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1.xml" ContentType="application/vnd.openxmlformats-officedocument.presentationml.notesSlide+xml"/>
  <Override PartName="/ppt/theme/themeOverride1.xml" ContentType="application/vnd.openxmlformats-officedocument.themeOverride+xml"/>
  <Override PartName="/ppt/tags/tag38.xml" ContentType="application/vnd.openxmlformats-officedocument.presentationml.tags+xml"/>
  <Override PartName="/ppt/tags/tag39.xml" ContentType="application/vnd.openxmlformats-officedocument.presentationml.tags+xml"/>
  <Override PartName="/ppt/notesSlides/notesSlide12.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3.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7" r:id="rId2"/>
    <p:sldId id="275" r:id="rId3"/>
    <p:sldId id="262" r:id="rId4"/>
    <p:sldId id="258" r:id="rId5"/>
    <p:sldId id="259" r:id="rId6"/>
    <p:sldId id="261" r:id="rId7"/>
    <p:sldId id="263" r:id="rId8"/>
    <p:sldId id="264" r:id="rId9"/>
    <p:sldId id="265" r:id="rId10"/>
    <p:sldId id="266" r:id="rId11"/>
    <p:sldId id="267" r:id="rId12"/>
    <p:sldId id="268" r:id="rId13"/>
    <p:sldId id="269" r:id="rId14"/>
    <p:sldId id="270" r:id="rId15"/>
    <p:sldId id="272" r:id="rId16"/>
    <p:sldId id="273" r:id="rId17"/>
    <p:sldId id="274" r:id="rId18"/>
    <p:sldId id="276" r:id="rId19"/>
    <p:sldId id="277" r:id="rId20"/>
    <p:sldId id="289" r:id="rId21"/>
    <p:sldId id="278" r:id="rId22"/>
    <p:sldId id="303" r:id="rId23"/>
    <p:sldId id="312" r:id="rId24"/>
    <p:sldId id="313" r:id="rId25"/>
    <p:sldId id="307" r:id="rId26"/>
    <p:sldId id="308" r:id="rId27"/>
    <p:sldId id="309" r:id="rId28"/>
    <p:sldId id="310" r:id="rId29"/>
    <p:sldId id="311" r:id="rId30"/>
    <p:sldId id="279" r:id="rId31"/>
    <p:sldId id="299" r:id="rId32"/>
    <p:sldId id="300" r:id="rId33"/>
    <p:sldId id="296" r:id="rId34"/>
    <p:sldId id="297" r:id="rId35"/>
    <p:sldId id="298" r:id="rId36"/>
    <p:sldId id="301" r:id="rId37"/>
    <p:sldId id="302" r:id="rId38"/>
    <p:sldId id="293" r:id="rId39"/>
    <p:sldId id="280" r:id="rId40"/>
    <p:sldId id="281" r:id="rId41"/>
    <p:sldId id="282" r:id="rId42"/>
    <p:sldId id="283" r:id="rId43"/>
    <p:sldId id="284" r:id="rId44"/>
    <p:sldId id="285" r:id="rId45"/>
    <p:sldId id="286" r:id="rId46"/>
    <p:sldId id="287" r:id="rId47"/>
    <p:sldId id="288" r:id="rId48"/>
    <p:sldId id="290" r:id="rId49"/>
    <p:sldId id="292"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9" autoAdjust="0"/>
    <p:restoredTop sz="94650" autoAdjust="0"/>
  </p:normalViewPr>
  <p:slideViewPr>
    <p:cSldViewPr snapToGrid="0">
      <p:cViewPr varScale="1">
        <p:scale>
          <a:sx n="58" d="100"/>
          <a:sy n="58" d="100"/>
        </p:scale>
        <p:origin x="84" y="9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237F6B-182C-4DCE-867E-ED81835EF1C1}"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GB"/>
        </a:p>
      </dgm:t>
    </dgm:pt>
    <dgm:pt modelId="{E4773852-D0E9-4038-973D-8700D3B9323C}">
      <dgm:prSet phldrT="[文本]" custT="1"/>
      <dgm:spPr/>
      <dgm:t>
        <a:bodyPr/>
        <a:lstStyle/>
        <a:p>
          <a:r>
            <a:rPr lang="zh-CN" altLang="en-US" sz="1400" dirty="0" smtClean="0"/>
            <a:t>作品登记</a:t>
          </a:r>
          <a:endParaRPr lang="en-GB" sz="1400" dirty="0"/>
        </a:p>
      </dgm:t>
    </dgm:pt>
    <dgm:pt modelId="{E24C43CE-9CFB-47E2-9F3B-6F35D6D2455C}" type="parTrans" cxnId="{6B7C77F2-AFA9-4AA3-BB28-8FDED6C1D7C3}">
      <dgm:prSet/>
      <dgm:spPr/>
      <dgm:t>
        <a:bodyPr/>
        <a:lstStyle/>
        <a:p>
          <a:endParaRPr lang="en-GB" sz="2400"/>
        </a:p>
      </dgm:t>
    </dgm:pt>
    <dgm:pt modelId="{CED53D1F-DAEA-43F1-9D39-ECAFBFDACF3C}" type="sibTrans" cxnId="{6B7C77F2-AFA9-4AA3-BB28-8FDED6C1D7C3}">
      <dgm:prSet/>
      <dgm:spPr/>
      <dgm:t>
        <a:bodyPr/>
        <a:lstStyle/>
        <a:p>
          <a:endParaRPr lang="en-GB" sz="2400"/>
        </a:p>
      </dgm:t>
    </dgm:pt>
    <dgm:pt modelId="{CAD5391E-FB93-4924-85A2-CEC47E86E93B}">
      <dgm:prSet phldrT="[文本]" custT="1"/>
      <dgm:spPr/>
      <dgm:t>
        <a:bodyPr/>
        <a:lstStyle/>
        <a:p>
          <a:r>
            <a:rPr lang="zh-CN" altLang="en-US" sz="1400" dirty="0" smtClean="0"/>
            <a:t>授权交易</a:t>
          </a:r>
          <a:endParaRPr lang="en-GB" sz="1400" dirty="0"/>
        </a:p>
      </dgm:t>
    </dgm:pt>
    <dgm:pt modelId="{6937F716-4035-47FB-B84F-36E5ABB3D265}" type="parTrans" cxnId="{129122CA-9CA3-43A3-964C-7C0F18682444}">
      <dgm:prSet/>
      <dgm:spPr/>
      <dgm:t>
        <a:bodyPr/>
        <a:lstStyle/>
        <a:p>
          <a:endParaRPr lang="en-GB" sz="2400"/>
        </a:p>
      </dgm:t>
    </dgm:pt>
    <dgm:pt modelId="{F052F0AE-CD18-4C6F-91B8-13E7BB0DF238}" type="sibTrans" cxnId="{129122CA-9CA3-43A3-964C-7C0F18682444}">
      <dgm:prSet/>
      <dgm:spPr/>
      <dgm:t>
        <a:bodyPr/>
        <a:lstStyle/>
        <a:p>
          <a:endParaRPr lang="en-GB" sz="2400"/>
        </a:p>
      </dgm:t>
    </dgm:pt>
    <dgm:pt modelId="{22726094-D657-4767-8896-78D4BA2C8D68}">
      <dgm:prSet phldrT="[文本]" custT="1"/>
      <dgm:spPr/>
      <dgm:t>
        <a:bodyPr/>
        <a:lstStyle/>
        <a:p>
          <a:r>
            <a:rPr lang="zh-CN" altLang="en-US" sz="1400" dirty="0" smtClean="0"/>
            <a:t>交易时间</a:t>
          </a:r>
          <a:endParaRPr lang="en-GB" sz="1400" dirty="0"/>
        </a:p>
      </dgm:t>
    </dgm:pt>
    <dgm:pt modelId="{47BA2B22-CBC0-4FCB-9CA2-9FC1616A4A62}" type="parTrans" cxnId="{AB508921-0B8B-4AA4-BDA0-8901BD58503D}">
      <dgm:prSet/>
      <dgm:spPr/>
      <dgm:t>
        <a:bodyPr/>
        <a:lstStyle/>
        <a:p>
          <a:endParaRPr lang="en-GB" sz="2400"/>
        </a:p>
      </dgm:t>
    </dgm:pt>
    <dgm:pt modelId="{86425311-7FB9-4E90-AAF0-EE2C31DB9C31}" type="sibTrans" cxnId="{AB508921-0B8B-4AA4-BDA0-8901BD58503D}">
      <dgm:prSet/>
      <dgm:spPr/>
      <dgm:t>
        <a:bodyPr/>
        <a:lstStyle/>
        <a:p>
          <a:endParaRPr lang="en-GB" sz="2400"/>
        </a:p>
      </dgm:t>
    </dgm:pt>
    <dgm:pt modelId="{005A3E24-BE22-42B9-B321-685CCCF83842}">
      <dgm:prSet custT="1"/>
      <dgm:spPr/>
      <dgm:t>
        <a:bodyPr/>
        <a:lstStyle/>
        <a:p>
          <a:r>
            <a:rPr lang="zh-CN" altLang="en-US" sz="1400" dirty="0" smtClean="0"/>
            <a:t>买方信息</a:t>
          </a:r>
          <a:endParaRPr lang="en-GB" sz="1400" dirty="0"/>
        </a:p>
      </dgm:t>
    </dgm:pt>
    <dgm:pt modelId="{7250EE28-C6E8-4F6C-867D-50936266896C}" type="parTrans" cxnId="{026BE492-6879-49E9-93BF-34AA27D0AB20}">
      <dgm:prSet/>
      <dgm:spPr/>
      <dgm:t>
        <a:bodyPr/>
        <a:lstStyle/>
        <a:p>
          <a:endParaRPr lang="en-GB" sz="2400"/>
        </a:p>
      </dgm:t>
    </dgm:pt>
    <dgm:pt modelId="{A0D56BF7-89A4-4E3B-B64F-EBA4920850D1}" type="sibTrans" cxnId="{026BE492-6879-49E9-93BF-34AA27D0AB20}">
      <dgm:prSet/>
      <dgm:spPr/>
      <dgm:t>
        <a:bodyPr/>
        <a:lstStyle/>
        <a:p>
          <a:endParaRPr lang="en-GB" sz="2400"/>
        </a:p>
      </dgm:t>
    </dgm:pt>
    <dgm:pt modelId="{E5216251-76C1-440E-9199-A4E65B61CD10}">
      <dgm:prSet custT="1"/>
      <dgm:spPr/>
      <dgm:t>
        <a:bodyPr/>
        <a:lstStyle/>
        <a:p>
          <a:r>
            <a:rPr lang="zh-CN" altLang="en-US" sz="1400" dirty="0" smtClean="0"/>
            <a:t>授权期限</a:t>
          </a:r>
          <a:endParaRPr lang="en-GB" sz="1400" dirty="0"/>
        </a:p>
      </dgm:t>
    </dgm:pt>
    <dgm:pt modelId="{742CFEF5-0CF5-41F4-B0E4-CA635A9A86D7}" type="parTrans" cxnId="{28E8E07F-9762-46F0-AAF8-28CA44329A61}">
      <dgm:prSet/>
      <dgm:spPr/>
      <dgm:t>
        <a:bodyPr/>
        <a:lstStyle/>
        <a:p>
          <a:endParaRPr lang="en-GB" sz="2400"/>
        </a:p>
      </dgm:t>
    </dgm:pt>
    <dgm:pt modelId="{04582417-E41C-461A-95C0-EA10989C2949}" type="sibTrans" cxnId="{28E8E07F-9762-46F0-AAF8-28CA44329A61}">
      <dgm:prSet/>
      <dgm:spPr/>
      <dgm:t>
        <a:bodyPr/>
        <a:lstStyle/>
        <a:p>
          <a:endParaRPr lang="en-GB" sz="2400"/>
        </a:p>
      </dgm:t>
    </dgm:pt>
    <dgm:pt modelId="{78843E64-14F9-4532-B807-575736417A6C}">
      <dgm:prSet custT="1"/>
      <dgm:spPr/>
      <dgm:t>
        <a:bodyPr/>
        <a:lstStyle/>
        <a:p>
          <a:r>
            <a:rPr lang="zh-CN" altLang="en-US" sz="1400" dirty="0" smtClean="0"/>
            <a:t>再次交易</a:t>
          </a:r>
          <a:endParaRPr lang="en-GB" sz="1400" dirty="0"/>
        </a:p>
      </dgm:t>
    </dgm:pt>
    <dgm:pt modelId="{A9709FC2-5DD7-4610-979E-C1BA56C1309E}" type="parTrans" cxnId="{F4D537AC-9799-4D58-83B1-7DFF4652D29C}">
      <dgm:prSet/>
      <dgm:spPr/>
      <dgm:t>
        <a:bodyPr/>
        <a:lstStyle/>
        <a:p>
          <a:endParaRPr lang="en-GB" sz="2400"/>
        </a:p>
      </dgm:t>
    </dgm:pt>
    <dgm:pt modelId="{F1CA774A-78A3-4AB8-B243-CCC5A2788B25}" type="sibTrans" cxnId="{F4D537AC-9799-4D58-83B1-7DFF4652D29C}">
      <dgm:prSet/>
      <dgm:spPr/>
      <dgm:t>
        <a:bodyPr/>
        <a:lstStyle/>
        <a:p>
          <a:endParaRPr lang="en-GB" sz="2400"/>
        </a:p>
      </dgm:t>
    </dgm:pt>
    <dgm:pt modelId="{BC11D9FC-2E56-4ED1-9214-7B49AFAA5A2C}" type="pres">
      <dgm:prSet presAssocID="{F4237F6B-182C-4DCE-867E-ED81835EF1C1}" presName="Name0" presStyleCnt="0">
        <dgm:presLayoutVars>
          <dgm:chMax val="7"/>
          <dgm:chPref val="7"/>
          <dgm:dir/>
          <dgm:animLvl val="lvl"/>
        </dgm:presLayoutVars>
      </dgm:prSet>
      <dgm:spPr/>
      <dgm:t>
        <a:bodyPr/>
        <a:lstStyle/>
        <a:p>
          <a:endParaRPr lang="en-GB"/>
        </a:p>
      </dgm:t>
    </dgm:pt>
    <dgm:pt modelId="{CD8FB26A-86A7-454B-B42D-A36116CF38C2}" type="pres">
      <dgm:prSet presAssocID="{E4773852-D0E9-4038-973D-8700D3B9323C}" presName="Accent1" presStyleCnt="0"/>
      <dgm:spPr/>
    </dgm:pt>
    <dgm:pt modelId="{BBC10ABB-3ACD-4A60-B40F-2640BD2EFF01}" type="pres">
      <dgm:prSet presAssocID="{E4773852-D0E9-4038-973D-8700D3B9323C}" presName="Accent" presStyleLbl="node1" presStyleIdx="0" presStyleCnt="6"/>
      <dgm:spPr/>
    </dgm:pt>
    <dgm:pt modelId="{BBB4ADE0-3503-49BF-843D-A96D302FC087}" type="pres">
      <dgm:prSet presAssocID="{E4773852-D0E9-4038-973D-8700D3B9323C}" presName="Parent1" presStyleLbl="revTx" presStyleIdx="0" presStyleCnt="6">
        <dgm:presLayoutVars>
          <dgm:chMax val="1"/>
          <dgm:chPref val="1"/>
          <dgm:bulletEnabled val="1"/>
        </dgm:presLayoutVars>
      </dgm:prSet>
      <dgm:spPr/>
      <dgm:t>
        <a:bodyPr/>
        <a:lstStyle/>
        <a:p>
          <a:endParaRPr lang="en-GB"/>
        </a:p>
      </dgm:t>
    </dgm:pt>
    <dgm:pt modelId="{E3A1C8C6-624B-4F96-99CF-23CA77E57566}" type="pres">
      <dgm:prSet presAssocID="{CAD5391E-FB93-4924-85A2-CEC47E86E93B}" presName="Accent2" presStyleCnt="0"/>
      <dgm:spPr/>
    </dgm:pt>
    <dgm:pt modelId="{61F2C1A0-E6AE-46B8-A439-5E238664A84E}" type="pres">
      <dgm:prSet presAssocID="{CAD5391E-FB93-4924-85A2-CEC47E86E93B}" presName="Accent" presStyleLbl="node1" presStyleIdx="1" presStyleCnt="6"/>
      <dgm:spPr/>
    </dgm:pt>
    <dgm:pt modelId="{52A85FD5-EB4B-4585-8CBC-412B9D205F28}" type="pres">
      <dgm:prSet presAssocID="{CAD5391E-FB93-4924-85A2-CEC47E86E93B}" presName="Parent2" presStyleLbl="revTx" presStyleIdx="1" presStyleCnt="6">
        <dgm:presLayoutVars>
          <dgm:chMax val="1"/>
          <dgm:chPref val="1"/>
          <dgm:bulletEnabled val="1"/>
        </dgm:presLayoutVars>
      </dgm:prSet>
      <dgm:spPr/>
      <dgm:t>
        <a:bodyPr/>
        <a:lstStyle/>
        <a:p>
          <a:endParaRPr lang="en-GB"/>
        </a:p>
      </dgm:t>
    </dgm:pt>
    <dgm:pt modelId="{DCA26C53-4173-4257-BA38-D76582C184D0}" type="pres">
      <dgm:prSet presAssocID="{22726094-D657-4767-8896-78D4BA2C8D68}" presName="Accent3" presStyleCnt="0"/>
      <dgm:spPr/>
    </dgm:pt>
    <dgm:pt modelId="{A7FB5A42-C43D-4758-9DB9-B736CB0C2B4B}" type="pres">
      <dgm:prSet presAssocID="{22726094-D657-4767-8896-78D4BA2C8D68}" presName="Accent" presStyleLbl="node1" presStyleIdx="2" presStyleCnt="6"/>
      <dgm:spPr/>
    </dgm:pt>
    <dgm:pt modelId="{F87F1C82-174D-4083-B253-85E45636E59A}" type="pres">
      <dgm:prSet presAssocID="{22726094-D657-4767-8896-78D4BA2C8D68}" presName="Parent3" presStyleLbl="revTx" presStyleIdx="2" presStyleCnt="6">
        <dgm:presLayoutVars>
          <dgm:chMax val="1"/>
          <dgm:chPref val="1"/>
          <dgm:bulletEnabled val="1"/>
        </dgm:presLayoutVars>
      </dgm:prSet>
      <dgm:spPr/>
      <dgm:t>
        <a:bodyPr/>
        <a:lstStyle/>
        <a:p>
          <a:endParaRPr lang="en-GB"/>
        </a:p>
      </dgm:t>
    </dgm:pt>
    <dgm:pt modelId="{326A76B0-6DAC-456D-9756-CDDBAB04E36C}" type="pres">
      <dgm:prSet presAssocID="{005A3E24-BE22-42B9-B321-685CCCF83842}" presName="Accent4" presStyleCnt="0"/>
      <dgm:spPr/>
    </dgm:pt>
    <dgm:pt modelId="{9A338042-63E1-4B1D-AE01-10A6FBAA84D8}" type="pres">
      <dgm:prSet presAssocID="{005A3E24-BE22-42B9-B321-685CCCF83842}" presName="Accent" presStyleLbl="node1" presStyleIdx="3" presStyleCnt="6"/>
      <dgm:spPr/>
    </dgm:pt>
    <dgm:pt modelId="{A61777AD-C49F-42B6-9F65-3585838D0C0C}" type="pres">
      <dgm:prSet presAssocID="{005A3E24-BE22-42B9-B321-685CCCF83842}" presName="Parent4" presStyleLbl="revTx" presStyleIdx="3" presStyleCnt="6">
        <dgm:presLayoutVars>
          <dgm:chMax val="1"/>
          <dgm:chPref val="1"/>
          <dgm:bulletEnabled val="1"/>
        </dgm:presLayoutVars>
      </dgm:prSet>
      <dgm:spPr/>
      <dgm:t>
        <a:bodyPr/>
        <a:lstStyle/>
        <a:p>
          <a:endParaRPr lang="en-GB"/>
        </a:p>
      </dgm:t>
    </dgm:pt>
    <dgm:pt modelId="{D7710454-F82B-469A-ACF3-FA8403374245}" type="pres">
      <dgm:prSet presAssocID="{E5216251-76C1-440E-9199-A4E65B61CD10}" presName="Accent5" presStyleCnt="0"/>
      <dgm:spPr/>
    </dgm:pt>
    <dgm:pt modelId="{C4146425-3A03-4493-A4E5-E98A02DFD448}" type="pres">
      <dgm:prSet presAssocID="{E5216251-76C1-440E-9199-A4E65B61CD10}" presName="Accent" presStyleLbl="node1" presStyleIdx="4" presStyleCnt="6"/>
      <dgm:spPr/>
    </dgm:pt>
    <dgm:pt modelId="{247788E1-E3B0-4BB3-89E7-B8DFF9ABC597}" type="pres">
      <dgm:prSet presAssocID="{E5216251-76C1-440E-9199-A4E65B61CD10}" presName="Parent5" presStyleLbl="revTx" presStyleIdx="4" presStyleCnt="6">
        <dgm:presLayoutVars>
          <dgm:chMax val="1"/>
          <dgm:chPref val="1"/>
          <dgm:bulletEnabled val="1"/>
        </dgm:presLayoutVars>
      </dgm:prSet>
      <dgm:spPr/>
      <dgm:t>
        <a:bodyPr/>
        <a:lstStyle/>
        <a:p>
          <a:endParaRPr lang="en-GB"/>
        </a:p>
      </dgm:t>
    </dgm:pt>
    <dgm:pt modelId="{F6F02634-5044-4CE0-A87F-2D1DEE0448E5}" type="pres">
      <dgm:prSet presAssocID="{78843E64-14F9-4532-B807-575736417A6C}" presName="Accent6" presStyleCnt="0"/>
      <dgm:spPr/>
    </dgm:pt>
    <dgm:pt modelId="{9A156DCB-B72C-49E6-A75A-14A294179505}" type="pres">
      <dgm:prSet presAssocID="{78843E64-14F9-4532-B807-575736417A6C}" presName="Accent" presStyleLbl="node1" presStyleIdx="5" presStyleCnt="6"/>
      <dgm:spPr/>
    </dgm:pt>
    <dgm:pt modelId="{BA6F31C5-4DA5-43E9-B2B0-FA51D7FFB9CA}" type="pres">
      <dgm:prSet presAssocID="{78843E64-14F9-4532-B807-575736417A6C}" presName="Parent6" presStyleLbl="revTx" presStyleIdx="5" presStyleCnt="6">
        <dgm:presLayoutVars>
          <dgm:chMax val="1"/>
          <dgm:chPref val="1"/>
          <dgm:bulletEnabled val="1"/>
        </dgm:presLayoutVars>
      </dgm:prSet>
      <dgm:spPr/>
      <dgm:t>
        <a:bodyPr/>
        <a:lstStyle/>
        <a:p>
          <a:endParaRPr lang="en-GB"/>
        </a:p>
      </dgm:t>
    </dgm:pt>
  </dgm:ptLst>
  <dgm:cxnLst>
    <dgm:cxn modelId="{026BE492-6879-49E9-93BF-34AA27D0AB20}" srcId="{F4237F6B-182C-4DCE-867E-ED81835EF1C1}" destId="{005A3E24-BE22-42B9-B321-685CCCF83842}" srcOrd="3" destOrd="0" parTransId="{7250EE28-C6E8-4F6C-867D-50936266896C}" sibTransId="{A0D56BF7-89A4-4E3B-B64F-EBA4920850D1}"/>
    <dgm:cxn modelId="{129122CA-9CA3-43A3-964C-7C0F18682444}" srcId="{F4237F6B-182C-4DCE-867E-ED81835EF1C1}" destId="{CAD5391E-FB93-4924-85A2-CEC47E86E93B}" srcOrd="1" destOrd="0" parTransId="{6937F716-4035-47FB-B84F-36E5ABB3D265}" sibTransId="{F052F0AE-CD18-4C6F-91B8-13E7BB0DF238}"/>
    <dgm:cxn modelId="{6B7C77F2-AFA9-4AA3-BB28-8FDED6C1D7C3}" srcId="{F4237F6B-182C-4DCE-867E-ED81835EF1C1}" destId="{E4773852-D0E9-4038-973D-8700D3B9323C}" srcOrd="0" destOrd="0" parTransId="{E24C43CE-9CFB-47E2-9F3B-6F35D6D2455C}" sibTransId="{CED53D1F-DAEA-43F1-9D39-ECAFBFDACF3C}"/>
    <dgm:cxn modelId="{86409F88-0626-47B7-84BB-4561E63455B8}" type="presOf" srcId="{78843E64-14F9-4532-B807-575736417A6C}" destId="{BA6F31C5-4DA5-43E9-B2B0-FA51D7FFB9CA}" srcOrd="0" destOrd="0" presId="urn:microsoft.com/office/officeart/2009/layout/CircleArrowProcess"/>
    <dgm:cxn modelId="{F4D537AC-9799-4D58-83B1-7DFF4652D29C}" srcId="{F4237F6B-182C-4DCE-867E-ED81835EF1C1}" destId="{78843E64-14F9-4532-B807-575736417A6C}" srcOrd="5" destOrd="0" parTransId="{A9709FC2-5DD7-4610-979E-C1BA56C1309E}" sibTransId="{F1CA774A-78A3-4AB8-B243-CCC5A2788B25}"/>
    <dgm:cxn modelId="{662E1209-E4C0-4095-A095-F2197EDC6069}" type="presOf" srcId="{E4773852-D0E9-4038-973D-8700D3B9323C}" destId="{BBB4ADE0-3503-49BF-843D-A96D302FC087}" srcOrd="0" destOrd="0" presId="urn:microsoft.com/office/officeart/2009/layout/CircleArrowProcess"/>
    <dgm:cxn modelId="{06F079C8-3C6A-4E7F-93E1-6F67917A51D0}" type="presOf" srcId="{005A3E24-BE22-42B9-B321-685CCCF83842}" destId="{A61777AD-C49F-42B6-9F65-3585838D0C0C}" srcOrd="0" destOrd="0" presId="urn:microsoft.com/office/officeart/2009/layout/CircleArrowProcess"/>
    <dgm:cxn modelId="{8A6DE84F-9088-498C-A300-EB0D1EE0AC70}" type="presOf" srcId="{CAD5391E-FB93-4924-85A2-CEC47E86E93B}" destId="{52A85FD5-EB4B-4585-8CBC-412B9D205F28}" srcOrd="0" destOrd="0" presId="urn:microsoft.com/office/officeart/2009/layout/CircleArrowProcess"/>
    <dgm:cxn modelId="{AB508921-0B8B-4AA4-BDA0-8901BD58503D}" srcId="{F4237F6B-182C-4DCE-867E-ED81835EF1C1}" destId="{22726094-D657-4767-8896-78D4BA2C8D68}" srcOrd="2" destOrd="0" parTransId="{47BA2B22-CBC0-4FCB-9CA2-9FC1616A4A62}" sibTransId="{86425311-7FB9-4E90-AAF0-EE2C31DB9C31}"/>
    <dgm:cxn modelId="{EF47BDC4-F922-40A4-A6F7-A0E628E7C5D1}" type="presOf" srcId="{E5216251-76C1-440E-9199-A4E65B61CD10}" destId="{247788E1-E3B0-4BB3-89E7-B8DFF9ABC597}" srcOrd="0" destOrd="0" presId="urn:microsoft.com/office/officeart/2009/layout/CircleArrowProcess"/>
    <dgm:cxn modelId="{28E8E07F-9762-46F0-AAF8-28CA44329A61}" srcId="{F4237F6B-182C-4DCE-867E-ED81835EF1C1}" destId="{E5216251-76C1-440E-9199-A4E65B61CD10}" srcOrd="4" destOrd="0" parTransId="{742CFEF5-0CF5-41F4-B0E4-CA635A9A86D7}" sibTransId="{04582417-E41C-461A-95C0-EA10989C2949}"/>
    <dgm:cxn modelId="{749D414E-AD65-4985-A578-A10C15CE7C93}" type="presOf" srcId="{F4237F6B-182C-4DCE-867E-ED81835EF1C1}" destId="{BC11D9FC-2E56-4ED1-9214-7B49AFAA5A2C}" srcOrd="0" destOrd="0" presId="urn:microsoft.com/office/officeart/2009/layout/CircleArrowProcess"/>
    <dgm:cxn modelId="{521DB4A4-E8DC-4F87-9986-B5CFBE86B87F}" type="presOf" srcId="{22726094-D657-4767-8896-78D4BA2C8D68}" destId="{F87F1C82-174D-4083-B253-85E45636E59A}" srcOrd="0" destOrd="0" presId="urn:microsoft.com/office/officeart/2009/layout/CircleArrowProcess"/>
    <dgm:cxn modelId="{167C8888-287F-498E-8F9F-3E2FE6C90795}" type="presParOf" srcId="{BC11D9FC-2E56-4ED1-9214-7B49AFAA5A2C}" destId="{CD8FB26A-86A7-454B-B42D-A36116CF38C2}" srcOrd="0" destOrd="0" presId="urn:microsoft.com/office/officeart/2009/layout/CircleArrowProcess"/>
    <dgm:cxn modelId="{348E97B2-F773-404E-B297-CD663AC0A925}" type="presParOf" srcId="{CD8FB26A-86A7-454B-B42D-A36116CF38C2}" destId="{BBC10ABB-3ACD-4A60-B40F-2640BD2EFF01}" srcOrd="0" destOrd="0" presId="urn:microsoft.com/office/officeart/2009/layout/CircleArrowProcess"/>
    <dgm:cxn modelId="{B9FD0500-E285-4E76-981D-ABAB4A68F135}" type="presParOf" srcId="{BC11D9FC-2E56-4ED1-9214-7B49AFAA5A2C}" destId="{BBB4ADE0-3503-49BF-843D-A96D302FC087}" srcOrd="1" destOrd="0" presId="urn:microsoft.com/office/officeart/2009/layout/CircleArrowProcess"/>
    <dgm:cxn modelId="{1052ABE0-ACC4-4420-9A70-2D516EAE15C6}" type="presParOf" srcId="{BC11D9FC-2E56-4ED1-9214-7B49AFAA5A2C}" destId="{E3A1C8C6-624B-4F96-99CF-23CA77E57566}" srcOrd="2" destOrd="0" presId="urn:microsoft.com/office/officeart/2009/layout/CircleArrowProcess"/>
    <dgm:cxn modelId="{E8DDC3B9-66FA-469F-9A2B-707E123F3043}" type="presParOf" srcId="{E3A1C8C6-624B-4F96-99CF-23CA77E57566}" destId="{61F2C1A0-E6AE-46B8-A439-5E238664A84E}" srcOrd="0" destOrd="0" presId="urn:microsoft.com/office/officeart/2009/layout/CircleArrowProcess"/>
    <dgm:cxn modelId="{E4F1FA99-65FD-492F-A8AC-F7E39D8233A8}" type="presParOf" srcId="{BC11D9FC-2E56-4ED1-9214-7B49AFAA5A2C}" destId="{52A85FD5-EB4B-4585-8CBC-412B9D205F28}" srcOrd="3" destOrd="0" presId="urn:microsoft.com/office/officeart/2009/layout/CircleArrowProcess"/>
    <dgm:cxn modelId="{1220B1D3-2775-4BC8-8E0D-E5ABD01BED7C}" type="presParOf" srcId="{BC11D9FC-2E56-4ED1-9214-7B49AFAA5A2C}" destId="{DCA26C53-4173-4257-BA38-D76582C184D0}" srcOrd="4" destOrd="0" presId="urn:microsoft.com/office/officeart/2009/layout/CircleArrowProcess"/>
    <dgm:cxn modelId="{5FEDFAC5-1E57-40C6-BE4C-971C58EF3431}" type="presParOf" srcId="{DCA26C53-4173-4257-BA38-D76582C184D0}" destId="{A7FB5A42-C43D-4758-9DB9-B736CB0C2B4B}" srcOrd="0" destOrd="0" presId="urn:microsoft.com/office/officeart/2009/layout/CircleArrowProcess"/>
    <dgm:cxn modelId="{D85DAA60-0C8B-467F-9E66-BECA221D46E6}" type="presParOf" srcId="{BC11D9FC-2E56-4ED1-9214-7B49AFAA5A2C}" destId="{F87F1C82-174D-4083-B253-85E45636E59A}" srcOrd="5" destOrd="0" presId="urn:microsoft.com/office/officeart/2009/layout/CircleArrowProcess"/>
    <dgm:cxn modelId="{AD2D2AE2-8E88-48DF-99B2-07BA209E5B65}" type="presParOf" srcId="{BC11D9FC-2E56-4ED1-9214-7B49AFAA5A2C}" destId="{326A76B0-6DAC-456D-9756-CDDBAB04E36C}" srcOrd="6" destOrd="0" presId="urn:microsoft.com/office/officeart/2009/layout/CircleArrowProcess"/>
    <dgm:cxn modelId="{3ED7FB52-B9D8-49F7-9134-5F2FBB762B69}" type="presParOf" srcId="{326A76B0-6DAC-456D-9756-CDDBAB04E36C}" destId="{9A338042-63E1-4B1D-AE01-10A6FBAA84D8}" srcOrd="0" destOrd="0" presId="urn:microsoft.com/office/officeart/2009/layout/CircleArrowProcess"/>
    <dgm:cxn modelId="{49F1BAFD-E99B-4E61-9933-132806796759}" type="presParOf" srcId="{BC11D9FC-2E56-4ED1-9214-7B49AFAA5A2C}" destId="{A61777AD-C49F-42B6-9F65-3585838D0C0C}" srcOrd="7" destOrd="0" presId="urn:microsoft.com/office/officeart/2009/layout/CircleArrowProcess"/>
    <dgm:cxn modelId="{4DC48457-F6A9-47F8-AF45-DE87DBA67448}" type="presParOf" srcId="{BC11D9FC-2E56-4ED1-9214-7B49AFAA5A2C}" destId="{D7710454-F82B-469A-ACF3-FA8403374245}" srcOrd="8" destOrd="0" presId="urn:microsoft.com/office/officeart/2009/layout/CircleArrowProcess"/>
    <dgm:cxn modelId="{74BE1108-76C5-48D4-B2B5-D545249D6B3A}" type="presParOf" srcId="{D7710454-F82B-469A-ACF3-FA8403374245}" destId="{C4146425-3A03-4493-A4E5-E98A02DFD448}" srcOrd="0" destOrd="0" presId="urn:microsoft.com/office/officeart/2009/layout/CircleArrowProcess"/>
    <dgm:cxn modelId="{276A3122-FF6C-41D2-9A7C-9C6166A402A0}" type="presParOf" srcId="{BC11D9FC-2E56-4ED1-9214-7B49AFAA5A2C}" destId="{247788E1-E3B0-4BB3-89E7-B8DFF9ABC597}" srcOrd="9" destOrd="0" presId="urn:microsoft.com/office/officeart/2009/layout/CircleArrowProcess"/>
    <dgm:cxn modelId="{66B0E721-B644-4AFC-B4B3-C12313619B04}" type="presParOf" srcId="{BC11D9FC-2E56-4ED1-9214-7B49AFAA5A2C}" destId="{F6F02634-5044-4CE0-A87F-2D1DEE0448E5}" srcOrd="10" destOrd="0" presId="urn:microsoft.com/office/officeart/2009/layout/CircleArrowProcess"/>
    <dgm:cxn modelId="{EDE7B196-D2D6-453D-B180-0DAEE7266DE1}" type="presParOf" srcId="{F6F02634-5044-4CE0-A87F-2D1DEE0448E5}" destId="{9A156DCB-B72C-49E6-A75A-14A294179505}" srcOrd="0" destOrd="0" presId="urn:microsoft.com/office/officeart/2009/layout/CircleArrowProcess"/>
    <dgm:cxn modelId="{797C339B-56F2-484E-BB83-695B358C3982}" type="presParOf" srcId="{BC11D9FC-2E56-4ED1-9214-7B49AFAA5A2C}" destId="{BA6F31C5-4DA5-43E9-B2B0-FA51D7FFB9CA}" srcOrd="11"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0AB244-482A-4CD8-91CE-D94BB4112E83}" type="doc">
      <dgm:prSet loTypeId="urn:microsoft.com/office/officeart/2009/3/layout/OpposingIdeas" loCatId="relationship" qsTypeId="urn:microsoft.com/office/officeart/2005/8/quickstyle/simple1" qsCatId="simple" csTypeId="urn:microsoft.com/office/officeart/2005/8/colors/accent1_2" csCatId="accent1" phldr="1"/>
      <dgm:spPr/>
      <dgm:t>
        <a:bodyPr/>
        <a:lstStyle/>
        <a:p>
          <a:endParaRPr lang="en-GB"/>
        </a:p>
      </dgm:t>
    </dgm:pt>
    <dgm:pt modelId="{E564AB89-6B73-4D72-9FAF-D52A9703E6A7}">
      <dgm:prSet phldrT="[文本]"/>
      <dgm:spPr/>
      <dgm:t>
        <a:bodyPr/>
        <a:lstStyle/>
        <a:p>
          <a:r>
            <a:rPr lang="zh-CN" altLang="en-US" dirty="0" smtClean="0"/>
            <a:t>区块链</a:t>
          </a:r>
          <a:endParaRPr lang="en-GB" dirty="0"/>
        </a:p>
      </dgm:t>
    </dgm:pt>
    <dgm:pt modelId="{AEEF5AAC-7C09-42C5-9B88-6FE0F3FC61CA}" type="parTrans" cxnId="{0E284687-831D-4106-AAB3-CEB938A23B8A}">
      <dgm:prSet/>
      <dgm:spPr/>
      <dgm:t>
        <a:bodyPr/>
        <a:lstStyle/>
        <a:p>
          <a:endParaRPr lang="en-GB"/>
        </a:p>
      </dgm:t>
    </dgm:pt>
    <dgm:pt modelId="{6164A080-FFE3-44C1-8688-15DF2C9D3C07}" type="sibTrans" cxnId="{0E284687-831D-4106-AAB3-CEB938A23B8A}">
      <dgm:prSet/>
      <dgm:spPr/>
      <dgm:t>
        <a:bodyPr/>
        <a:lstStyle/>
        <a:p>
          <a:endParaRPr lang="en-GB"/>
        </a:p>
      </dgm:t>
    </dgm:pt>
    <dgm:pt modelId="{2D4AF814-6F79-4EE6-959F-9FA1A6B756D2}">
      <dgm:prSet phldrT="[文本]"/>
      <dgm:spPr/>
      <dgm:t>
        <a:bodyPr/>
        <a:lstStyle/>
        <a:p>
          <a:r>
            <a:rPr lang="zh-CN" altLang="en-US" dirty="0" smtClean="0"/>
            <a:t>链上交易流程记录</a:t>
          </a:r>
          <a:endParaRPr lang="en-GB" dirty="0"/>
        </a:p>
      </dgm:t>
    </dgm:pt>
    <dgm:pt modelId="{438D73F3-0796-4ABF-BE59-D29408875EF8}" type="parTrans" cxnId="{B2C437FE-92E2-44EE-9EC8-9A4CB0AED479}">
      <dgm:prSet/>
      <dgm:spPr/>
      <dgm:t>
        <a:bodyPr/>
        <a:lstStyle/>
        <a:p>
          <a:endParaRPr lang="en-GB"/>
        </a:p>
      </dgm:t>
    </dgm:pt>
    <dgm:pt modelId="{0F96A28E-57D7-45D2-A296-8509D76028E5}" type="sibTrans" cxnId="{B2C437FE-92E2-44EE-9EC8-9A4CB0AED479}">
      <dgm:prSet/>
      <dgm:spPr/>
      <dgm:t>
        <a:bodyPr/>
        <a:lstStyle/>
        <a:p>
          <a:endParaRPr lang="en-GB"/>
        </a:p>
      </dgm:t>
    </dgm:pt>
    <dgm:pt modelId="{36326F32-271A-4605-9C3B-8CCA1FD2ABB5}">
      <dgm:prSet phldrT="[文本]"/>
      <dgm:spPr/>
      <dgm:t>
        <a:bodyPr/>
        <a:lstStyle/>
        <a:p>
          <a:r>
            <a:rPr lang="zh-CN" altLang="en-US" dirty="0" smtClean="0"/>
            <a:t>浏览器</a:t>
          </a:r>
          <a:endParaRPr lang="en-GB" dirty="0"/>
        </a:p>
      </dgm:t>
    </dgm:pt>
    <dgm:pt modelId="{501B00F4-FBBA-4FA5-A5C0-562A184BB2D6}" type="parTrans" cxnId="{3593FE13-98A3-47EA-87B8-AD02D900624A}">
      <dgm:prSet/>
      <dgm:spPr/>
      <dgm:t>
        <a:bodyPr/>
        <a:lstStyle/>
        <a:p>
          <a:endParaRPr lang="en-GB"/>
        </a:p>
      </dgm:t>
    </dgm:pt>
    <dgm:pt modelId="{FC83E097-CE87-4135-A40C-AA61BE6C64D0}" type="sibTrans" cxnId="{3593FE13-98A3-47EA-87B8-AD02D900624A}">
      <dgm:prSet/>
      <dgm:spPr/>
      <dgm:t>
        <a:bodyPr/>
        <a:lstStyle/>
        <a:p>
          <a:endParaRPr lang="en-GB"/>
        </a:p>
      </dgm:t>
    </dgm:pt>
    <dgm:pt modelId="{C182E91D-1CE4-4A0C-B582-B78164A1BF62}">
      <dgm:prSet phldrT="[文本]"/>
      <dgm:spPr/>
      <dgm:t>
        <a:bodyPr/>
        <a:lstStyle/>
        <a:p>
          <a:r>
            <a:rPr lang="zh-CN" altLang="en-US" dirty="0" smtClean="0"/>
            <a:t>链下交易过程展示</a:t>
          </a:r>
          <a:endParaRPr lang="en-GB" dirty="0"/>
        </a:p>
      </dgm:t>
    </dgm:pt>
    <dgm:pt modelId="{E695E204-4A4D-490B-8020-704FE4208885}" type="parTrans" cxnId="{E8B995D6-3EB3-49E4-9FEF-FA3D21B03847}">
      <dgm:prSet/>
      <dgm:spPr/>
      <dgm:t>
        <a:bodyPr/>
        <a:lstStyle/>
        <a:p>
          <a:endParaRPr lang="en-GB"/>
        </a:p>
      </dgm:t>
    </dgm:pt>
    <dgm:pt modelId="{47FB1D80-49D6-4609-8C04-C6DAC1BBEF7B}" type="sibTrans" cxnId="{E8B995D6-3EB3-49E4-9FEF-FA3D21B03847}">
      <dgm:prSet/>
      <dgm:spPr/>
      <dgm:t>
        <a:bodyPr/>
        <a:lstStyle/>
        <a:p>
          <a:endParaRPr lang="en-GB"/>
        </a:p>
      </dgm:t>
    </dgm:pt>
    <dgm:pt modelId="{422E9A1C-F6A3-43F9-B0F0-1F852137B811}" type="pres">
      <dgm:prSet presAssocID="{670AB244-482A-4CD8-91CE-D94BB4112E83}" presName="Name0" presStyleCnt="0">
        <dgm:presLayoutVars>
          <dgm:chMax val="2"/>
          <dgm:dir/>
          <dgm:animOne val="branch"/>
          <dgm:animLvl val="lvl"/>
          <dgm:resizeHandles val="exact"/>
        </dgm:presLayoutVars>
      </dgm:prSet>
      <dgm:spPr/>
      <dgm:t>
        <a:bodyPr/>
        <a:lstStyle/>
        <a:p>
          <a:endParaRPr lang="en-GB"/>
        </a:p>
      </dgm:t>
    </dgm:pt>
    <dgm:pt modelId="{2BE09340-C64A-409E-841D-1368B6C02A72}" type="pres">
      <dgm:prSet presAssocID="{670AB244-482A-4CD8-91CE-D94BB4112E83}" presName="Background" presStyleLbl="node1" presStyleIdx="0" presStyleCnt="1"/>
      <dgm:spPr/>
    </dgm:pt>
    <dgm:pt modelId="{879B4950-B3C4-4E8E-A70B-54DE21EEAF01}" type="pres">
      <dgm:prSet presAssocID="{670AB244-482A-4CD8-91CE-D94BB4112E83}" presName="Divider" presStyleLbl="callout" presStyleIdx="0" presStyleCnt="1"/>
      <dgm:spPr/>
    </dgm:pt>
    <dgm:pt modelId="{9B53976B-EE2B-429F-955D-801B05AC65FD}" type="pres">
      <dgm:prSet presAssocID="{670AB244-482A-4CD8-91CE-D94BB4112E83}" presName="ChildText1" presStyleLbl="revTx" presStyleIdx="0" presStyleCnt="0">
        <dgm:presLayoutVars>
          <dgm:chMax val="0"/>
          <dgm:chPref val="0"/>
          <dgm:bulletEnabled val="1"/>
        </dgm:presLayoutVars>
      </dgm:prSet>
      <dgm:spPr/>
      <dgm:t>
        <a:bodyPr/>
        <a:lstStyle/>
        <a:p>
          <a:endParaRPr lang="en-GB"/>
        </a:p>
      </dgm:t>
    </dgm:pt>
    <dgm:pt modelId="{1A251D39-17EC-4439-AA27-4660A6C448D3}" type="pres">
      <dgm:prSet presAssocID="{670AB244-482A-4CD8-91CE-D94BB4112E83}" presName="ChildText2" presStyleLbl="revTx" presStyleIdx="0" presStyleCnt="0">
        <dgm:presLayoutVars>
          <dgm:chMax val="0"/>
          <dgm:chPref val="0"/>
          <dgm:bulletEnabled val="1"/>
        </dgm:presLayoutVars>
      </dgm:prSet>
      <dgm:spPr/>
      <dgm:t>
        <a:bodyPr/>
        <a:lstStyle/>
        <a:p>
          <a:endParaRPr lang="en-GB"/>
        </a:p>
      </dgm:t>
    </dgm:pt>
    <dgm:pt modelId="{1985C1B4-A768-4B7F-827D-AADB41713683}" type="pres">
      <dgm:prSet presAssocID="{670AB244-482A-4CD8-91CE-D94BB4112E83}" presName="ParentText1" presStyleLbl="revTx" presStyleIdx="0" presStyleCnt="0">
        <dgm:presLayoutVars>
          <dgm:chMax val="1"/>
          <dgm:chPref val="1"/>
        </dgm:presLayoutVars>
      </dgm:prSet>
      <dgm:spPr/>
      <dgm:t>
        <a:bodyPr/>
        <a:lstStyle/>
        <a:p>
          <a:endParaRPr lang="en-GB"/>
        </a:p>
      </dgm:t>
    </dgm:pt>
    <dgm:pt modelId="{C9B79AC4-DC60-407D-A399-029E9B5BCA56}" type="pres">
      <dgm:prSet presAssocID="{670AB244-482A-4CD8-91CE-D94BB4112E83}" presName="ParentShape1" presStyleLbl="alignImgPlace1" presStyleIdx="0" presStyleCnt="2">
        <dgm:presLayoutVars/>
      </dgm:prSet>
      <dgm:spPr/>
      <dgm:t>
        <a:bodyPr/>
        <a:lstStyle/>
        <a:p>
          <a:endParaRPr lang="en-GB"/>
        </a:p>
      </dgm:t>
    </dgm:pt>
    <dgm:pt modelId="{7AE641B2-B77C-4E85-B999-8E98FBAADA08}" type="pres">
      <dgm:prSet presAssocID="{670AB244-482A-4CD8-91CE-D94BB4112E83}" presName="ParentText2" presStyleLbl="revTx" presStyleIdx="0" presStyleCnt="0">
        <dgm:presLayoutVars>
          <dgm:chMax val="1"/>
          <dgm:chPref val="1"/>
        </dgm:presLayoutVars>
      </dgm:prSet>
      <dgm:spPr/>
      <dgm:t>
        <a:bodyPr/>
        <a:lstStyle/>
        <a:p>
          <a:endParaRPr lang="en-GB"/>
        </a:p>
      </dgm:t>
    </dgm:pt>
    <dgm:pt modelId="{ABBF1CA4-3970-4030-8EFF-E71DE482BD9D}" type="pres">
      <dgm:prSet presAssocID="{670AB244-482A-4CD8-91CE-D94BB4112E83}" presName="ParentShape2" presStyleLbl="alignImgPlace1" presStyleIdx="1" presStyleCnt="2">
        <dgm:presLayoutVars/>
      </dgm:prSet>
      <dgm:spPr/>
      <dgm:t>
        <a:bodyPr/>
        <a:lstStyle/>
        <a:p>
          <a:endParaRPr lang="en-GB"/>
        </a:p>
      </dgm:t>
    </dgm:pt>
  </dgm:ptLst>
  <dgm:cxnLst>
    <dgm:cxn modelId="{D03C98B4-6AF5-42D2-A251-737116B7B0A9}" type="presOf" srcId="{E564AB89-6B73-4D72-9FAF-D52A9703E6A7}" destId="{C9B79AC4-DC60-407D-A399-029E9B5BCA56}" srcOrd="1" destOrd="0" presId="urn:microsoft.com/office/officeart/2009/3/layout/OpposingIdeas"/>
    <dgm:cxn modelId="{0E284687-831D-4106-AAB3-CEB938A23B8A}" srcId="{670AB244-482A-4CD8-91CE-D94BB4112E83}" destId="{E564AB89-6B73-4D72-9FAF-D52A9703E6A7}" srcOrd="0" destOrd="0" parTransId="{AEEF5AAC-7C09-42C5-9B88-6FE0F3FC61CA}" sibTransId="{6164A080-FFE3-44C1-8688-15DF2C9D3C07}"/>
    <dgm:cxn modelId="{AC608335-4836-4973-9A93-1BD13B9F9437}" type="presOf" srcId="{36326F32-271A-4605-9C3B-8CCA1FD2ABB5}" destId="{7AE641B2-B77C-4E85-B999-8E98FBAADA08}" srcOrd="0" destOrd="0" presId="urn:microsoft.com/office/officeart/2009/3/layout/OpposingIdeas"/>
    <dgm:cxn modelId="{E8B995D6-3EB3-49E4-9FEF-FA3D21B03847}" srcId="{36326F32-271A-4605-9C3B-8CCA1FD2ABB5}" destId="{C182E91D-1CE4-4A0C-B582-B78164A1BF62}" srcOrd="0" destOrd="0" parTransId="{E695E204-4A4D-490B-8020-704FE4208885}" sibTransId="{47FB1D80-49D6-4609-8C04-C6DAC1BBEF7B}"/>
    <dgm:cxn modelId="{7457FE97-DF5D-49D6-82DB-8FB19A674091}" type="presOf" srcId="{670AB244-482A-4CD8-91CE-D94BB4112E83}" destId="{422E9A1C-F6A3-43F9-B0F0-1F852137B811}" srcOrd="0" destOrd="0" presId="urn:microsoft.com/office/officeart/2009/3/layout/OpposingIdeas"/>
    <dgm:cxn modelId="{5CFCD8AD-2BCC-49A1-A274-518313BE6A13}" type="presOf" srcId="{E564AB89-6B73-4D72-9FAF-D52A9703E6A7}" destId="{1985C1B4-A768-4B7F-827D-AADB41713683}" srcOrd="0" destOrd="0" presId="urn:microsoft.com/office/officeart/2009/3/layout/OpposingIdeas"/>
    <dgm:cxn modelId="{08ABA5F1-C4DC-4B8C-9C1A-470E2C560545}" type="presOf" srcId="{C182E91D-1CE4-4A0C-B582-B78164A1BF62}" destId="{1A251D39-17EC-4439-AA27-4660A6C448D3}" srcOrd="0" destOrd="0" presId="urn:microsoft.com/office/officeart/2009/3/layout/OpposingIdeas"/>
    <dgm:cxn modelId="{3593FE13-98A3-47EA-87B8-AD02D900624A}" srcId="{670AB244-482A-4CD8-91CE-D94BB4112E83}" destId="{36326F32-271A-4605-9C3B-8CCA1FD2ABB5}" srcOrd="1" destOrd="0" parTransId="{501B00F4-FBBA-4FA5-A5C0-562A184BB2D6}" sibTransId="{FC83E097-CE87-4135-A40C-AA61BE6C64D0}"/>
    <dgm:cxn modelId="{B2C437FE-92E2-44EE-9EC8-9A4CB0AED479}" srcId="{E564AB89-6B73-4D72-9FAF-D52A9703E6A7}" destId="{2D4AF814-6F79-4EE6-959F-9FA1A6B756D2}" srcOrd="0" destOrd="0" parTransId="{438D73F3-0796-4ABF-BE59-D29408875EF8}" sibTransId="{0F96A28E-57D7-45D2-A296-8509D76028E5}"/>
    <dgm:cxn modelId="{35243A50-51D0-42F2-9D07-4BE7E02CCF9C}" type="presOf" srcId="{2D4AF814-6F79-4EE6-959F-9FA1A6B756D2}" destId="{9B53976B-EE2B-429F-955D-801B05AC65FD}" srcOrd="0" destOrd="0" presId="urn:microsoft.com/office/officeart/2009/3/layout/OpposingIdeas"/>
    <dgm:cxn modelId="{808F05CA-1643-4BE9-B82B-7FEBB97B8A99}" type="presOf" srcId="{36326F32-271A-4605-9C3B-8CCA1FD2ABB5}" destId="{ABBF1CA4-3970-4030-8EFF-E71DE482BD9D}" srcOrd="1" destOrd="0" presId="urn:microsoft.com/office/officeart/2009/3/layout/OpposingIdeas"/>
    <dgm:cxn modelId="{0A155D3B-978A-4C65-A93A-2BFC161E5640}" type="presParOf" srcId="{422E9A1C-F6A3-43F9-B0F0-1F852137B811}" destId="{2BE09340-C64A-409E-841D-1368B6C02A72}" srcOrd="0" destOrd="0" presId="urn:microsoft.com/office/officeart/2009/3/layout/OpposingIdeas"/>
    <dgm:cxn modelId="{D7049399-5F7E-4FF2-BEF5-20E03B99E883}" type="presParOf" srcId="{422E9A1C-F6A3-43F9-B0F0-1F852137B811}" destId="{879B4950-B3C4-4E8E-A70B-54DE21EEAF01}" srcOrd="1" destOrd="0" presId="urn:microsoft.com/office/officeart/2009/3/layout/OpposingIdeas"/>
    <dgm:cxn modelId="{B83D5AF9-E11B-4A16-8DCB-3CB979A2B5D6}" type="presParOf" srcId="{422E9A1C-F6A3-43F9-B0F0-1F852137B811}" destId="{9B53976B-EE2B-429F-955D-801B05AC65FD}" srcOrd="2" destOrd="0" presId="urn:microsoft.com/office/officeart/2009/3/layout/OpposingIdeas"/>
    <dgm:cxn modelId="{DAACB1E1-664E-430D-8CA9-463BFD97DA3B}" type="presParOf" srcId="{422E9A1C-F6A3-43F9-B0F0-1F852137B811}" destId="{1A251D39-17EC-4439-AA27-4660A6C448D3}" srcOrd="3" destOrd="0" presId="urn:microsoft.com/office/officeart/2009/3/layout/OpposingIdeas"/>
    <dgm:cxn modelId="{9AD2CEE7-0D14-4A28-8FD2-4351FFC0BF7D}" type="presParOf" srcId="{422E9A1C-F6A3-43F9-B0F0-1F852137B811}" destId="{1985C1B4-A768-4B7F-827D-AADB41713683}" srcOrd="4" destOrd="0" presId="urn:microsoft.com/office/officeart/2009/3/layout/OpposingIdeas"/>
    <dgm:cxn modelId="{EBE1C390-65D3-4DF5-91BB-F262C670410E}" type="presParOf" srcId="{422E9A1C-F6A3-43F9-B0F0-1F852137B811}" destId="{C9B79AC4-DC60-407D-A399-029E9B5BCA56}" srcOrd="5" destOrd="0" presId="urn:microsoft.com/office/officeart/2009/3/layout/OpposingIdeas"/>
    <dgm:cxn modelId="{0BFEDDBD-B196-413A-B1E7-27368F1ED1B5}" type="presParOf" srcId="{422E9A1C-F6A3-43F9-B0F0-1F852137B811}" destId="{7AE641B2-B77C-4E85-B999-8E98FBAADA08}" srcOrd="6" destOrd="0" presId="urn:microsoft.com/office/officeart/2009/3/layout/OpposingIdeas"/>
    <dgm:cxn modelId="{3508BC64-94CC-4E32-9380-6B61288099D5}" type="presParOf" srcId="{422E9A1C-F6A3-43F9-B0F0-1F852137B811}" destId="{ABBF1CA4-3970-4030-8EFF-E71DE482BD9D}" srcOrd="7" destOrd="0" presId="urn:microsoft.com/office/officeart/2009/3/layout/OpposingIdea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10ABB-3ACD-4A60-B40F-2640BD2EFF01}">
      <dsp:nvSpPr>
        <dsp:cNvPr id="0" name=""/>
        <dsp:cNvSpPr/>
      </dsp:nvSpPr>
      <dsp:spPr>
        <a:xfrm>
          <a:off x="1164030" y="0"/>
          <a:ext cx="1322868" cy="1323011"/>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B4ADE0-3503-49BF-843D-A96D302FC087}">
      <dsp:nvSpPr>
        <dsp:cNvPr id="0" name=""/>
        <dsp:cNvSpPr/>
      </dsp:nvSpPr>
      <dsp:spPr>
        <a:xfrm>
          <a:off x="1456098" y="479082"/>
          <a:ext cx="738235" cy="368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作品登记</a:t>
          </a:r>
          <a:endParaRPr lang="en-GB" sz="1400" kern="1200" dirty="0"/>
        </a:p>
      </dsp:txBody>
      <dsp:txXfrm>
        <a:off x="1456098" y="479082"/>
        <a:ext cx="738235" cy="368873"/>
      </dsp:txXfrm>
    </dsp:sp>
    <dsp:sp modelId="{61F2C1A0-E6AE-46B8-A439-5E238664A84E}">
      <dsp:nvSpPr>
        <dsp:cNvPr id="0" name=""/>
        <dsp:cNvSpPr/>
      </dsp:nvSpPr>
      <dsp:spPr>
        <a:xfrm>
          <a:off x="796525" y="760392"/>
          <a:ext cx="1322868" cy="1323011"/>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A85FD5-EB4B-4585-8CBC-412B9D205F28}">
      <dsp:nvSpPr>
        <dsp:cNvPr id="0" name=""/>
        <dsp:cNvSpPr/>
      </dsp:nvSpPr>
      <dsp:spPr>
        <a:xfrm>
          <a:off x="1087104" y="1240983"/>
          <a:ext cx="738235" cy="368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授权交易</a:t>
          </a:r>
          <a:endParaRPr lang="en-GB" sz="1400" kern="1200" dirty="0"/>
        </a:p>
      </dsp:txBody>
      <dsp:txXfrm>
        <a:off x="1087104" y="1240983"/>
        <a:ext cx="738235" cy="368873"/>
      </dsp:txXfrm>
    </dsp:sp>
    <dsp:sp modelId="{A7FB5A42-C43D-4758-9DB9-B736CB0C2B4B}">
      <dsp:nvSpPr>
        <dsp:cNvPr id="0" name=""/>
        <dsp:cNvSpPr/>
      </dsp:nvSpPr>
      <dsp:spPr>
        <a:xfrm>
          <a:off x="1164030" y="1523300"/>
          <a:ext cx="1322868" cy="1323011"/>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7F1C82-174D-4083-B253-85E45636E59A}">
      <dsp:nvSpPr>
        <dsp:cNvPr id="0" name=""/>
        <dsp:cNvSpPr/>
      </dsp:nvSpPr>
      <dsp:spPr>
        <a:xfrm>
          <a:off x="1456098" y="2002382"/>
          <a:ext cx="738235" cy="368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交易时间</a:t>
          </a:r>
          <a:endParaRPr lang="en-GB" sz="1400" kern="1200" dirty="0"/>
        </a:p>
      </dsp:txBody>
      <dsp:txXfrm>
        <a:off x="1456098" y="2002382"/>
        <a:ext cx="738235" cy="368873"/>
      </dsp:txXfrm>
    </dsp:sp>
    <dsp:sp modelId="{9A338042-63E1-4B1D-AE01-10A6FBAA84D8}">
      <dsp:nvSpPr>
        <dsp:cNvPr id="0" name=""/>
        <dsp:cNvSpPr/>
      </dsp:nvSpPr>
      <dsp:spPr>
        <a:xfrm>
          <a:off x="796525" y="2285201"/>
          <a:ext cx="1322868" cy="1323011"/>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1777AD-C49F-42B6-9F65-3585838D0C0C}">
      <dsp:nvSpPr>
        <dsp:cNvPr id="0" name=""/>
        <dsp:cNvSpPr/>
      </dsp:nvSpPr>
      <dsp:spPr>
        <a:xfrm>
          <a:off x="1087104" y="2764284"/>
          <a:ext cx="738235" cy="368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买方信息</a:t>
          </a:r>
          <a:endParaRPr lang="en-GB" sz="1400" kern="1200" dirty="0"/>
        </a:p>
      </dsp:txBody>
      <dsp:txXfrm>
        <a:off x="1087104" y="2764284"/>
        <a:ext cx="738235" cy="368873"/>
      </dsp:txXfrm>
    </dsp:sp>
    <dsp:sp modelId="{C4146425-3A03-4493-A4E5-E98A02DFD448}">
      <dsp:nvSpPr>
        <dsp:cNvPr id="0" name=""/>
        <dsp:cNvSpPr/>
      </dsp:nvSpPr>
      <dsp:spPr>
        <a:xfrm>
          <a:off x="1164030" y="3046097"/>
          <a:ext cx="1322868" cy="1323011"/>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7788E1-E3B0-4BB3-89E7-B8DFF9ABC597}">
      <dsp:nvSpPr>
        <dsp:cNvPr id="0" name=""/>
        <dsp:cNvSpPr/>
      </dsp:nvSpPr>
      <dsp:spPr>
        <a:xfrm>
          <a:off x="1456098" y="3525179"/>
          <a:ext cx="738235" cy="368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授权期限</a:t>
          </a:r>
          <a:endParaRPr lang="en-GB" sz="1400" kern="1200" dirty="0"/>
        </a:p>
      </dsp:txBody>
      <dsp:txXfrm>
        <a:off x="1456098" y="3525179"/>
        <a:ext cx="738235" cy="368873"/>
      </dsp:txXfrm>
    </dsp:sp>
    <dsp:sp modelId="{9A156DCB-B72C-49E6-A75A-14A294179505}">
      <dsp:nvSpPr>
        <dsp:cNvPr id="0" name=""/>
        <dsp:cNvSpPr/>
      </dsp:nvSpPr>
      <dsp:spPr>
        <a:xfrm>
          <a:off x="890820" y="3895059"/>
          <a:ext cx="1136510" cy="1137316"/>
        </a:xfrm>
        <a:prstGeom prst="blockArc">
          <a:avLst>
            <a:gd name="adj1" fmla="val 0"/>
            <a:gd name="adj2" fmla="val 189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6F31C5-4DA5-43E9-B2B0-FA51D7FFB9CA}">
      <dsp:nvSpPr>
        <dsp:cNvPr id="0" name=""/>
        <dsp:cNvSpPr/>
      </dsp:nvSpPr>
      <dsp:spPr>
        <a:xfrm>
          <a:off x="1087104" y="4287081"/>
          <a:ext cx="738235" cy="368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再次交易</a:t>
          </a:r>
          <a:endParaRPr lang="en-GB" sz="1400" kern="1200" dirty="0"/>
        </a:p>
      </dsp:txBody>
      <dsp:txXfrm>
        <a:off x="1087104" y="4287081"/>
        <a:ext cx="738235" cy="3688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09340-C64A-409E-841D-1368B6C02A72}">
      <dsp:nvSpPr>
        <dsp:cNvPr id="0" name=""/>
        <dsp:cNvSpPr/>
      </dsp:nvSpPr>
      <dsp:spPr>
        <a:xfrm>
          <a:off x="643640" y="491172"/>
          <a:ext cx="3545976" cy="1906905"/>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9B4950-B3C4-4E8E-A70B-54DE21EEAF01}">
      <dsp:nvSpPr>
        <dsp:cNvPr id="0" name=""/>
        <dsp:cNvSpPr/>
      </dsp:nvSpPr>
      <dsp:spPr>
        <a:xfrm>
          <a:off x="2416628" y="693419"/>
          <a:ext cx="472" cy="150241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53976B-EE2B-429F-955D-801B05AC65FD}">
      <dsp:nvSpPr>
        <dsp:cNvPr id="0" name=""/>
        <dsp:cNvSpPr/>
      </dsp:nvSpPr>
      <dsp:spPr>
        <a:xfrm>
          <a:off x="761839" y="635634"/>
          <a:ext cx="1536589" cy="161798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zh-CN" altLang="en-US" sz="3000" kern="1200" dirty="0" smtClean="0"/>
            <a:t>链上交易流程记录</a:t>
          </a:r>
          <a:endParaRPr lang="en-GB" sz="3000" kern="1200" dirty="0"/>
        </a:p>
      </dsp:txBody>
      <dsp:txXfrm>
        <a:off x="761839" y="635634"/>
        <a:ext cx="1536589" cy="1617980"/>
      </dsp:txXfrm>
    </dsp:sp>
    <dsp:sp modelId="{1A251D39-17EC-4439-AA27-4660A6C448D3}">
      <dsp:nvSpPr>
        <dsp:cNvPr id="0" name=""/>
        <dsp:cNvSpPr/>
      </dsp:nvSpPr>
      <dsp:spPr>
        <a:xfrm>
          <a:off x="2534827" y="635634"/>
          <a:ext cx="1536589" cy="161798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zh-CN" altLang="en-US" sz="3000" kern="1200" dirty="0" smtClean="0"/>
            <a:t>链下交易过程展示</a:t>
          </a:r>
          <a:endParaRPr lang="en-GB" sz="3000" kern="1200" dirty="0"/>
        </a:p>
      </dsp:txBody>
      <dsp:txXfrm>
        <a:off x="2534827" y="635634"/>
        <a:ext cx="1536589" cy="1617980"/>
      </dsp:txXfrm>
    </dsp:sp>
    <dsp:sp modelId="{C9B79AC4-DC60-407D-A399-029E9B5BCA56}">
      <dsp:nvSpPr>
        <dsp:cNvPr id="0" name=""/>
        <dsp:cNvSpPr/>
      </dsp:nvSpPr>
      <dsp:spPr>
        <a:xfrm rot="16200000">
          <a:off x="-691987" y="744631"/>
          <a:ext cx="2080260" cy="59099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r" defTabSz="577850">
            <a:lnSpc>
              <a:spcPct val="90000"/>
            </a:lnSpc>
            <a:spcBef>
              <a:spcPct val="0"/>
            </a:spcBef>
            <a:spcAft>
              <a:spcPct val="35000"/>
            </a:spcAft>
          </a:pPr>
          <a:r>
            <a:rPr lang="zh-CN" altLang="en-US" sz="1300" kern="1200" dirty="0" smtClean="0"/>
            <a:t>区块链</a:t>
          </a:r>
          <a:endParaRPr lang="en-GB" sz="1300" kern="1200" dirty="0"/>
        </a:p>
      </dsp:txBody>
      <dsp:txXfrm>
        <a:off x="-602667" y="982202"/>
        <a:ext cx="1901620" cy="294494"/>
      </dsp:txXfrm>
    </dsp:sp>
    <dsp:sp modelId="{ABBF1CA4-3970-4030-8EFF-E71DE482BD9D}">
      <dsp:nvSpPr>
        <dsp:cNvPr id="0" name=""/>
        <dsp:cNvSpPr/>
      </dsp:nvSpPr>
      <dsp:spPr>
        <a:xfrm rot="5400000">
          <a:off x="3444984" y="1553621"/>
          <a:ext cx="2080260" cy="59099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r" defTabSz="577850">
            <a:lnSpc>
              <a:spcPct val="90000"/>
            </a:lnSpc>
            <a:spcBef>
              <a:spcPct val="0"/>
            </a:spcBef>
            <a:spcAft>
              <a:spcPct val="35000"/>
            </a:spcAft>
          </a:pPr>
          <a:r>
            <a:rPr lang="zh-CN" altLang="en-US" sz="1300" kern="1200" dirty="0" smtClean="0"/>
            <a:t>浏览器</a:t>
          </a:r>
          <a:endParaRPr lang="en-GB" sz="1300" kern="1200" dirty="0"/>
        </a:p>
      </dsp:txBody>
      <dsp:txXfrm>
        <a:off x="3534304" y="1612552"/>
        <a:ext cx="1901620" cy="294494"/>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4760BA-FE0F-4A06-BA35-844BFF16C3CA}" type="datetimeFigureOut">
              <a:rPr lang="en-GB" smtClean="0"/>
              <a:t>06/01/2017</a:t>
            </a:fld>
            <a:endParaRPr lang="en-GB"/>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GB"/>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88DB05-6DE5-42CE-A1E4-90B1CD56385E}" type="slidenum">
              <a:rPr lang="en-GB" smtClean="0"/>
              <a:t>‹#›</a:t>
            </a:fld>
            <a:endParaRPr lang="en-GB"/>
          </a:p>
        </p:txBody>
      </p:sp>
    </p:spTree>
    <p:extLst>
      <p:ext uri="{BB962C8B-B14F-4D97-AF65-F5344CB8AC3E}">
        <p14:creationId xmlns:p14="http://schemas.microsoft.com/office/powerpoint/2010/main" val="1781237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、复制成本极低，且复制无磨损，可以精确复制，所以原子世界物质的唯一性在比特世界是不存在的。</a:t>
            </a:r>
          </a:p>
          <a:p>
            <a:r>
              <a:rPr lang="en-US" altLang="zh-CN" dirty="0" smtClean="0"/>
              <a:t>2</a:t>
            </a:r>
            <a:r>
              <a:rPr lang="zh-CN" altLang="en-US" dirty="0" smtClean="0"/>
              <a:t>、电子数据没有时间痕迹，随着时间的流逝，电子数据的载体可能变化，但数据本身不会变化，所以我们无从比较两份电子数据的时间先后，也无从得知电子数据的变迁历史。相比原子世界，信息世界缺少一个真实的时间维度。</a:t>
            </a:r>
          </a:p>
          <a:p>
            <a:r>
              <a:rPr lang="en-US" altLang="zh-CN" dirty="0" smtClean="0"/>
              <a:t>3</a:t>
            </a:r>
            <a:r>
              <a:rPr lang="zh-CN" altLang="en-US" dirty="0" smtClean="0"/>
              <a:t>、电子数据易变，易改，易丢失。比特世界里不存在“可信”数据，电子数据只能是对原子世界信息的一个映射。</a:t>
            </a:r>
          </a:p>
        </p:txBody>
      </p:sp>
      <p:sp>
        <p:nvSpPr>
          <p:cNvPr id="4" name="灯片编号占位符 3"/>
          <p:cNvSpPr>
            <a:spLocks noGrp="1"/>
          </p:cNvSpPr>
          <p:nvPr>
            <p:ph type="sldNum" sz="quarter" idx="10"/>
          </p:nvPr>
        </p:nvSpPr>
        <p:spPr/>
        <p:txBody>
          <a:bodyPr/>
          <a:lstStyle/>
          <a:p>
            <a:fld id="{BA8408C9-99A2-45F3-9C9F-5FEFF4B50094}" type="slidenum">
              <a:rPr lang="en-GB" smtClean="0"/>
              <a:t>2</a:t>
            </a:fld>
            <a:endParaRPr lang="en-GB"/>
          </a:p>
        </p:txBody>
      </p:sp>
    </p:spTree>
    <p:extLst>
      <p:ext uri="{BB962C8B-B14F-4D97-AF65-F5344CB8AC3E}">
        <p14:creationId xmlns:p14="http://schemas.microsoft.com/office/powerpoint/2010/main" val="4112115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8AEB308-2DD1-4913-9BD4-0087A484B06D}" type="slidenum">
              <a:rPr lang="zh-CN" altLang="en-US" smtClean="0"/>
              <a:t>33</a:t>
            </a:fld>
            <a:endParaRPr lang="en-US"/>
          </a:p>
        </p:txBody>
      </p:sp>
    </p:spTree>
    <p:extLst>
      <p:ext uri="{BB962C8B-B14F-4D97-AF65-F5344CB8AC3E}">
        <p14:creationId xmlns:p14="http://schemas.microsoft.com/office/powerpoint/2010/main" val="536086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三、产品思路</a:t>
            </a:r>
            <a:endParaRPr lang="zh-CN" altLang="en-US" dirty="0"/>
          </a:p>
          <a:p>
            <a:r>
              <a:rPr lang="zh-CN" altLang="en-US" dirty="0">
                <a:sym typeface="+mn-ea"/>
              </a:rPr>
              <a:t>食品安全体系的建立方法。</a:t>
            </a:r>
            <a:endParaRPr lang="zh-CN" altLang="en-US" dirty="0"/>
          </a:p>
          <a:p>
            <a:r>
              <a:rPr lang="zh-CN" altLang="en-US" dirty="0">
                <a:sym typeface="+mn-ea"/>
              </a:rPr>
              <a:t>1、真实的数据源。</a:t>
            </a:r>
            <a:endParaRPr lang="zh-CN" altLang="en-US" dirty="0"/>
          </a:p>
          <a:p>
            <a:r>
              <a:rPr lang="zh-CN" altLang="en-US" dirty="0">
                <a:sym typeface="+mn-ea"/>
              </a:rPr>
              <a:t>2、建立数据链条</a:t>
            </a:r>
            <a:endParaRPr lang="zh-CN" altLang="en-US" dirty="0"/>
          </a:p>
          <a:p>
            <a:r>
              <a:rPr lang="zh-CN" altLang="en-US" dirty="0">
                <a:sym typeface="+mn-ea"/>
              </a:rPr>
              <a:t>   将数据源关键节点利用区块链存贮连接起来。</a:t>
            </a:r>
            <a:endParaRPr lang="zh-CN" altLang="en-US" dirty="0"/>
          </a:p>
          <a:p>
            <a:r>
              <a:rPr lang="zh-CN" altLang="en-US" dirty="0">
                <a:sym typeface="+mn-ea"/>
              </a:rPr>
              <a:t>   实现不可伪造，不可篡改和可跟踪、可溯源。</a:t>
            </a:r>
            <a:endParaRPr lang="zh-CN" altLang="en-US" dirty="0"/>
          </a:p>
          <a:p>
            <a:r>
              <a:rPr lang="zh-CN" altLang="en-US" dirty="0">
                <a:sym typeface="+mn-ea"/>
              </a:rPr>
              <a:t>3、使用第三方平台保全网实现更好用户体验的公开透明与验证。</a:t>
            </a:r>
            <a:endParaRPr lang="zh-CN" altLang="en-US" dirty="0"/>
          </a:p>
          <a:p>
            <a:r>
              <a:rPr lang="zh-CN" altLang="en-US" dirty="0">
                <a:sym typeface="+mn-ea"/>
              </a:rPr>
              <a:t>   电子证据司法鉴定的背书和区块链技术的基础设施。</a:t>
            </a:r>
            <a:endParaRPr lang="zh-CN" altLang="en-US" dirty="0"/>
          </a:p>
          <a:p>
            <a:r>
              <a:rPr lang="zh-CN" altLang="en-US" dirty="0">
                <a:sym typeface="+mn-ea"/>
              </a:rPr>
              <a:t>4、提升造假的成本，形成不断叠加的信任。大数据证据链条形成高概性。</a:t>
            </a:r>
            <a:endParaRPr lang="zh-CN" altLang="en-US" dirty="0"/>
          </a:p>
          <a:p>
            <a:r>
              <a:rPr lang="zh-CN" altLang="en-US" dirty="0">
                <a:sym typeface="+mn-ea"/>
              </a:rPr>
              <a:t>5、更大宽域度的大数据模型辅助检测、监控和鉴真。</a:t>
            </a:r>
            <a:endParaRPr lang="zh-CN" altLang="en-US" dirty="0"/>
          </a:p>
          <a:p>
            <a:r>
              <a:rPr lang="zh-CN" altLang="en-US" dirty="0">
                <a:sym typeface="+mn-ea"/>
              </a:rPr>
              <a:t>6、有效的正向激励。把商誉、客群、市场、供应链都转化为显性的价值。创新型的F2C电商模式。</a:t>
            </a:r>
            <a:endParaRPr lang="zh-CN" altLang="en-US" dirty="0"/>
          </a:p>
          <a:p>
            <a:r>
              <a:rPr lang="zh-CN" altLang="en-US" dirty="0">
                <a:sym typeface="+mn-ea"/>
              </a:rPr>
              <a:t>7、由自证到它证到社会化透明到形成社会化规则。</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68AEB308-2DD1-4913-9BD4-0087A484B06D}" type="slidenum">
              <a:rPr lang="zh-CN" altLang="en-US" smtClean="0"/>
              <a:t>34</a:t>
            </a:fld>
            <a:endParaRPr lang="en-US"/>
          </a:p>
        </p:txBody>
      </p:sp>
    </p:spTree>
    <p:extLst>
      <p:ext uri="{BB962C8B-B14F-4D97-AF65-F5344CB8AC3E}">
        <p14:creationId xmlns:p14="http://schemas.microsoft.com/office/powerpoint/2010/main" val="3025031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三、产品思路</a:t>
            </a:r>
            <a:endParaRPr lang="zh-CN" altLang="en-US"/>
          </a:p>
          <a:p>
            <a:r>
              <a:rPr lang="zh-CN" altLang="en-US">
                <a:sym typeface="+mn-ea"/>
              </a:rPr>
              <a:t>食品安全体系的建立方法。</a:t>
            </a:r>
            <a:endParaRPr lang="zh-CN" altLang="en-US"/>
          </a:p>
          <a:p>
            <a:r>
              <a:rPr lang="zh-CN" altLang="en-US">
                <a:sym typeface="+mn-ea"/>
              </a:rPr>
              <a:t>1、真实的数据源。</a:t>
            </a:r>
            <a:endParaRPr lang="zh-CN" altLang="en-US"/>
          </a:p>
          <a:p>
            <a:r>
              <a:rPr lang="zh-CN" altLang="en-US">
                <a:sym typeface="+mn-ea"/>
              </a:rPr>
              <a:t>2、建立数据链条</a:t>
            </a:r>
            <a:endParaRPr lang="zh-CN" altLang="en-US"/>
          </a:p>
          <a:p>
            <a:r>
              <a:rPr lang="zh-CN" altLang="en-US">
                <a:sym typeface="+mn-ea"/>
              </a:rPr>
              <a:t>   将数据源关键节点利用区块链存贮连接起来。</a:t>
            </a:r>
            <a:endParaRPr lang="zh-CN" altLang="en-US"/>
          </a:p>
          <a:p>
            <a:r>
              <a:rPr lang="zh-CN" altLang="en-US">
                <a:sym typeface="+mn-ea"/>
              </a:rPr>
              <a:t>   实现不可伪造，不可篡改和可跟踪、可溯源。</a:t>
            </a:r>
            <a:endParaRPr lang="zh-CN" altLang="en-US"/>
          </a:p>
          <a:p>
            <a:r>
              <a:rPr lang="zh-CN" altLang="en-US">
                <a:sym typeface="+mn-ea"/>
              </a:rPr>
              <a:t>3、使用第三方平台保全网实现更好用户体验的公开透明与验证。</a:t>
            </a:r>
            <a:endParaRPr lang="zh-CN" altLang="en-US"/>
          </a:p>
          <a:p>
            <a:r>
              <a:rPr lang="zh-CN" altLang="en-US">
                <a:sym typeface="+mn-ea"/>
              </a:rPr>
              <a:t>   电子证据司法鉴定的背书和区块链技术的基础设施。</a:t>
            </a:r>
            <a:endParaRPr lang="zh-CN" altLang="en-US"/>
          </a:p>
          <a:p>
            <a:r>
              <a:rPr lang="zh-CN" altLang="en-US">
                <a:sym typeface="+mn-ea"/>
              </a:rPr>
              <a:t>4、提升造假的成本，形成不断叠加的信任。大数据证据链条形成高概性。</a:t>
            </a:r>
            <a:endParaRPr lang="zh-CN" altLang="en-US"/>
          </a:p>
          <a:p>
            <a:r>
              <a:rPr lang="zh-CN" altLang="en-US">
                <a:sym typeface="+mn-ea"/>
              </a:rPr>
              <a:t>5、更大宽域度的大数据模型辅助检测、监控和鉴真。</a:t>
            </a:r>
            <a:endParaRPr lang="zh-CN" altLang="en-US"/>
          </a:p>
          <a:p>
            <a:r>
              <a:rPr lang="zh-CN" altLang="en-US">
                <a:sym typeface="+mn-ea"/>
              </a:rPr>
              <a:t>6、有效的正向激励。把商誉、客群、市场、供应链都转化为显性的价值。创新型的F2C电商模式。</a:t>
            </a:r>
            <a:endParaRPr lang="zh-CN" altLang="en-US"/>
          </a:p>
          <a:p>
            <a:r>
              <a:rPr lang="zh-CN" altLang="en-US">
                <a:sym typeface="+mn-ea"/>
              </a:rPr>
              <a:t>7、由自证到它证到社会化透明到形成社会化规则。</a:t>
            </a:r>
            <a:endParaRPr lang="zh-CN" altLang="en-US"/>
          </a:p>
          <a:p>
            <a:endParaRPr lang="zh-CN" altLang="en-US"/>
          </a:p>
        </p:txBody>
      </p:sp>
      <p:sp>
        <p:nvSpPr>
          <p:cNvPr id="4" name="灯片编号占位符 3"/>
          <p:cNvSpPr>
            <a:spLocks noGrp="1"/>
          </p:cNvSpPr>
          <p:nvPr>
            <p:ph type="sldNum" sz="quarter" idx="10"/>
          </p:nvPr>
        </p:nvSpPr>
        <p:spPr/>
        <p:txBody>
          <a:bodyPr/>
          <a:lstStyle/>
          <a:p>
            <a:fld id="{68AEB308-2DD1-4913-9BD4-0087A484B06D}" type="slidenum">
              <a:rPr lang="zh-CN" altLang="en-US" smtClean="0"/>
              <a:t>35</a:t>
            </a:fld>
            <a:endParaRPr lang="en-US"/>
          </a:p>
        </p:txBody>
      </p:sp>
    </p:spTree>
    <p:extLst>
      <p:ext uri="{BB962C8B-B14F-4D97-AF65-F5344CB8AC3E}">
        <p14:creationId xmlns:p14="http://schemas.microsoft.com/office/powerpoint/2010/main" val="2848177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消费者 -&gt; 商品 -&gt; 衡器数据（物联网） -&gt; 服务商（市场或者电商）-&gt; 商户 -&gt; 检测机构 -&gt; 监管机构 -&gt; 物流 -&gt; 农户 -&gt; 生产日志</a:t>
            </a:r>
            <a:endParaRPr lang="zh-CN" altLang="en-US"/>
          </a:p>
          <a:p>
            <a:endParaRPr lang="zh-CN" altLang="en-US"/>
          </a:p>
        </p:txBody>
      </p:sp>
      <p:sp>
        <p:nvSpPr>
          <p:cNvPr id="4" name="灯片编号占位符 3"/>
          <p:cNvSpPr>
            <a:spLocks noGrp="1"/>
          </p:cNvSpPr>
          <p:nvPr>
            <p:ph type="sldNum" sz="quarter" idx="10"/>
          </p:nvPr>
        </p:nvSpPr>
        <p:spPr/>
        <p:txBody>
          <a:bodyPr/>
          <a:lstStyle/>
          <a:p>
            <a:fld id="{68AEB308-2DD1-4913-9BD4-0087A484B06D}" type="slidenum">
              <a:rPr lang="zh-CN" altLang="en-US" smtClean="0"/>
              <a:t>36</a:t>
            </a:fld>
            <a:endParaRPr lang="en-US"/>
          </a:p>
        </p:txBody>
      </p:sp>
    </p:spTree>
    <p:extLst>
      <p:ext uri="{BB962C8B-B14F-4D97-AF65-F5344CB8AC3E}">
        <p14:creationId xmlns:p14="http://schemas.microsoft.com/office/powerpoint/2010/main" val="2722978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a:p>
            <a:endParaRPr lang="zh-CN" altLang="en-US"/>
          </a:p>
        </p:txBody>
      </p:sp>
      <p:sp>
        <p:nvSpPr>
          <p:cNvPr id="4" name="灯片编号占位符 3"/>
          <p:cNvSpPr>
            <a:spLocks noGrp="1"/>
          </p:cNvSpPr>
          <p:nvPr>
            <p:ph type="sldNum" sz="quarter" idx="10"/>
          </p:nvPr>
        </p:nvSpPr>
        <p:spPr/>
        <p:txBody>
          <a:bodyPr/>
          <a:lstStyle/>
          <a:p>
            <a:fld id="{68AEB308-2DD1-4913-9BD4-0087A484B06D}" type="slidenum">
              <a:rPr lang="zh-CN" altLang="en-US" smtClean="0"/>
              <a:t>37</a:t>
            </a:fld>
            <a:endParaRPr lang="en-US"/>
          </a:p>
        </p:txBody>
      </p:sp>
    </p:spTree>
    <p:extLst>
      <p:ext uri="{BB962C8B-B14F-4D97-AF65-F5344CB8AC3E}">
        <p14:creationId xmlns:p14="http://schemas.microsoft.com/office/powerpoint/2010/main" val="2608038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、复制成本极低，且复制无磨损，可以精确复制，所以原子世界物质的唯一性在比特世界是不存在的。</a:t>
            </a:r>
          </a:p>
          <a:p>
            <a:r>
              <a:rPr lang="en-US" altLang="zh-CN" dirty="0" smtClean="0"/>
              <a:t>2</a:t>
            </a:r>
            <a:r>
              <a:rPr lang="zh-CN" altLang="en-US" dirty="0" smtClean="0"/>
              <a:t>、电子数据没有时间痕迹，随着时间的流逝，电子数据的载体可能变化，但数据本身不会变化，所以我们无从比较两份电子数据的时间先后，也无从得知电子数据的变迁历史。相比原子世界，信息世界缺少一个真实的时间维度。</a:t>
            </a:r>
          </a:p>
          <a:p>
            <a:r>
              <a:rPr lang="en-US" altLang="zh-CN" dirty="0" smtClean="0"/>
              <a:t>3</a:t>
            </a:r>
            <a:r>
              <a:rPr lang="zh-CN" altLang="en-US" dirty="0" smtClean="0"/>
              <a:t>、电子数据易变，易改，易丢失。比特世界里不存在“可信”数据，电子数据只能是对原子世界信息的一个映射。</a:t>
            </a:r>
          </a:p>
        </p:txBody>
      </p:sp>
      <p:sp>
        <p:nvSpPr>
          <p:cNvPr id="4" name="灯片编号占位符 3"/>
          <p:cNvSpPr>
            <a:spLocks noGrp="1"/>
          </p:cNvSpPr>
          <p:nvPr>
            <p:ph type="sldNum" sz="quarter" idx="10"/>
          </p:nvPr>
        </p:nvSpPr>
        <p:spPr/>
        <p:txBody>
          <a:bodyPr/>
          <a:lstStyle/>
          <a:p>
            <a:fld id="{BA8408C9-99A2-45F3-9C9F-5FEFF4B50094}" type="slidenum">
              <a:rPr lang="en-GB" smtClean="0"/>
              <a:t>39</a:t>
            </a:fld>
            <a:endParaRPr lang="en-GB"/>
          </a:p>
        </p:txBody>
      </p:sp>
    </p:spTree>
    <p:extLst>
      <p:ext uri="{BB962C8B-B14F-4D97-AF65-F5344CB8AC3E}">
        <p14:creationId xmlns:p14="http://schemas.microsoft.com/office/powerpoint/2010/main" val="1485383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、复制成本极低，且复制无磨损，可以精确复制，所以原子世界物质的唯一性在比特世界是不存在的。</a:t>
            </a:r>
          </a:p>
          <a:p>
            <a:r>
              <a:rPr lang="en-US" altLang="zh-CN" dirty="0" smtClean="0"/>
              <a:t>2</a:t>
            </a:r>
            <a:r>
              <a:rPr lang="zh-CN" altLang="en-US" dirty="0" smtClean="0"/>
              <a:t>、电子数据没有时间痕迹，随着时间的流逝，电子数据的载体可能变化，但数据本身不会变化，所以我们无从比较两份电子数据的时间先后，也无从得知电子数据的变迁历史。相比原子世界，信息世界缺少一个真实的时间维度。</a:t>
            </a:r>
          </a:p>
          <a:p>
            <a:r>
              <a:rPr lang="en-US" altLang="zh-CN" dirty="0" smtClean="0"/>
              <a:t>3</a:t>
            </a:r>
            <a:r>
              <a:rPr lang="zh-CN" altLang="en-US" dirty="0" smtClean="0"/>
              <a:t>、电子数据易变，易改，易丢失。比特世界里不存在“可信”数据，电子数据只能是对原子世界信息的一个映射。</a:t>
            </a:r>
          </a:p>
        </p:txBody>
      </p:sp>
      <p:sp>
        <p:nvSpPr>
          <p:cNvPr id="4" name="灯片编号占位符 3"/>
          <p:cNvSpPr>
            <a:spLocks noGrp="1"/>
          </p:cNvSpPr>
          <p:nvPr>
            <p:ph type="sldNum" sz="quarter" idx="10"/>
          </p:nvPr>
        </p:nvSpPr>
        <p:spPr/>
        <p:txBody>
          <a:bodyPr/>
          <a:lstStyle/>
          <a:p>
            <a:fld id="{BA8408C9-99A2-45F3-9C9F-5FEFF4B50094}" type="slidenum">
              <a:rPr lang="en-GB" smtClean="0"/>
              <a:t>40</a:t>
            </a:fld>
            <a:endParaRPr lang="en-GB"/>
          </a:p>
        </p:txBody>
      </p:sp>
    </p:spTree>
    <p:extLst>
      <p:ext uri="{BB962C8B-B14F-4D97-AF65-F5344CB8AC3E}">
        <p14:creationId xmlns:p14="http://schemas.microsoft.com/office/powerpoint/2010/main" val="2318928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、复制成本极低，且复制无磨损，可以精确复制，所以原子世界物质的唯一性在比特世界是不存在的。</a:t>
            </a:r>
          </a:p>
          <a:p>
            <a:r>
              <a:rPr lang="en-US" altLang="zh-CN" dirty="0" smtClean="0"/>
              <a:t>2</a:t>
            </a:r>
            <a:r>
              <a:rPr lang="zh-CN" altLang="en-US" dirty="0" smtClean="0"/>
              <a:t>、电子数据没有时间痕迹，随着时间的流逝，电子数据的载体可能变化，但数据本身不会变化，所以我们无从比较两份电子数据的时间先后，也无从得知电子数据的变迁历史。相比原子世界，信息世界缺少一个真实的时间维度。</a:t>
            </a:r>
          </a:p>
          <a:p>
            <a:r>
              <a:rPr lang="en-US" altLang="zh-CN" dirty="0" smtClean="0"/>
              <a:t>3</a:t>
            </a:r>
            <a:r>
              <a:rPr lang="zh-CN" altLang="en-US" dirty="0" smtClean="0"/>
              <a:t>、电子数据易变，易改，易丢失。比特世界里不存在“可信”数据，电子数据只能是对原子世界信息的一个映射。</a:t>
            </a:r>
          </a:p>
        </p:txBody>
      </p:sp>
      <p:sp>
        <p:nvSpPr>
          <p:cNvPr id="4" name="灯片编号占位符 3"/>
          <p:cNvSpPr>
            <a:spLocks noGrp="1"/>
          </p:cNvSpPr>
          <p:nvPr>
            <p:ph type="sldNum" sz="quarter" idx="10"/>
          </p:nvPr>
        </p:nvSpPr>
        <p:spPr/>
        <p:txBody>
          <a:bodyPr/>
          <a:lstStyle/>
          <a:p>
            <a:fld id="{BA8408C9-99A2-45F3-9C9F-5FEFF4B50094}" type="slidenum">
              <a:rPr lang="en-GB" smtClean="0"/>
              <a:t>41</a:t>
            </a:fld>
            <a:endParaRPr lang="en-GB"/>
          </a:p>
        </p:txBody>
      </p:sp>
    </p:spTree>
    <p:extLst>
      <p:ext uri="{BB962C8B-B14F-4D97-AF65-F5344CB8AC3E}">
        <p14:creationId xmlns:p14="http://schemas.microsoft.com/office/powerpoint/2010/main" val="1425774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、复制成本极低，且复制无磨损，可以精确复制，所以原子世界物质的唯一性在比特世界是不存在的。</a:t>
            </a:r>
          </a:p>
          <a:p>
            <a:r>
              <a:rPr lang="en-US" altLang="zh-CN" dirty="0" smtClean="0"/>
              <a:t>2</a:t>
            </a:r>
            <a:r>
              <a:rPr lang="zh-CN" altLang="en-US" dirty="0" smtClean="0"/>
              <a:t>、电子数据没有时间痕迹，随着时间的流逝，电子数据的载体可能变化，但数据本身不会变化，所以我们无从比较两份电子数据的时间先后，也无从得知电子数据的变迁历史。相比原子世界，信息世界缺少一个真实的时间维度。</a:t>
            </a:r>
          </a:p>
          <a:p>
            <a:r>
              <a:rPr lang="en-US" altLang="zh-CN" dirty="0" smtClean="0"/>
              <a:t>3</a:t>
            </a:r>
            <a:r>
              <a:rPr lang="zh-CN" altLang="en-US" dirty="0" smtClean="0"/>
              <a:t>、电子数据易变，易改，易丢失。比特世界里不存在“可信”数据，电子数据只能是对原子世界信息的一个映射。</a:t>
            </a:r>
          </a:p>
        </p:txBody>
      </p:sp>
      <p:sp>
        <p:nvSpPr>
          <p:cNvPr id="4" name="灯片编号占位符 3"/>
          <p:cNvSpPr>
            <a:spLocks noGrp="1"/>
          </p:cNvSpPr>
          <p:nvPr>
            <p:ph type="sldNum" sz="quarter" idx="10"/>
          </p:nvPr>
        </p:nvSpPr>
        <p:spPr/>
        <p:txBody>
          <a:bodyPr/>
          <a:lstStyle/>
          <a:p>
            <a:fld id="{BA8408C9-99A2-45F3-9C9F-5FEFF4B50094}" type="slidenum">
              <a:rPr lang="en-GB" smtClean="0"/>
              <a:t>42</a:t>
            </a:fld>
            <a:endParaRPr lang="en-GB"/>
          </a:p>
        </p:txBody>
      </p:sp>
    </p:spTree>
    <p:extLst>
      <p:ext uri="{BB962C8B-B14F-4D97-AF65-F5344CB8AC3E}">
        <p14:creationId xmlns:p14="http://schemas.microsoft.com/office/powerpoint/2010/main" val="2906858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、复制成本极低，且复制无磨损，可以精确复制，所以原子世界物质的唯一性在比特世界是不存在的。</a:t>
            </a:r>
          </a:p>
          <a:p>
            <a:r>
              <a:rPr lang="en-US" altLang="zh-CN" dirty="0" smtClean="0"/>
              <a:t>2</a:t>
            </a:r>
            <a:r>
              <a:rPr lang="zh-CN" altLang="en-US" dirty="0" smtClean="0"/>
              <a:t>、电子数据没有时间痕迹，随着时间的流逝，电子数据的载体可能变化，但数据本身不会变化，所以我们无从比较两份电子数据的时间先后，也无从得知电子数据的变迁历史。相比原子世界，信息世界缺少一个真实的时间维度。</a:t>
            </a:r>
          </a:p>
          <a:p>
            <a:r>
              <a:rPr lang="en-US" altLang="zh-CN" dirty="0" smtClean="0"/>
              <a:t>3</a:t>
            </a:r>
            <a:r>
              <a:rPr lang="zh-CN" altLang="en-US" dirty="0" smtClean="0"/>
              <a:t>、电子数据易变，易改，易丢失。比特世界里不存在“可信”数据，电子数据只能是对原子世界信息的一个映射。</a:t>
            </a:r>
          </a:p>
        </p:txBody>
      </p:sp>
      <p:sp>
        <p:nvSpPr>
          <p:cNvPr id="4" name="灯片编号占位符 3"/>
          <p:cNvSpPr>
            <a:spLocks noGrp="1"/>
          </p:cNvSpPr>
          <p:nvPr>
            <p:ph type="sldNum" sz="quarter" idx="10"/>
          </p:nvPr>
        </p:nvSpPr>
        <p:spPr/>
        <p:txBody>
          <a:bodyPr/>
          <a:lstStyle/>
          <a:p>
            <a:fld id="{BA8408C9-99A2-45F3-9C9F-5FEFF4B50094}" type="slidenum">
              <a:rPr lang="en-GB" smtClean="0"/>
              <a:t>43</a:t>
            </a:fld>
            <a:endParaRPr lang="en-GB"/>
          </a:p>
        </p:txBody>
      </p:sp>
    </p:spTree>
    <p:extLst>
      <p:ext uri="{BB962C8B-B14F-4D97-AF65-F5344CB8AC3E}">
        <p14:creationId xmlns:p14="http://schemas.microsoft.com/office/powerpoint/2010/main" val="3609329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、复制成本极低，且复制无磨损，可以精确复制，所以原子世界物质的唯一性在比特世界是不存在的。</a:t>
            </a:r>
          </a:p>
          <a:p>
            <a:r>
              <a:rPr lang="en-US" altLang="zh-CN" dirty="0" smtClean="0"/>
              <a:t>2</a:t>
            </a:r>
            <a:r>
              <a:rPr lang="zh-CN" altLang="en-US" dirty="0" smtClean="0"/>
              <a:t>、电子数据没有时间痕迹，随着时间的流逝，电子数据的载体可能变化，但数据本身不会变化，所以我们无从比较两份电子数据的时间先后，也无从得知电子数据的变迁历史。相比原子世界，信息世界缺少一个真实的时间维度。</a:t>
            </a:r>
          </a:p>
          <a:p>
            <a:r>
              <a:rPr lang="en-US" altLang="zh-CN" dirty="0" smtClean="0"/>
              <a:t>3</a:t>
            </a:r>
            <a:r>
              <a:rPr lang="zh-CN" altLang="en-US" dirty="0" smtClean="0"/>
              <a:t>、电子数据易变，易改，易丢失。比特世界里不存在“可信”数据，电子数据只能是对原子世界信息的一个映射。</a:t>
            </a:r>
          </a:p>
        </p:txBody>
      </p:sp>
      <p:sp>
        <p:nvSpPr>
          <p:cNvPr id="4" name="灯片编号占位符 3"/>
          <p:cNvSpPr>
            <a:spLocks noGrp="1"/>
          </p:cNvSpPr>
          <p:nvPr>
            <p:ph type="sldNum" sz="quarter" idx="10"/>
          </p:nvPr>
        </p:nvSpPr>
        <p:spPr/>
        <p:txBody>
          <a:bodyPr/>
          <a:lstStyle/>
          <a:p>
            <a:fld id="{BA8408C9-99A2-45F3-9C9F-5FEFF4B50094}" type="slidenum">
              <a:rPr lang="en-GB" smtClean="0"/>
              <a:t>4</a:t>
            </a:fld>
            <a:endParaRPr lang="en-GB"/>
          </a:p>
        </p:txBody>
      </p:sp>
    </p:spTree>
    <p:extLst>
      <p:ext uri="{BB962C8B-B14F-4D97-AF65-F5344CB8AC3E}">
        <p14:creationId xmlns:p14="http://schemas.microsoft.com/office/powerpoint/2010/main" val="3581706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10"/>
          </p:nvPr>
        </p:nvSpPr>
        <p:spPr/>
        <p:txBody>
          <a:bodyPr/>
          <a:lstStyle/>
          <a:p>
            <a:fld id="{4688DB05-6DE5-42CE-A1E4-90B1CD56385E}" type="slidenum">
              <a:rPr lang="en-GB" smtClean="0"/>
              <a:t>48</a:t>
            </a:fld>
            <a:endParaRPr lang="en-GB"/>
          </a:p>
        </p:txBody>
      </p:sp>
    </p:spTree>
    <p:extLst>
      <p:ext uri="{BB962C8B-B14F-4D97-AF65-F5344CB8AC3E}">
        <p14:creationId xmlns:p14="http://schemas.microsoft.com/office/powerpoint/2010/main" val="149382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、复制成本极低，且复制无磨损，可以精确复制，所以原子世界物质的唯一性在比特世界是不存在的。</a:t>
            </a:r>
          </a:p>
          <a:p>
            <a:r>
              <a:rPr lang="en-US" altLang="zh-CN" dirty="0" smtClean="0"/>
              <a:t>2</a:t>
            </a:r>
            <a:r>
              <a:rPr lang="zh-CN" altLang="en-US" dirty="0" smtClean="0"/>
              <a:t>、电子数据没有时间痕迹，随着时间的流逝，电子数据的载体可能变化，但数据本身不会变化，所以我们无从比较两份电子数据的时间先后，也无从得知电子数据的变迁历史。相比原子世界，信息世界缺少一个真实的时间维度。</a:t>
            </a:r>
          </a:p>
          <a:p>
            <a:r>
              <a:rPr lang="en-US" altLang="zh-CN" dirty="0" smtClean="0"/>
              <a:t>3</a:t>
            </a:r>
            <a:r>
              <a:rPr lang="zh-CN" altLang="en-US" dirty="0" smtClean="0"/>
              <a:t>、电子数据易变，易改，易丢失。比特世界里不存在“可信”数据，电子数据只能是对原子世界信息的一个映射。</a:t>
            </a:r>
          </a:p>
        </p:txBody>
      </p:sp>
      <p:sp>
        <p:nvSpPr>
          <p:cNvPr id="4" name="灯片编号占位符 3"/>
          <p:cNvSpPr>
            <a:spLocks noGrp="1"/>
          </p:cNvSpPr>
          <p:nvPr>
            <p:ph type="sldNum" sz="quarter" idx="10"/>
          </p:nvPr>
        </p:nvSpPr>
        <p:spPr/>
        <p:txBody>
          <a:bodyPr/>
          <a:lstStyle/>
          <a:p>
            <a:fld id="{BA8408C9-99A2-45F3-9C9F-5FEFF4B50094}" type="slidenum">
              <a:rPr lang="en-GB" smtClean="0"/>
              <a:t>5</a:t>
            </a:fld>
            <a:endParaRPr lang="en-GB"/>
          </a:p>
        </p:txBody>
      </p:sp>
    </p:spTree>
    <p:extLst>
      <p:ext uri="{BB962C8B-B14F-4D97-AF65-F5344CB8AC3E}">
        <p14:creationId xmlns:p14="http://schemas.microsoft.com/office/powerpoint/2010/main" val="1540546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smtClean="0"/>
              <a:t>复制无成本导致盗版横流，缺乏时间维度则无法认定因果，电子数据易修改也直接影响事实认定。从法律层面讲，虽然</a:t>
            </a:r>
            <a:r>
              <a:rPr lang="en-US" altLang="zh-CN" dirty="0" smtClean="0"/>
              <a:t>2005</a:t>
            </a:r>
            <a:r>
              <a:rPr lang="zh-CN" altLang="zh-CN" dirty="0" smtClean="0"/>
              <a:t>年颁布的《中华人民共和国公证法》第</a:t>
            </a:r>
            <a:r>
              <a:rPr lang="en-US" altLang="zh-CN" dirty="0" smtClean="0"/>
              <a:t>11</a:t>
            </a:r>
            <a:r>
              <a:rPr lang="zh-CN" altLang="zh-CN" dirty="0" smtClean="0"/>
              <a:t>条即明确将涉及计算机软件的相关证据公证归在公证机关的公证事项当中，但因电子证据取证的复杂性，仍存在着保全证据公证因被质疑真实性而未被采信的案例。所以，给电子数据加上时间维度，留下修改记录，正是一个完善的比特世界所缺失的那块拼图。</a:t>
            </a:r>
            <a:endParaRPr lang="en-US" altLang="zh-CN" dirty="0" smtClean="0"/>
          </a:p>
          <a:p>
            <a:endParaRPr lang="zh-CN" altLang="zh-CN" dirty="0" smtClean="0"/>
          </a:p>
          <a:p>
            <a:r>
              <a:rPr lang="zh-CN" altLang="zh-CN" dirty="0" smtClean="0"/>
              <a:t>保全网首先洞察到比特世界的这种缺陷，在创业之初即以电子数据保全为使命，尝试以去中心化的方式为重要的电子数据加上时间维度并提供现实世界中的法律证明。而区块链技术的出现，则更是以技术手段在比特世界中自行构建了一个信任之锚。</a:t>
            </a:r>
          </a:p>
        </p:txBody>
      </p:sp>
      <p:sp>
        <p:nvSpPr>
          <p:cNvPr id="4" name="灯片编号占位符 3"/>
          <p:cNvSpPr>
            <a:spLocks noGrp="1"/>
          </p:cNvSpPr>
          <p:nvPr>
            <p:ph type="sldNum" sz="quarter" idx="10"/>
          </p:nvPr>
        </p:nvSpPr>
        <p:spPr/>
        <p:txBody>
          <a:bodyPr/>
          <a:lstStyle/>
          <a:p>
            <a:fld id="{BA8408C9-99A2-45F3-9C9F-5FEFF4B50094}" type="slidenum">
              <a:rPr lang="en-GB" smtClean="0"/>
              <a:t>6</a:t>
            </a:fld>
            <a:endParaRPr lang="en-GB"/>
          </a:p>
        </p:txBody>
      </p:sp>
    </p:spTree>
    <p:extLst>
      <p:ext uri="{BB962C8B-B14F-4D97-AF65-F5344CB8AC3E}">
        <p14:creationId xmlns:p14="http://schemas.microsoft.com/office/powerpoint/2010/main" val="4240738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区块链本质是一种点对点的分布式数据库，以某种共识算法保障节点间数据的一致性，并以加密算法保证数据的安全性，同时通过时间戳及首尾相连的链式结构，创造了一套公开、透明、可验证，不可篡改可追溯的技术体系。</a:t>
            </a:r>
            <a:endParaRPr lang="en-GB" altLang="zh-CN" sz="1200" dirty="0" smtClean="0"/>
          </a:p>
          <a:p>
            <a:endParaRPr lang="en-US" altLang="zh-CN" dirty="0" smtClean="0"/>
          </a:p>
          <a:p>
            <a:r>
              <a:rPr lang="zh-CN" altLang="en-US" dirty="0" smtClean="0"/>
              <a:t>比特币则是区块链技术的第一项，也是目前最为成功的运用。由于比特币区块链由分布于全球各地强大的算力网络所支持（</a:t>
            </a:r>
            <a:r>
              <a:rPr lang="en-US" altLang="zh-CN" dirty="0" smtClean="0"/>
              <a:t>1500P</a:t>
            </a:r>
            <a:r>
              <a:rPr lang="zh-CN" altLang="en-US" dirty="0" smtClean="0"/>
              <a:t>，对人类所有已产生的数据进行一次哈希运算只要几秒），因此也是目前世界上最安全的区块链，存储在比特币区块链中的数据极其不容易丢失和篡改。</a:t>
            </a:r>
            <a:endParaRPr lang="en-US" altLang="zh-CN" dirty="0" smtClean="0"/>
          </a:p>
          <a:p>
            <a:r>
              <a:rPr lang="zh-CN" altLang="en-US" dirty="0" smtClean="0"/>
              <a:t>比特币区块链大约每</a:t>
            </a:r>
            <a:r>
              <a:rPr lang="en-US" altLang="zh-CN" dirty="0" smtClean="0"/>
              <a:t>10</a:t>
            </a:r>
            <a:r>
              <a:rPr lang="zh-CN" altLang="en-US" dirty="0" smtClean="0"/>
              <a:t>分钟产生</a:t>
            </a:r>
            <a:r>
              <a:rPr lang="en-US" altLang="zh-CN" dirty="0" smtClean="0"/>
              <a:t>1</a:t>
            </a:r>
            <a:r>
              <a:rPr lang="zh-CN" altLang="en-US" dirty="0" smtClean="0"/>
              <a:t>个新的区块，目前每个区块的数据容量上限是</a:t>
            </a:r>
            <a:r>
              <a:rPr lang="en-US" altLang="zh-CN" dirty="0" smtClean="0"/>
              <a:t>1MB</a:t>
            </a:r>
            <a:r>
              <a:rPr lang="zh-CN" altLang="en-US" dirty="0" smtClean="0"/>
              <a:t>，比特币网络支持最高每秒</a:t>
            </a:r>
            <a:r>
              <a:rPr lang="en-US" altLang="zh-CN" dirty="0" smtClean="0"/>
              <a:t>7</a:t>
            </a:r>
            <a:r>
              <a:rPr lang="zh-CN" altLang="en-US" dirty="0" smtClean="0"/>
              <a:t>笔的交易量。</a:t>
            </a:r>
            <a:endParaRPr lang="en-GB" altLang="zh-CN" dirty="0" smtClean="0"/>
          </a:p>
        </p:txBody>
      </p:sp>
      <p:sp>
        <p:nvSpPr>
          <p:cNvPr id="4" name="灯片编号占位符 3"/>
          <p:cNvSpPr>
            <a:spLocks noGrp="1"/>
          </p:cNvSpPr>
          <p:nvPr>
            <p:ph type="sldNum" sz="quarter" idx="10"/>
          </p:nvPr>
        </p:nvSpPr>
        <p:spPr/>
        <p:txBody>
          <a:bodyPr/>
          <a:lstStyle/>
          <a:p>
            <a:fld id="{BA8408C9-99A2-45F3-9C9F-5FEFF4B50094}" type="slidenum">
              <a:rPr lang="en-GB" smtClean="0"/>
              <a:t>7</a:t>
            </a:fld>
            <a:endParaRPr lang="en-GB"/>
          </a:p>
        </p:txBody>
      </p:sp>
    </p:spTree>
    <p:extLst>
      <p:ext uri="{BB962C8B-B14F-4D97-AF65-F5344CB8AC3E}">
        <p14:creationId xmlns:p14="http://schemas.microsoft.com/office/powerpoint/2010/main" val="2673644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A8408C9-99A2-45F3-9C9F-5FEFF4B50094}" type="slidenum">
              <a:rPr lang="en-GB" smtClean="0"/>
              <a:t>8</a:t>
            </a:fld>
            <a:endParaRPr lang="en-GB"/>
          </a:p>
        </p:txBody>
      </p:sp>
    </p:spTree>
    <p:extLst>
      <p:ext uri="{BB962C8B-B14F-4D97-AF65-F5344CB8AC3E}">
        <p14:creationId xmlns:p14="http://schemas.microsoft.com/office/powerpoint/2010/main" val="1928178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smtClean="0"/>
              <a:t>比特币区块链的数据结构基本是为了实现比特币转账交易而设计的，因此若想要通过它存储自定义的数据有两种方式：</a:t>
            </a:r>
          </a:p>
          <a:p>
            <a:r>
              <a:rPr lang="zh-CN" altLang="zh-CN" dirty="0" smtClean="0"/>
              <a:t>（</a:t>
            </a:r>
            <a:r>
              <a:rPr lang="en-US" altLang="zh-CN" dirty="0" smtClean="0"/>
              <a:t>1</a:t>
            </a:r>
            <a:r>
              <a:rPr lang="zh-CN" altLang="zh-CN" dirty="0" smtClean="0"/>
              <a:t>）</a:t>
            </a:r>
            <a:r>
              <a:rPr lang="en-US" altLang="zh-CN" dirty="0" smtClean="0"/>
              <a:t> </a:t>
            </a:r>
            <a:r>
              <a:rPr lang="zh-CN" altLang="zh-CN" dirty="0" smtClean="0"/>
              <a:t>将数据存储在币基（</a:t>
            </a:r>
            <a:r>
              <a:rPr lang="en-US" altLang="zh-CN" dirty="0" err="1" smtClean="0"/>
              <a:t>Coinbase</a:t>
            </a:r>
            <a:r>
              <a:rPr lang="zh-CN" altLang="zh-CN" dirty="0" smtClean="0"/>
              <a:t>）交易中。优点是可以存储不超过</a:t>
            </a:r>
            <a:r>
              <a:rPr lang="en-US" altLang="zh-CN" dirty="0" smtClean="0"/>
              <a:t>100</a:t>
            </a:r>
            <a:r>
              <a:rPr lang="zh-CN" altLang="zh-CN" dirty="0" smtClean="0"/>
              <a:t>个字节的任意数据，缺点是只有该区块的创建者才能把数据写入到币基（</a:t>
            </a:r>
            <a:r>
              <a:rPr lang="en-US" altLang="zh-CN" dirty="0" err="1" smtClean="0"/>
              <a:t>Coinbase</a:t>
            </a:r>
            <a:r>
              <a:rPr lang="zh-CN" altLang="zh-CN" dirty="0" smtClean="0"/>
              <a:t>），也就是说只有在通过消耗相当成本的算力并挖得区块的基础上才能够获得存储机会。</a:t>
            </a:r>
          </a:p>
          <a:p>
            <a:r>
              <a:rPr lang="zh-CN" altLang="zh-CN" dirty="0" smtClean="0"/>
              <a:t>（</a:t>
            </a:r>
            <a:r>
              <a:rPr lang="en-US" altLang="zh-CN" dirty="0" smtClean="0"/>
              <a:t>2</a:t>
            </a:r>
            <a:r>
              <a:rPr lang="zh-CN" altLang="zh-CN" dirty="0" smtClean="0"/>
              <a:t>）</a:t>
            </a:r>
            <a:r>
              <a:rPr lang="en-US" altLang="zh-CN" dirty="0" smtClean="0"/>
              <a:t> </a:t>
            </a:r>
            <a:r>
              <a:rPr lang="zh-CN" altLang="zh-CN" dirty="0" smtClean="0"/>
              <a:t>将数据</a:t>
            </a:r>
            <a:r>
              <a:rPr lang="en-US" altLang="zh-CN" dirty="0" smtClean="0"/>
              <a:t>Hash</a:t>
            </a:r>
            <a:r>
              <a:rPr lang="zh-CN" altLang="zh-CN" dirty="0" smtClean="0"/>
              <a:t>并编码为比特币输出，然后设置输出脚本的第一个操作为</a:t>
            </a:r>
            <a:r>
              <a:rPr lang="en-US" altLang="zh-CN" dirty="0" smtClean="0"/>
              <a:t>OP_RETURN</a:t>
            </a:r>
            <a:r>
              <a:rPr lang="zh-CN" altLang="zh-CN" dirty="0" smtClean="0"/>
              <a:t>，并构造一笔交易广播到比特币网络上。此方法的优点是非区块创建者也能存储数据，缺点则是存储的数据极其有限，且过于频繁地发送交易容易导致网络堵塞。</a:t>
            </a:r>
          </a:p>
          <a:p>
            <a:r>
              <a:rPr lang="zh-CN" altLang="zh-CN" dirty="0" smtClean="0"/>
              <a:t>保全网采用方案（</a:t>
            </a:r>
            <a:r>
              <a:rPr lang="en-US" altLang="zh-CN" dirty="0" smtClean="0"/>
              <a:t>2</a:t>
            </a:r>
            <a:r>
              <a:rPr lang="zh-CN" altLang="zh-CN" dirty="0" smtClean="0"/>
              <a:t>）的原理存储数据，但在此基础之上构建了分层数据存储体系。</a:t>
            </a:r>
            <a:endParaRPr lang="en-GB" altLang="zh-CN" dirty="0" smtClean="0"/>
          </a:p>
          <a:p>
            <a:endParaRPr lang="zh-CN" altLang="en-US" dirty="0"/>
          </a:p>
        </p:txBody>
      </p:sp>
      <p:sp>
        <p:nvSpPr>
          <p:cNvPr id="4" name="灯片编号占位符 3"/>
          <p:cNvSpPr>
            <a:spLocks noGrp="1"/>
          </p:cNvSpPr>
          <p:nvPr>
            <p:ph type="sldNum" sz="quarter" idx="10"/>
          </p:nvPr>
        </p:nvSpPr>
        <p:spPr/>
        <p:txBody>
          <a:bodyPr/>
          <a:lstStyle/>
          <a:p>
            <a:fld id="{BA8408C9-99A2-45F3-9C9F-5FEFF4B50094}" type="slidenum">
              <a:rPr lang="en-GB" smtClean="0"/>
              <a:t>9</a:t>
            </a:fld>
            <a:endParaRPr lang="en-GB"/>
          </a:p>
        </p:txBody>
      </p:sp>
    </p:spTree>
    <p:extLst>
      <p:ext uri="{BB962C8B-B14F-4D97-AF65-F5344CB8AC3E}">
        <p14:creationId xmlns:p14="http://schemas.microsoft.com/office/powerpoint/2010/main" val="3588574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smtClean="0"/>
              <a:t>用户链和锚定链中的数据都存放在保全网节点里面，保全网节点间组成类似于比特币的点对点网络。对于有条件部署保全网节点的用户，保全网鼓励其自行部署，因为保全网节点越多整个网络的数据安全性就越高。而对于没有条件部署保全网节点的用户，他们一方面可以信任保全网自身不会篡改节点中的数据，而且另一方面只要有其它的用户部署了保全网节点，保全网自身篡改数据的可能性就极低，因为保全网节点越多保全网自身就越难以篡改数据。</a:t>
            </a:r>
          </a:p>
          <a:p>
            <a:r>
              <a:rPr lang="zh-CN" altLang="zh-CN" dirty="0" smtClean="0"/>
              <a:t>分层数据存储体系的好处在于用户部署保全网节点时可以不必关心其它用户链上的数据，这样大大减轻了网络的数据传输负荷和用户的存储压力。</a:t>
            </a:r>
          </a:p>
          <a:p>
            <a:endParaRPr lang="zh-CN" altLang="en-US" dirty="0"/>
          </a:p>
        </p:txBody>
      </p:sp>
      <p:sp>
        <p:nvSpPr>
          <p:cNvPr id="4" name="灯片编号占位符 3"/>
          <p:cNvSpPr>
            <a:spLocks noGrp="1"/>
          </p:cNvSpPr>
          <p:nvPr>
            <p:ph type="sldNum" sz="quarter" idx="10"/>
          </p:nvPr>
        </p:nvSpPr>
        <p:spPr/>
        <p:txBody>
          <a:bodyPr/>
          <a:lstStyle/>
          <a:p>
            <a:fld id="{BA8408C9-99A2-45F3-9C9F-5FEFF4B50094}" type="slidenum">
              <a:rPr lang="en-GB" smtClean="0"/>
              <a:t>10</a:t>
            </a:fld>
            <a:endParaRPr lang="en-GB"/>
          </a:p>
        </p:txBody>
      </p:sp>
    </p:spTree>
    <p:extLst>
      <p:ext uri="{BB962C8B-B14F-4D97-AF65-F5344CB8AC3E}">
        <p14:creationId xmlns:p14="http://schemas.microsoft.com/office/powerpoint/2010/main" val="4280681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smtClean="0"/>
              <a:t>用户链和锚定链中的数据都存放在保全网节点里面，保全网节点间组成类似于比特币的点对点网络。对于有条件部署保全网节点的用户，保全网鼓励其自行部署，因为保全网节点越多整个网络的数据安全性就越高。而对于没有条件部署保全网节点的用户，他们一方面可以信任保全网自身不会篡改节点中的数据，而且另一方面只要有其它的用户部署了保全网节点，保全网自身篡改数据的可能性就极低，因为保全网节点越多保全网自身就越难以篡改数据。</a:t>
            </a:r>
          </a:p>
          <a:p>
            <a:r>
              <a:rPr lang="zh-CN" altLang="zh-CN" dirty="0" smtClean="0"/>
              <a:t>分层数据存储体系的好处在于用户部署保全网节点时可以不必关心其它用户链上的数据，这样大大减轻了网络的数据传输负荷和用户的存储压力。</a:t>
            </a:r>
          </a:p>
          <a:p>
            <a:endParaRPr lang="zh-CN" altLang="en-US" dirty="0"/>
          </a:p>
        </p:txBody>
      </p:sp>
      <p:sp>
        <p:nvSpPr>
          <p:cNvPr id="4" name="灯片编号占位符 3"/>
          <p:cNvSpPr>
            <a:spLocks noGrp="1"/>
          </p:cNvSpPr>
          <p:nvPr>
            <p:ph type="sldNum" sz="quarter" idx="10"/>
          </p:nvPr>
        </p:nvSpPr>
        <p:spPr/>
        <p:txBody>
          <a:bodyPr/>
          <a:lstStyle/>
          <a:p>
            <a:fld id="{BA8408C9-99A2-45F3-9C9F-5FEFF4B50094}" type="slidenum">
              <a:rPr lang="en-GB" smtClean="0"/>
              <a:t>11</a:t>
            </a:fld>
            <a:endParaRPr lang="en-GB"/>
          </a:p>
        </p:txBody>
      </p:sp>
    </p:spTree>
    <p:extLst>
      <p:ext uri="{BB962C8B-B14F-4D97-AF65-F5344CB8AC3E}">
        <p14:creationId xmlns:p14="http://schemas.microsoft.com/office/powerpoint/2010/main" val="2606470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GB"/>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GB"/>
          </a:p>
        </p:txBody>
      </p:sp>
      <p:sp>
        <p:nvSpPr>
          <p:cNvPr id="4" name="日期占位符 3"/>
          <p:cNvSpPr>
            <a:spLocks noGrp="1"/>
          </p:cNvSpPr>
          <p:nvPr>
            <p:ph type="dt" sz="half" idx="10"/>
          </p:nvPr>
        </p:nvSpPr>
        <p:spPr/>
        <p:txBody>
          <a:bodyPr/>
          <a:lstStyle/>
          <a:p>
            <a:fld id="{15499940-C507-4C00-B2CC-2387C968B358}" type="datetimeFigureOut">
              <a:rPr lang="en-GB" smtClean="0"/>
              <a:t>06/01/2017</a:t>
            </a:fld>
            <a:endParaRPr lang="en-GB"/>
          </a:p>
        </p:txBody>
      </p:sp>
      <p:sp>
        <p:nvSpPr>
          <p:cNvPr id="5" name="页脚占位符 4"/>
          <p:cNvSpPr>
            <a:spLocks noGrp="1"/>
          </p:cNvSpPr>
          <p:nvPr>
            <p:ph type="ftr" sz="quarter" idx="11"/>
          </p:nvPr>
        </p:nvSpPr>
        <p:spPr/>
        <p:txBody>
          <a:bodyPr/>
          <a:lstStyle/>
          <a:p>
            <a:endParaRPr lang="en-GB"/>
          </a:p>
        </p:txBody>
      </p:sp>
      <p:sp>
        <p:nvSpPr>
          <p:cNvPr id="6" name="灯片编号占位符 5"/>
          <p:cNvSpPr>
            <a:spLocks noGrp="1"/>
          </p:cNvSpPr>
          <p:nvPr>
            <p:ph type="sldNum" sz="quarter" idx="12"/>
          </p:nvPr>
        </p:nvSpPr>
        <p:spPr/>
        <p:txBody>
          <a:bodyPr/>
          <a:lstStyle/>
          <a:p>
            <a:fld id="{4E35E207-7362-4BEA-A072-355B0CCF1EE8}" type="slidenum">
              <a:rPr lang="en-GB" smtClean="0"/>
              <a:t>‹#›</a:t>
            </a:fld>
            <a:endParaRPr lang="en-GB"/>
          </a:p>
        </p:txBody>
      </p:sp>
    </p:spTree>
    <p:extLst>
      <p:ext uri="{BB962C8B-B14F-4D97-AF65-F5344CB8AC3E}">
        <p14:creationId xmlns:p14="http://schemas.microsoft.com/office/powerpoint/2010/main" val="3060186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GB"/>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GB"/>
          </a:p>
        </p:txBody>
      </p:sp>
      <p:sp>
        <p:nvSpPr>
          <p:cNvPr id="4" name="日期占位符 3"/>
          <p:cNvSpPr>
            <a:spLocks noGrp="1"/>
          </p:cNvSpPr>
          <p:nvPr>
            <p:ph type="dt" sz="half" idx="10"/>
          </p:nvPr>
        </p:nvSpPr>
        <p:spPr/>
        <p:txBody>
          <a:bodyPr/>
          <a:lstStyle/>
          <a:p>
            <a:fld id="{15499940-C507-4C00-B2CC-2387C968B358}" type="datetimeFigureOut">
              <a:rPr lang="en-GB" smtClean="0"/>
              <a:t>06/01/2017</a:t>
            </a:fld>
            <a:endParaRPr lang="en-GB"/>
          </a:p>
        </p:txBody>
      </p:sp>
      <p:sp>
        <p:nvSpPr>
          <p:cNvPr id="5" name="页脚占位符 4"/>
          <p:cNvSpPr>
            <a:spLocks noGrp="1"/>
          </p:cNvSpPr>
          <p:nvPr>
            <p:ph type="ftr" sz="quarter" idx="11"/>
          </p:nvPr>
        </p:nvSpPr>
        <p:spPr/>
        <p:txBody>
          <a:bodyPr/>
          <a:lstStyle/>
          <a:p>
            <a:endParaRPr lang="en-GB"/>
          </a:p>
        </p:txBody>
      </p:sp>
      <p:sp>
        <p:nvSpPr>
          <p:cNvPr id="6" name="灯片编号占位符 5"/>
          <p:cNvSpPr>
            <a:spLocks noGrp="1"/>
          </p:cNvSpPr>
          <p:nvPr>
            <p:ph type="sldNum" sz="quarter" idx="12"/>
          </p:nvPr>
        </p:nvSpPr>
        <p:spPr/>
        <p:txBody>
          <a:bodyPr/>
          <a:lstStyle/>
          <a:p>
            <a:fld id="{4E35E207-7362-4BEA-A072-355B0CCF1EE8}" type="slidenum">
              <a:rPr lang="en-GB" smtClean="0"/>
              <a:t>‹#›</a:t>
            </a:fld>
            <a:endParaRPr lang="en-GB"/>
          </a:p>
        </p:txBody>
      </p:sp>
    </p:spTree>
    <p:extLst>
      <p:ext uri="{BB962C8B-B14F-4D97-AF65-F5344CB8AC3E}">
        <p14:creationId xmlns:p14="http://schemas.microsoft.com/office/powerpoint/2010/main" val="2265517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GB"/>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GB"/>
          </a:p>
        </p:txBody>
      </p:sp>
      <p:sp>
        <p:nvSpPr>
          <p:cNvPr id="4" name="日期占位符 3"/>
          <p:cNvSpPr>
            <a:spLocks noGrp="1"/>
          </p:cNvSpPr>
          <p:nvPr>
            <p:ph type="dt" sz="half" idx="10"/>
          </p:nvPr>
        </p:nvSpPr>
        <p:spPr/>
        <p:txBody>
          <a:bodyPr/>
          <a:lstStyle/>
          <a:p>
            <a:fld id="{15499940-C507-4C00-B2CC-2387C968B358}" type="datetimeFigureOut">
              <a:rPr lang="en-GB" smtClean="0"/>
              <a:t>06/01/2017</a:t>
            </a:fld>
            <a:endParaRPr lang="en-GB"/>
          </a:p>
        </p:txBody>
      </p:sp>
      <p:sp>
        <p:nvSpPr>
          <p:cNvPr id="5" name="页脚占位符 4"/>
          <p:cNvSpPr>
            <a:spLocks noGrp="1"/>
          </p:cNvSpPr>
          <p:nvPr>
            <p:ph type="ftr" sz="quarter" idx="11"/>
          </p:nvPr>
        </p:nvSpPr>
        <p:spPr/>
        <p:txBody>
          <a:bodyPr/>
          <a:lstStyle/>
          <a:p>
            <a:endParaRPr lang="en-GB"/>
          </a:p>
        </p:txBody>
      </p:sp>
      <p:sp>
        <p:nvSpPr>
          <p:cNvPr id="6" name="灯片编号占位符 5"/>
          <p:cNvSpPr>
            <a:spLocks noGrp="1"/>
          </p:cNvSpPr>
          <p:nvPr>
            <p:ph type="sldNum" sz="quarter" idx="12"/>
          </p:nvPr>
        </p:nvSpPr>
        <p:spPr/>
        <p:txBody>
          <a:bodyPr/>
          <a:lstStyle/>
          <a:p>
            <a:fld id="{4E35E207-7362-4BEA-A072-355B0CCF1EE8}" type="slidenum">
              <a:rPr lang="en-GB" smtClean="0"/>
              <a:t>‹#›</a:t>
            </a:fld>
            <a:endParaRPr lang="en-GB"/>
          </a:p>
        </p:txBody>
      </p:sp>
    </p:spTree>
    <p:extLst>
      <p:ext uri="{BB962C8B-B14F-4D97-AF65-F5344CB8AC3E}">
        <p14:creationId xmlns:p14="http://schemas.microsoft.com/office/powerpoint/2010/main" val="808530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2"/>
          <p:cNvPicPr>
            <a:picLocks noChangeAspect="1"/>
          </p:cNvPicPr>
          <p:nvPr userDrawn="1"/>
        </p:nvPicPr>
        <p:blipFill>
          <a:blip r:embed="rId2" cstate="email"/>
          <a:srcRect/>
          <a:stretch>
            <a:fillRect/>
          </a:stretch>
        </p:blipFill>
        <p:spPr bwMode="auto">
          <a:xfrm>
            <a:off x="5224463" y="0"/>
            <a:ext cx="6967537" cy="6858000"/>
          </a:xfrm>
          <a:prstGeom prst="rect">
            <a:avLst/>
          </a:prstGeom>
          <a:noFill/>
          <a:ln w="9525">
            <a:noFill/>
            <a:miter lim="800000"/>
            <a:headEnd/>
            <a:tailEnd/>
          </a:ln>
        </p:spPr>
      </p:pic>
    </p:spTree>
    <p:extLst>
      <p:ext uri="{BB962C8B-B14F-4D97-AF65-F5344CB8AC3E}">
        <p14:creationId xmlns:p14="http://schemas.microsoft.com/office/powerpoint/2010/main" val="3678282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GB"/>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GB"/>
          </a:p>
        </p:txBody>
      </p:sp>
      <p:sp>
        <p:nvSpPr>
          <p:cNvPr id="4" name="日期占位符 3"/>
          <p:cNvSpPr>
            <a:spLocks noGrp="1"/>
          </p:cNvSpPr>
          <p:nvPr>
            <p:ph type="dt" sz="half" idx="10"/>
          </p:nvPr>
        </p:nvSpPr>
        <p:spPr/>
        <p:txBody>
          <a:bodyPr/>
          <a:lstStyle/>
          <a:p>
            <a:fld id="{15499940-C507-4C00-B2CC-2387C968B358}" type="datetimeFigureOut">
              <a:rPr lang="en-GB" smtClean="0"/>
              <a:t>06/01/2017</a:t>
            </a:fld>
            <a:endParaRPr lang="en-GB"/>
          </a:p>
        </p:txBody>
      </p:sp>
      <p:sp>
        <p:nvSpPr>
          <p:cNvPr id="5" name="页脚占位符 4"/>
          <p:cNvSpPr>
            <a:spLocks noGrp="1"/>
          </p:cNvSpPr>
          <p:nvPr>
            <p:ph type="ftr" sz="quarter" idx="11"/>
          </p:nvPr>
        </p:nvSpPr>
        <p:spPr/>
        <p:txBody>
          <a:bodyPr/>
          <a:lstStyle/>
          <a:p>
            <a:endParaRPr lang="en-GB"/>
          </a:p>
        </p:txBody>
      </p:sp>
      <p:sp>
        <p:nvSpPr>
          <p:cNvPr id="6" name="灯片编号占位符 5"/>
          <p:cNvSpPr>
            <a:spLocks noGrp="1"/>
          </p:cNvSpPr>
          <p:nvPr>
            <p:ph type="sldNum" sz="quarter" idx="12"/>
          </p:nvPr>
        </p:nvSpPr>
        <p:spPr/>
        <p:txBody>
          <a:bodyPr/>
          <a:lstStyle/>
          <a:p>
            <a:fld id="{4E35E207-7362-4BEA-A072-355B0CCF1EE8}" type="slidenum">
              <a:rPr lang="en-GB" smtClean="0"/>
              <a:t>‹#›</a:t>
            </a:fld>
            <a:endParaRPr lang="en-GB"/>
          </a:p>
        </p:txBody>
      </p:sp>
    </p:spTree>
    <p:extLst>
      <p:ext uri="{BB962C8B-B14F-4D97-AF65-F5344CB8AC3E}">
        <p14:creationId xmlns:p14="http://schemas.microsoft.com/office/powerpoint/2010/main" val="3425343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GB"/>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5499940-C507-4C00-B2CC-2387C968B358}" type="datetimeFigureOut">
              <a:rPr lang="en-GB" smtClean="0"/>
              <a:t>06/01/2017</a:t>
            </a:fld>
            <a:endParaRPr lang="en-GB"/>
          </a:p>
        </p:txBody>
      </p:sp>
      <p:sp>
        <p:nvSpPr>
          <p:cNvPr id="5" name="页脚占位符 4"/>
          <p:cNvSpPr>
            <a:spLocks noGrp="1"/>
          </p:cNvSpPr>
          <p:nvPr>
            <p:ph type="ftr" sz="quarter" idx="11"/>
          </p:nvPr>
        </p:nvSpPr>
        <p:spPr/>
        <p:txBody>
          <a:bodyPr/>
          <a:lstStyle/>
          <a:p>
            <a:endParaRPr lang="en-GB"/>
          </a:p>
        </p:txBody>
      </p:sp>
      <p:sp>
        <p:nvSpPr>
          <p:cNvPr id="6" name="灯片编号占位符 5"/>
          <p:cNvSpPr>
            <a:spLocks noGrp="1"/>
          </p:cNvSpPr>
          <p:nvPr>
            <p:ph type="sldNum" sz="quarter" idx="12"/>
          </p:nvPr>
        </p:nvSpPr>
        <p:spPr/>
        <p:txBody>
          <a:bodyPr/>
          <a:lstStyle/>
          <a:p>
            <a:fld id="{4E35E207-7362-4BEA-A072-355B0CCF1EE8}" type="slidenum">
              <a:rPr lang="en-GB" smtClean="0"/>
              <a:t>‹#›</a:t>
            </a:fld>
            <a:endParaRPr lang="en-GB"/>
          </a:p>
        </p:txBody>
      </p:sp>
    </p:spTree>
    <p:extLst>
      <p:ext uri="{BB962C8B-B14F-4D97-AF65-F5344CB8AC3E}">
        <p14:creationId xmlns:p14="http://schemas.microsoft.com/office/powerpoint/2010/main" val="3201587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GB"/>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GB"/>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GB"/>
          </a:p>
        </p:txBody>
      </p:sp>
      <p:sp>
        <p:nvSpPr>
          <p:cNvPr id="5" name="日期占位符 4"/>
          <p:cNvSpPr>
            <a:spLocks noGrp="1"/>
          </p:cNvSpPr>
          <p:nvPr>
            <p:ph type="dt" sz="half" idx="10"/>
          </p:nvPr>
        </p:nvSpPr>
        <p:spPr/>
        <p:txBody>
          <a:bodyPr/>
          <a:lstStyle/>
          <a:p>
            <a:fld id="{15499940-C507-4C00-B2CC-2387C968B358}" type="datetimeFigureOut">
              <a:rPr lang="en-GB" smtClean="0"/>
              <a:t>06/01/2017</a:t>
            </a:fld>
            <a:endParaRPr lang="en-GB"/>
          </a:p>
        </p:txBody>
      </p:sp>
      <p:sp>
        <p:nvSpPr>
          <p:cNvPr id="6" name="页脚占位符 5"/>
          <p:cNvSpPr>
            <a:spLocks noGrp="1"/>
          </p:cNvSpPr>
          <p:nvPr>
            <p:ph type="ftr" sz="quarter" idx="11"/>
          </p:nvPr>
        </p:nvSpPr>
        <p:spPr/>
        <p:txBody>
          <a:bodyPr/>
          <a:lstStyle/>
          <a:p>
            <a:endParaRPr lang="en-GB"/>
          </a:p>
        </p:txBody>
      </p:sp>
      <p:sp>
        <p:nvSpPr>
          <p:cNvPr id="7" name="灯片编号占位符 6"/>
          <p:cNvSpPr>
            <a:spLocks noGrp="1"/>
          </p:cNvSpPr>
          <p:nvPr>
            <p:ph type="sldNum" sz="quarter" idx="12"/>
          </p:nvPr>
        </p:nvSpPr>
        <p:spPr/>
        <p:txBody>
          <a:bodyPr/>
          <a:lstStyle/>
          <a:p>
            <a:fld id="{4E35E207-7362-4BEA-A072-355B0CCF1EE8}" type="slidenum">
              <a:rPr lang="en-GB" smtClean="0"/>
              <a:t>‹#›</a:t>
            </a:fld>
            <a:endParaRPr lang="en-GB"/>
          </a:p>
        </p:txBody>
      </p:sp>
    </p:spTree>
    <p:extLst>
      <p:ext uri="{BB962C8B-B14F-4D97-AF65-F5344CB8AC3E}">
        <p14:creationId xmlns:p14="http://schemas.microsoft.com/office/powerpoint/2010/main" val="4150212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en-GB"/>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GB"/>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GB"/>
          </a:p>
        </p:txBody>
      </p:sp>
      <p:sp>
        <p:nvSpPr>
          <p:cNvPr id="7" name="日期占位符 6"/>
          <p:cNvSpPr>
            <a:spLocks noGrp="1"/>
          </p:cNvSpPr>
          <p:nvPr>
            <p:ph type="dt" sz="half" idx="10"/>
          </p:nvPr>
        </p:nvSpPr>
        <p:spPr/>
        <p:txBody>
          <a:bodyPr/>
          <a:lstStyle/>
          <a:p>
            <a:fld id="{15499940-C507-4C00-B2CC-2387C968B358}" type="datetimeFigureOut">
              <a:rPr lang="en-GB" smtClean="0"/>
              <a:t>06/01/2017</a:t>
            </a:fld>
            <a:endParaRPr lang="en-GB"/>
          </a:p>
        </p:txBody>
      </p:sp>
      <p:sp>
        <p:nvSpPr>
          <p:cNvPr id="8" name="页脚占位符 7"/>
          <p:cNvSpPr>
            <a:spLocks noGrp="1"/>
          </p:cNvSpPr>
          <p:nvPr>
            <p:ph type="ftr" sz="quarter" idx="11"/>
          </p:nvPr>
        </p:nvSpPr>
        <p:spPr/>
        <p:txBody>
          <a:bodyPr/>
          <a:lstStyle/>
          <a:p>
            <a:endParaRPr lang="en-GB"/>
          </a:p>
        </p:txBody>
      </p:sp>
      <p:sp>
        <p:nvSpPr>
          <p:cNvPr id="9" name="灯片编号占位符 8"/>
          <p:cNvSpPr>
            <a:spLocks noGrp="1"/>
          </p:cNvSpPr>
          <p:nvPr>
            <p:ph type="sldNum" sz="quarter" idx="12"/>
          </p:nvPr>
        </p:nvSpPr>
        <p:spPr/>
        <p:txBody>
          <a:bodyPr/>
          <a:lstStyle/>
          <a:p>
            <a:fld id="{4E35E207-7362-4BEA-A072-355B0CCF1EE8}" type="slidenum">
              <a:rPr lang="en-GB" smtClean="0"/>
              <a:t>‹#›</a:t>
            </a:fld>
            <a:endParaRPr lang="en-GB"/>
          </a:p>
        </p:txBody>
      </p:sp>
    </p:spTree>
    <p:extLst>
      <p:ext uri="{BB962C8B-B14F-4D97-AF65-F5344CB8AC3E}">
        <p14:creationId xmlns:p14="http://schemas.microsoft.com/office/powerpoint/2010/main" val="1984129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GB"/>
          </a:p>
        </p:txBody>
      </p:sp>
      <p:sp>
        <p:nvSpPr>
          <p:cNvPr id="3" name="日期占位符 2"/>
          <p:cNvSpPr>
            <a:spLocks noGrp="1"/>
          </p:cNvSpPr>
          <p:nvPr>
            <p:ph type="dt" sz="half" idx="10"/>
          </p:nvPr>
        </p:nvSpPr>
        <p:spPr/>
        <p:txBody>
          <a:bodyPr/>
          <a:lstStyle/>
          <a:p>
            <a:fld id="{15499940-C507-4C00-B2CC-2387C968B358}" type="datetimeFigureOut">
              <a:rPr lang="en-GB" smtClean="0"/>
              <a:t>06/01/2017</a:t>
            </a:fld>
            <a:endParaRPr lang="en-GB"/>
          </a:p>
        </p:txBody>
      </p:sp>
      <p:sp>
        <p:nvSpPr>
          <p:cNvPr id="4" name="页脚占位符 3"/>
          <p:cNvSpPr>
            <a:spLocks noGrp="1"/>
          </p:cNvSpPr>
          <p:nvPr>
            <p:ph type="ftr" sz="quarter" idx="11"/>
          </p:nvPr>
        </p:nvSpPr>
        <p:spPr/>
        <p:txBody>
          <a:bodyPr/>
          <a:lstStyle/>
          <a:p>
            <a:endParaRPr lang="en-GB"/>
          </a:p>
        </p:txBody>
      </p:sp>
      <p:sp>
        <p:nvSpPr>
          <p:cNvPr id="5" name="灯片编号占位符 4"/>
          <p:cNvSpPr>
            <a:spLocks noGrp="1"/>
          </p:cNvSpPr>
          <p:nvPr>
            <p:ph type="sldNum" sz="quarter" idx="12"/>
          </p:nvPr>
        </p:nvSpPr>
        <p:spPr/>
        <p:txBody>
          <a:bodyPr/>
          <a:lstStyle/>
          <a:p>
            <a:fld id="{4E35E207-7362-4BEA-A072-355B0CCF1EE8}" type="slidenum">
              <a:rPr lang="en-GB" smtClean="0"/>
              <a:t>‹#›</a:t>
            </a:fld>
            <a:endParaRPr lang="en-GB"/>
          </a:p>
        </p:txBody>
      </p:sp>
    </p:spTree>
    <p:extLst>
      <p:ext uri="{BB962C8B-B14F-4D97-AF65-F5344CB8AC3E}">
        <p14:creationId xmlns:p14="http://schemas.microsoft.com/office/powerpoint/2010/main" val="1152928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5499940-C507-4C00-B2CC-2387C968B358}" type="datetimeFigureOut">
              <a:rPr lang="en-GB" smtClean="0"/>
              <a:t>06/01/2017</a:t>
            </a:fld>
            <a:endParaRPr lang="en-GB"/>
          </a:p>
        </p:txBody>
      </p:sp>
      <p:sp>
        <p:nvSpPr>
          <p:cNvPr id="3" name="页脚占位符 2"/>
          <p:cNvSpPr>
            <a:spLocks noGrp="1"/>
          </p:cNvSpPr>
          <p:nvPr>
            <p:ph type="ftr" sz="quarter" idx="11"/>
          </p:nvPr>
        </p:nvSpPr>
        <p:spPr/>
        <p:txBody>
          <a:bodyPr/>
          <a:lstStyle/>
          <a:p>
            <a:endParaRPr lang="en-GB"/>
          </a:p>
        </p:txBody>
      </p:sp>
      <p:sp>
        <p:nvSpPr>
          <p:cNvPr id="4" name="灯片编号占位符 3"/>
          <p:cNvSpPr>
            <a:spLocks noGrp="1"/>
          </p:cNvSpPr>
          <p:nvPr>
            <p:ph type="sldNum" sz="quarter" idx="12"/>
          </p:nvPr>
        </p:nvSpPr>
        <p:spPr/>
        <p:txBody>
          <a:bodyPr/>
          <a:lstStyle/>
          <a:p>
            <a:fld id="{4E35E207-7362-4BEA-A072-355B0CCF1EE8}" type="slidenum">
              <a:rPr lang="en-GB" smtClean="0"/>
              <a:t>‹#›</a:t>
            </a:fld>
            <a:endParaRPr lang="en-GB"/>
          </a:p>
        </p:txBody>
      </p:sp>
    </p:spTree>
    <p:extLst>
      <p:ext uri="{BB962C8B-B14F-4D97-AF65-F5344CB8AC3E}">
        <p14:creationId xmlns:p14="http://schemas.microsoft.com/office/powerpoint/2010/main" val="3714396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GB"/>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GB"/>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5499940-C507-4C00-B2CC-2387C968B358}" type="datetimeFigureOut">
              <a:rPr lang="en-GB" smtClean="0"/>
              <a:t>06/01/2017</a:t>
            </a:fld>
            <a:endParaRPr lang="en-GB"/>
          </a:p>
        </p:txBody>
      </p:sp>
      <p:sp>
        <p:nvSpPr>
          <p:cNvPr id="6" name="页脚占位符 5"/>
          <p:cNvSpPr>
            <a:spLocks noGrp="1"/>
          </p:cNvSpPr>
          <p:nvPr>
            <p:ph type="ftr" sz="quarter" idx="11"/>
          </p:nvPr>
        </p:nvSpPr>
        <p:spPr/>
        <p:txBody>
          <a:bodyPr/>
          <a:lstStyle/>
          <a:p>
            <a:endParaRPr lang="en-GB"/>
          </a:p>
        </p:txBody>
      </p:sp>
      <p:sp>
        <p:nvSpPr>
          <p:cNvPr id="7" name="灯片编号占位符 6"/>
          <p:cNvSpPr>
            <a:spLocks noGrp="1"/>
          </p:cNvSpPr>
          <p:nvPr>
            <p:ph type="sldNum" sz="quarter" idx="12"/>
          </p:nvPr>
        </p:nvSpPr>
        <p:spPr/>
        <p:txBody>
          <a:bodyPr/>
          <a:lstStyle/>
          <a:p>
            <a:fld id="{4E35E207-7362-4BEA-A072-355B0CCF1EE8}" type="slidenum">
              <a:rPr lang="en-GB" smtClean="0"/>
              <a:t>‹#›</a:t>
            </a:fld>
            <a:endParaRPr lang="en-GB"/>
          </a:p>
        </p:txBody>
      </p:sp>
    </p:spTree>
    <p:extLst>
      <p:ext uri="{BB962C8B-B14F-4D97-AF65-F5344CB8AC3E}">
        <p14:creationId xmlns:p14="http://schemas.microsoft.com/office/powerpoint/2010/main" val="440483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GB"/>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5499940-C507-4C00-B2CC-2387C968B358}" type="datetimeFigureOut">
              <a:rPr lang="en-GB" smtClean="0"/>
              <a:t>06/01/2017</a:t>
            </a:fld>
            <a:endParaRPr lang="en-GB"/>
          </a:p>
        </p:txBody>
      </p:sp>
      <p:sp>
        <p:nvSpPr>
          <p:cNvPr id="6" name="页脚占位符 5"/>
          <p:cNvSpPr>
            <a:spLocks noGrp="1"/>
          </p:cNvSpPr>
          <p:nvPr>
            <p:ph type="ftr" sz="quarter" idx="11"/>
          </p:nvPr>
        </p:nvSpPr>
        <p:spPr/>
        <p:txBody>
          <a:bodyPr/>
          <a:lstStyle/>
          <a:p>
            <a:endParaRPr lang="en-GB"/>
          </a:p>
        </p:txBody>
      </p:sp>
      <p:sp>
        <p:nvSpPr>
          <p:cNvPr id="7" name="灯片编号占位符 6"/>
          <p:cNvSpPr>
            <a:spLocks noGrp="1"/>
          </p:cNvSpPr>
          <p:nvPr>
            <p:ph type="sldNum" sz="quarter" idx="12"/>
          </p:nvPr>
        </p:nvSpPr>
        <p:spPr/>
        <p:txBody>
          <a:bodyPr/>
          <a:lstStyle/>
          <a:p>
            <a:fld id="{4E35E207-7362-4BEA-A072-355B0CCF1EE8}" type="slidenum">
              <a:rPr lang="en-GB" smtClean="0"/>
              <a:t>‹#›</a:t>
            </a:fld>
            <a:endParaRPr lang="en-GB"/>
          </a:p>
        </p:txBody>
      </p:sp>
    </p:spTree>
    <p:extLst>
      <p:ext uri="{BB962C8B-B14F-4D97-AF65-F5344CB8AC3E}">
        <p14:creationId xmlns:p14="http://schemas.microsoft.com/office/powerpoint/2010/main" val="337446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GB"/>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GB"/>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499940-C507-4C00-B2CC-2387C968B358}" type="datetimeFigureOut">
              <a:rPr lang="en-GB" smtClean="0"/>
              <a:t>06/01/2017</a:t>
            </a:fld>
            <a:endParaRPr lang="en-GB"/>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35E207-7362-4BEA-A072-355B0CCF1EE8}" type="slidenum">
              <a:rPr lang="en-GB" smtClean="0"/>
              <a:t>‹#›</a:t>
            </a:fld>
            <a:endParaRPr lang="en-GB"/>
          </a:p>
        </p:txBody>
      </p:sp>
    </p:spTree>
    <p:extLst>
      <p:ext uri="{BB962C8B-B14F-4D97-AF65-F5344CB8AC3E}">
        <p14:creationId xmlns:p14="http://schemas.microsoft.com/office/powerpoint/2010/main" val="2300877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31.pn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9.png"/><Relationship Id="rId7" Type="http://schemas.openxmlformats.org/officeDocument/2006/relationships/image" Target="../media/image4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48.png"/><Relationship Id="rId4" Type="http://schemas.openxmlformats.org/officeDocument/2006/relationships/image" Target="../media/image50.png"/><Relationship Id="rId9"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1.png"/><Relationship Id="rId7" Type="http://schemas.openxmlformats.org/officeDocument/2006/relationships/image" Target="../media/image51.png"/><Relationship Id="rId12" Type="http://schemas.openxmlformats.org/officeDocument/2006/relationships/image" Target="../media/image48.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47.png"/><Relationship Id="rId5" Type="http://schemas.openxmlformats.org/officeDocument/2006/relationships/image" Target="../media/image49.png"/><Relationship Id="rId10" Type="http://schemas.openxmlformats.org/officeDocument/2006/relationships/image" Target="../media/image46.png"/><Relationship Id="rId4" Type="http://schemas.microsoft.com/office/2007/relationships/hdphoto" Target="../media/hdphoto2.wdp"/><Relationship Id="rId9"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45.png"/><Relationship Id="rId12" Type="http://schemas.openxmlformats.org/officeDocument/2006/relationships/image" Target="../media/image58.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3.png"/><Relationship Id="rId5" Type="http://schemas.openxmlformats.org/officeDocument/2006/relationships/image" Target="../media/image51.png"/><Relationship Id="rId10" Type="http://schemas.openxmlformats.org/officeDocument/2006/relationships/image" Target="../media/image48.png"/><Relationship Id="rId4" Type="http://schemas.openxmlformats.org/officeDocument/2006/relationships/image" Target="../media/image50.png"/><Relationship Id="rId9"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hyperlink" Target="https://www.baidu.com/s?wd=%E8%B4%A3%E4%BB%BB%E6%84%8F%E8%AF%86&amp;tn=44039180_cpr&amp;fenlei=mv6quAkxTZn0IZRqIHckPjm4nH00T1YkmywWrj-WuHcvuWfzuhnk0ZwV5Hcvrjm3rH6sPfKWUMw85HfYnjn4nH6sgvPsT6KdThsqpZwYTjCEQLGCpyw9Uz4Bmy-bIi4WUvYETgN-TLwGUv3EPjb3n1RkP1c4rjfkPHcvrHcY"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notesSlide" Target="../notesSlides/notesSlide10.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slideLayout" Target="../slideLayouts/slideLayout4.xml"/><Relationship Id="rId2" Type="http://schemas.openxmlformats.org/officeDocument/2006/relationships/tags" Target="../tags/tag21.xml"/><Relationship Id="rId16" Type="http://schemas.openxmlformats.org/officeDocument/2006/relationships/tags" Target="../tags/tag35.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tags" Target="../tags/tag34.xml"/><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61.GIF"/><Relationship Id="rId5" Type="http://schemas.openxmlformats.org/officeDocument/2006/relationships/image" Target="../media/image60.png"/><Relationship Id="rId4"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61.GIF"/><Relationship Id="rId2" Type="http://schemas.openxmlformats.org/officeDocument/2006/relationships/tags" Target="../tags/tag38.xml"/><Relationship Id="rId1" Type="http://schemas.openxmlformats.org/officeDocument/2006/relationships/themeOverride" Target="../theme/themeOverride1.xml"/><Relationship Id="rId6" Type="http://schemas.openxmlformats.org/officeDocument/2006/relationships/image" Target="../media/image62.png"/><Relationship Id="rId5" Type="http://schemas.openxmlformats.org/officeDocument/2006/relationships/notesSlide" Target="../notesSlides/notesSlide12.xml"/><Relationship Id="rId4"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image" Target="../media/image63.png"/><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notesSlide" Target="../notesSlides/notesSlide14.xml"/><Relationship Id="rId2" Type="http://schemas.openxmlformats.org/officeDocument/2006/relationships/tags" Target="../tags/tag43.xml"/><Relationship Id="rId16" Type="http://schemas.openxmlformats.org/officeDocument/2006/relationships/slideLayout" Target="../slideLayouts/slideLayout4.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5" Type="http://schemas.openxmlformats.org/officeDocument/2006/relationships/tags" Target="../tags/tag46.xml"/><Relationship Id="rId15" Type="http://schemas.openxmlformats.org/officeDocument/2006/relationships/tags" Target="../tags/tag56.xml"/><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0.png"/><Relationship Id="rId18" Type="http://schemas.openxmlformats.org/officeDocument/2006/relationships/image" Target="../media/image71.png"/><Relationship Id="rId3" Type="http://schemas.openxmlformats.org/officeDocument/2006/relationships/image" Target="../media/image7.png"/><Relationship Id="rId7" Type="http://schemas.openxmlformats.org/officeDocument/2006/relationships/image" Target="../media/image67.png"/><Relationship Id="rId12" Type="http://schemas.openxmlformats.org/officeDocument/2006/relationships/image" Target="../media/image34.png"/><Relationship Id="rId17" Type="http://schemas.openxmlformats.org/officeDocument/2006/relationships/image" Target="../media/image53.png"/><Relationship Id="rId2" Type="http://schemas.openxmlformats.org/officeDocument/2006/relationships/notesSlide" Target="../notesSlides/notesSlide15.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66.png"/><Relationship Id="rId11" Type="http://schemas.microsoft.com/office/2007/relationships/hdphoto" Target="../media/hdphoto1.wdp"/><Relationship Id="rId5" Type="http://schemas.openxmlformats.org/officeDocument/2006/relationships/image" Target="../media/image65.jpeg"/><Relationship Id="rId15" Type="http://schemas.openxmlformats.org/officeDocument/2006/relationships/image" Target="../media/image45.png"/><Relationship Id="rId10" Type="http://schemas.openxmlformats.org/officeDocument/2006/relationships/image" Target="../media/image41.png"/><Relationship Id="rId19" Type="http://schemas.openxmlformats.org/officeDocument/2006/relationships/image" Target="../media/image72.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jpe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png"/><Relationship Id="rId9" Type="http://schemas.openxmlformats.org/officeDocument/2006/relationships/image" Target="../media/image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430213" y="3419475"/>
            <a:ext cx="5227637" cy="769441"/>
          </a:xfrm>
          <a:prstGeom prst="rect">
            <a:avLst/>
          </a:prstGeom>
          <a:noFill/>
          <a:ln w="9525">
            <a:noFill/>
            <a:miter lim="800000"/>
            <a:headEnd/>
            <a:tailEnd/>
          </a:ln>
        </p:spPr>
        <p:txBody>
          <a:bodyPr>
            <a:spAutoFit/>
          </a:bodyPr>
          <a:lstStyle/>
          <a:p>
            <a:pPr algn="ctr" eaLnBrk="1" hangingPunct="1"/>
            <a:r>
              <a:rPr lang="zh-CN" altLang="en-US" sz="4400" dirty="0" smtClean="0">
                <a:solidFill>
                  <a:srgbClr val="1570C1"/>
                </a:solidFill>
                <a:latin typeface="Adobe 黑体 Std R" panose="020B0400000000000000" pitchFamily="34" charset="-122"/>
                <a:ea typeface="Adobe 黑体 Std R" panose="020B0400000000000000" pitchFamily="34" charset="-122"/>
              </a:rPr>
              <a:t>在非金融领域的应用</a:t>
            </a:r>
            <a:endParaRPr lang="zh-CN" altLang="en-US" sz="4400" dirty="0">
              <a:solidFill>
                <a:srgbClr val="1570C1"/>
              </a:solidFill>
              <a:latin typeface="Adobe 黑体 Std R" panose="020B0400000000000000" pitchFamily="34" charset="-122"/>
              <a:ea typeface="Adobe 黑体 Std R" panose="020B0400000000000000" pitchFamily="34" charset="-122"/>
            </a:endParaRPr>
          </a:p>
        </p:txBody>
      </p:sp>
      <p:sp>
        <p:nvSpPr>
          <p:cNvPr id="6" name="文本框 5"/>
          <p:cNvSpPr txBox="1">
            <a:spLocks noChangeArrowheads="1"/>
          </p:cNvSpPr>
          <p:nvPr/>
        </p:nvSpPr>
        <p:spPr bwMode="auto">
          <a:xfrm>
            <a:off x="687388" y="1973263"/>
            <a:ext cx="4713287" cy="1446212"/>
          </a:xfrm>
          <a:prstGeom prst="rect">
            <a:avLst/>
          </a:prstGeom>
          <a:noFill/>
          <a:ln w="9525">
            <a:noFill/>
            <a:miter lim="800000"/>
            <a:headEnd/>
            <a:tailEnd/>
          </a:ln>
        </p:spPr>
        <p:txBody>
          <a:bodyPr>
            <a:spAutoFit/>
          </a:bodyPr>
          <a:lstStyle/>
          <a:p>
            <a:pPr algn="ctr" eaLnBrk="1" hangingPunct="1"/>
            <a:r>
              <a:rPr lang="zh-CN" altLang="en-US" sz="8800" dirty="0" smtClean="0">
                <a:solidFill>
                  <a:srgbClr val="1570C1"/>
                </a:solidFill>
                <a:latin typeface="Adobe 黑体 Std R" panose="020B0400000000000000" pitchFamily="34" charset="-122"/>
                <a:ea typeface="Adobe 黑体 Std R" panose="020B0400000000000000" pitchFamily="34" charset="-122"/>
              </a:rPr>
              <a:t>区块链</a:t>
            </a:r>
            <a:endParaRPr lang="zh-CN" altLang="en-US" sz="8800" dirty="0">
              <a:solidFill>
                <a:srgbClr val="1570C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445947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图片 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302"/>
          <a:stretch/>
        </p:blipFill>
        <p:spPr bwMode="auto">
          <a:xfrm>
            <a:off x="6259957" y="300625"/>
            <a:ext cx="5932043" cy="6425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内容占位符 2"/>
          <p:cNvSpPr>
            <a:spLocks noGrp="1"/>
          </p:cNvSpPr>
          <p:nvPr>
            <p:ph idx="1"/>
          </p:nvPr>
        </p:nvSpPr>
        <p:spPr>
          <a:xfrm>
            <a:off x="838200" y="1825625"/>
            <a:ext cx="5697511" cy="2014855"/>
          </a:xfrm>
        </p:spPr>
        <p:txBody>
          <a:bodyPr>
            <a:normAutofit fontScale="55000" lnSpcReduction="20000"/>
          </a:bodyPr>
          <a:lstStyle/>
          <a:p>
            <a:pPr>
              <a:lnSpc>
                <a:spcPct val="120000"/>
              </a:lnSpc>
            </a:pP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每个用户的数据</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Hash</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都存放在自己的用户链</a:t>
            </a: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rPr>
              <a:t>上</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20000"/>
              </a:lnSpc>
            </a:pP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rPr>
              <a:t>每</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分钟系统会将用户链上的</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Hash</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数据构造成一棵</a:t>
            </a:r>
            <a:r>
              <a:rPr lang="en-US" altLang="zh-CN" dirty="0" err="1">
                <a:solidFill>
                  <a:schemeClr val="tx1">
                    <a:lumMod val="65000"/>
                    <a:lumOff val="35000"/>
                  </a:schemeClr>
                </a:solidFill>
                <a:latin typeface="微软雅黑" panose="020B0503020204020204" pitchFamily="34" charset="-122"/>
                <a:ea typeface="微软雅黑" panose="020B0503020204020204" pitchFamily="34" charset="-122"/>
              </a:rPr>
              <a:t>Merkle</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树，并计算该</a:t>
            </a:r>
            <a:r>
              <a:rPr lang="en-US" altLang="zh-CN" dirty="0" err="1">
                <a:solidFill>
                  <a:schemeClr val="tx1">
                    <a:lumMod val="65000"/>
                    <a:lumOff val="35000"/>
                  </a:schemeClr>
                </a:solidFill>
                <a:latin typeface="微软雅黑" panose="020B0503020204020204" pitchFamily="34" charset="-122"/>
                <a:ea typeface="微软雅黑" panose="020B0503020204020204" pitchFamily="34" charset="-122"/>
              </a:rPr>
              <a:t>Merkle</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树的根</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Hash</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，并将根</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Hash</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存放到锚定链区块</a:t>
            </a: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rPr>
              <a:t>中</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20000"/>
              </a:lnSpc>
            </a:pP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rPr>
              <a:t>每</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分钟再次计算锚定链区块的</a:t>
            </a:r>
            <a:r>
              <a:rPr lang="en-US" altLang="zh-CN" dirty="0" err="1">
                <a:solidFill>
                  <a:schemeClr val="tx1">
                    <a:lumMod val="65000"/>
                    <a:lumOff val="35000"/>
                  </a:schemeClr>
                </a:solidFill>
                <a:latin typeface="微软雅黑" panose="020B0503020204020204" pitchFamily="34" charset="-122"/>
                <a:ea typeface="微软雅黑" panose="020B0503020204020204" pitchFamily="34" charset="-122"/>
              </a:rPr>
              <a:t>Merkle</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树根</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Hash</a:t>
            </a:r>
            <a:r>
              <a:rPr lang="zh-CN" altLang="zh-CN" dirty="0">
                <a:solidFill>
                  <a:schemeClr val="tx1">
                    <a:lumMod val="65000"/>
                    <a:lumOff val="35000"/>
                  </a:schemeClr>
                </a:solidFill>
                <a:latin typeface="微软雅黑" panose="020B0503020204020204" pitchFamily="34" charset="-122"/>
                <a:ea typeface="微软雅黑" panose="020B0503020204020204" pitchFamily="34" charset="-122"/>
              </a:rPr>
              <a:t>，将其保存到比特币区块链（我们把这个过程称之为锚定）</a:t>
            </a: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050" name="Picture 2" descr="https://camo.githubusercontent.com/238a8970b1b8ba704cbdb9b2dc3122be2e651195/68747470733a2f2f646f63732e676f6f676c652e636f6d2f64726177696e67732f642f31485144674f7774334c596336596c67556b5f665a5f674c6f596267664d6d795f53713645775234746f62672f7075623f773d35333226683d3236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182" y="3840480"/>
            <a:ext cx="5057775" cy="250507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697230" y="189865"/>
            <a:ext cx="4512774" cy="523220"/>
          </a:xfrm>
          <a:prstGeom prst="rect">
            <a:avLst/>
          </a:prstGeom>
          <a:noFill/>
        </p:spPr>
        <p:txBody>
          <a:bodyPr wrap="none" rtlCol="0" anchor="t">
            <a:spAutoFit/>
          </a:bodyPr>
          <a:lstStyle/>
          <a:p>
            <a:pPr algn="l"/>
            <a:r>
              <a:rPr lang="zh-CN" altLang="en-US" sz="2800" b="1" dirty="0">
                <a:solidFill>
                  <a:srgbClr val="1177DF"/>
                </a:solidFill>
                <a:latin typeface="黑体" panose="02010609060101010101" charset="-122"/>
                <a:ea typeface="黑体" panose="02010609060101010101" charset="-122"/>
                <a:sym typeface="+mn-ea"/>
              </a:rPr>
              <a:t>保全</a:t>
            </a:r>
            <a:r>
              <a:rPr lang="zh-CN" altLang="en-US" sz="2800" b="1" dirty="0" smtClean="0">
                <a:solidFill>
                  <a:srgbClr val="1177DF"/>
                </a:solidFill>
                <a:latin typeface="黑体" panose="02010609060101010101" charset="-122"/>
                <a:ea typeface="黑体" panose="02010609060101010101" charset="-122"/>
                <a:sym typeface="+mn-ea"/>
              </a:rPr>
              <a:t>网分层区块链存储体系</a:t>
            </a:r>
          </a:p>
        </p:txBody>
      </p:sp>
      <p:sp>
        <p:nvSpPr>
          <p:cNvPr id="8" name="矩形 7"/>
          <p:cNvSpPr/>
          <p:nvPr/>
        </p:nvSpPr>
        <p:spPr>
          <a:xfrm>
            <a:off x="1270" y="121920"/>
            <a:ext cx="12954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42645" y="775335"/>
            <a:ext cx="104521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1610" y="121285"/>
            <a:ext cx="34163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12298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97230" y="189865"/>
            <a:ext cx="2348720" cy="523220"/>
          </a:xfrm>
          <a:prstGeom prst="rect">
            <a:avLst/>
          </a:prstGeom>
          <a:noFill/>
        </p:spPr>
        <p:txBody>
          <a:bodyPr wrap="none" rtlCol="0" anchor="t">
            <a:spAutoFit/>
          </a:bodyPr>
          <a:lstStyle/>
          <a:p>
            <a:pPr algn="l"/>
            <a:r>
              <a:rPr lang="zh-CN" altLang="en-US" sz="2800" b="1" dirty="0" smtClean="0">
                <a:solidFill>
                  <a:srgbClr val="1177DF"/>
                </a:solidFill>
                <a:latin typeface="黑体" panose="02010609060101010101" charset="-122"/>
                <a:ea typeface="黑体" panose="02010609060101010101" charset="-122"/>
                <a:sym typeface="+mn-ea"/>
              </a:rPr>
              <a:t>现实司法认可</a:t>
            </a:r>
          </a:p>
        </p:txBody>
      </p:sp>
      <p:sp>
        <p:nvSpPr>
          <p:cNvPr id="8" name="矩形 7"/>
          <p:cNvSpPr/>
          <p:nvPr/>
        </p:nvSpPr>
        <p:spPr>
          <a:xfrm>
            <a:off x="1270" y="121920"/>
            <a:ext cx="12954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42645" y="775335"/>
            <a:ext cx="104521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1610" y="121285"/>
            <a:ext cx="34163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内容占位符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95978" y="1314994"/>
            <a:ext cx="9383378" cy="4878594"/>
          </a:xfrm>
          <a:prstGeom prst="rect">
            <a:avLst/>
          </a:prstGeom>
        </p:spPr>
      </p:pic>
    </p:spTree>
    <p:extLst>
      <p:ext uri="{BB962C8B-B14F-4D97-AF65-F5344CB8AC3E}">
        <p14:creationId xmlns:p14="http://schemas.microsoft.com/office/powerpoint/2010/main" val="23584405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430213" y="3419475"/>
            <a:ext cx="5227637" cy="769441"/>
          </a:xfrm>
          <a:prstGeom prst="rect">
            <a:avLst/>
          </a:prstGeom>
          <a:noFill/>
          <a:ln w="9525">
            <a:noFill/>
            <a:miter lim="800000"/>
            <a:headEnd/>
            <a:tailEnd/>
          </a:ln>
        </p:spPr>
        <p:txBody>
          <a:bodyPr>
            <a:spAutoFit/>
          </a:bodyPr>
          <a:lstStyle/>
          <a:p>
            <a:pPr algn="ctr" eaLnBrk="1" hangingPunct="1"/>
            <a:r>
              <a:rPr lang="zh-CN" altLang="en-US" sz="4400" dirty="0" smtClean="0">
                <a:solidFill>
                  <a:srgbClr val="1570C1"/>
                </a:solidFill>
                <a:latin typeface="Adobe 黑体 Std R" panose="020B0400000000000000" pitchFamily="34" charset="-122"/>
                <a:ea typeface="Adobe 黑体 Std R" panose="020B0400000000000000" pitchFamily="34" charset="-122"/>
              </a:rPr>
              <a:t>版权保护</a:t>
            </a:r>
            <a:endParaRPr lang="zh-CN" altLang="en-US" sz="4400" dirty="0">
              <a:solidFill>
                <a:srgbClr val="1570C1"/>
              </a:solidFill>
              <a:latin typeface="Adobe 黑体 Std R" panose="020B0400000000000000" pitchFamily="34" charset="-122"/>
              <a:ea typeface="Adobe 黑体 Std R" panose="020B0400000000000000" pitchFamily="34" charset="-122"/>
            </a:endParaRPr>
          </a:p>
        </p:txBody>
      </p:sp>
      <p:sp>
        <p:nvSpPr>
          <p:cNvPr id="6" name="文本框 5"/>
          <p:cNvSpPr txBox="1">
            <a:spLocks noChangeArrowheads="1"/>
          </p:cNvSpPr>
          <p:nvPr/>
        </p:nvSpPr>
        <p:spPr bwMode="auto">
          <a:xfrm>
            <a:off x="687388" y="1973263"/>
            <a:ext cx="4713287" cy="1446212"/>
          </a:xfrm>
          <a:prstGeom prst="rect">
            <a:avLst/>
          </a:prstGeom>
          <a:noFill/>
          <a:ln w="9525">
            <a:noFill/>
            <a:miter lim="800000"/>
            <a:headEnd/>
            <a:tailEnd/>
          </a:ln>
        </p:spPr>
        <p:txBody>
          <a:bodyPr>
            <a:spAutoFit/>
          </a:bodyPr>
          <a:lstStyle/>
          <a:p>
            <a:pPr algn="ctr" eaLnBrk="1" hangingPunct="1"/>
            <a:r>
              <a:rPr lang="en-US" altLang="zh-CN" sz="8800" dirty="0" smtClean="0">
                <a:solidFill>
                  <a:srgbClr val="1570C1"/>
                </a:solidFill>
                <a:latin typeface="Adobe 黑体 Std R" panose="020B0400000000000000" pitchFamily="34" charset="-122"/>
                <a:ea typeface="Adobe 黑体 Std R" panose="020B0400000000000000" pitchFamily="34" charset="-122"/>
              </a:rPr>
              <a:t>PART 2</a:t>
            </a:r>
            <a:endParaRPr lang="zh-CN" altLang="en-US" sz="8800" dirty="0">
              <a:solidFill>
                <a:srgbClr val="1570C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21506431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descr="111111"/>
          <p:cNvPicPr>
            <a:picLocks noChangeAspect="1"/>
          </p:cNvPicPr>
          <p:nvPr/>
        </p:nvPicPr>
        <p:blipFill>
          <a:blip r:embed="rId2"/>
          <a:stretch>
            <a:fillRect/>
          </a:stretch>
        </p:blipFill>
        <p:spPr>
          <a:xfrm>
            <a:off x="1604466" y="1338885"/>
            <a:ext cx="9145905" cy="4877435"/>
          </a:xfrm>
          <a:prstGeom prst="rect">
            <a:avLst/>
          </a:prstGeom>
        </p:spPr>
      </p:pic>
      <p:grpSp>
        <p:nvGrpSpPr>
          <p:cNvPr id="30722" name="组合 3"/>
          <p:cNvGrpSpPr>
            <a:grpSpLocks/>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0723" name="组合 14"/>
          <p:cNvGrpSpPr>
            <a:grpSpLocks/>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0724" name="文本框 17"/>
          <p:cNvSpPr txBox="1">
            <a:spLocks noChangeArrowheads="1"/>
          </p:cNvSpPr>
          <p:nvPr/>
        </p:nvSpPr>
        <p:spPr bwMode="auto">
          <a:xfrm>
            <a:off x="19050" y="122238"/>
            <a:ext cx="5410200" cy="585787"/>
          </a:xfrm>
          <a:prstGeom prst="rect">
            <a:avLst/>
          </a:prstGeom>
          <a:noFill/>
          <a:ln w="9525">
            <a:noFill/>
            <a:miter lim="800000"/>
            <a:headEnd/>
            <a:tailEnd/>
          </a:ln>
        </p:spPr>
        <p:txBody>
          <a:bodyPr>
            <a:spAutoFit/>
          </a:bodyPr>
          <a:lstStyle/>
          <a:p>
            <a:pPr algn="ctr" eaLnBrk="1" hangingPunct="1"/>
            <a:r>
              <a:rPr lang="zh-CN" altLang="en-US" sz="3200" dirty="0" smtClean="0">
                <a:solidFill>
                  <a:srgbClr val="1570C1"/>
                </a:solidFill>
                <a:latin typeface="Adobe 黑体 Std R" panose="020B0400000000000000" pitchFamily="34" charset="-122"/>
                <a:ea typeface="Adobe 黑体 Std R" panose="020B0400000000000000" pitchFamily="34" charset="-122"/>
              </a:rPr>
              <a:t>高频长尾的微版权</a:t>
            </a:r>
            <a:endParaRPr lang="zh-CN" altLang="en-US" sz="3200" dirty="0">
              <a:solidFill>
                <a:srgbClr val="1570C1"/>
              </a:solidFill>
              <a:latin typeface="Adobe 黑体 Std R" panose="020B0400000000000000" pitchFamily="34" charset="-122"/>
              <a:ea typeface="Adobe 黑体 Std R" panose="020B0400000000000000" pitchFamily="34" charset="-122"/>
            </a:endParaRPr>
          </a:p>
        </p:txBody>
      </p:sp>
      <p:sp>
        <p:nvSpPr>
          <p:cNvPr id="49" name="Freeform 234"/>
          <p:cNvSpPr>
            <a:spLocks/>
          </p:cNvSpPr>
          <p:nvPr/>
        </p:nvSpPr>
        <p:spPr bwMode="auto">
          <a:xfrm>
            <a:off x="1479550" y="3025775"/>
            <a:ext cx="1314450" cy="1665288"/>
          </a:xfrm>
          <a:custGeom>
            <a:avLst/>
            <a:gdLst>
              <a:gd name="T0" fmla="*/ 381 w 426"/>
              <a:gd name="T1" fmla="*/ 0 h 540"/>
              <a:gd name="T2" fmla="*/ 46 w 426"/>
              <a:gd name="T3" fmla="*/ 0 h 540"/>
              <a:gd name="T4" fmla="*/ 0 w 426"/>
              <a:gd name="T5" fmla="*/ 46 h 540"/>
              <a:gd name="T6" fmla="*/ 0 w 426"/>
              <a:gd name="T7" fmla="*/ 380 h 540"/>
              <a:gd name="T8" fmla="*/ 46 w 426"/>
              <a:gd name="T9" fmla="*/ 426 h 540"/>
              <a:gd name="T10" fmla="*/ 164 w 426"/>
              <a:gd name="T11" fmla="*/ 426 h 540"/>
              <a:gd name="T12" fmla="*/ 213 w 426"/>
              <a:gd name="T13" fmla="*/ 540 h 540"/>
              <a:gd name="T14" fmla="*/ 264 w 426"/>
              <a:gd name="T15" fmla="*/ 426 h 540"/>
              <a:gd name="T16" fmla="*/ 381 w 426"/>
              <a:gd name="T17" fmla="*/ 426 h 540"/>
              <a:gd name="T18" fmla="*/ 426 w 426"/>
              <a:gd name="T19" fmla="*/ 380 h 540"/>
              <a:gd name="T20" fmla="*/ 426 w 426"/>
              <a:gd name="T21" fmla="*/ 46 h 540"/>
              <a:gd name="T22" fmla="*/ 381 w 42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540">
                <a:moveTo>
                  <a:pt x="381" y="0"/>
                </a:moveTo>
                <a:cubicBezTo>
                  <a:pt x="46" y="0"/>
                  <a:pt x="46" y="0"/>
                  <a:pt x="46" y="0"/>
                </a:cubicBezTo>
                <a:cubicBezTo>
                  <a:pt x="21" y="0"/>
                  <a:pt x="0" y="20"/>
                  <a:pt x="0" y="46"/>
                </a:cubicBezTo>
                <a:cubicBezTo>
                  <a:pt x="0" y="380"/>
                  <a:pt x="0" y="380"/>
                  <a:pt x="0" y="380"/>
                </a:cubicBezTo>
                <a:cubicBezTo>
                  <a:pt x="0" y="405"/>
                  <a:pt x="21" y="426"/>
                  <a:pt x="46" y="426"/>
                </a:cubicBezTo>
                <a:cubicBezTo>
                  <a:pt x="164" y="426"/>
                  <a:pt x="164" y="426"/>
                  <a:pt x="164" y="426"/>
                </a:cubicBezTo>
                <a:cubicBezTo>
                  <a:pt x="213" y="540"/>
                  <a:pt x="213" y="540"/>
                  <a:pt x="213" y="540"/>
                </a:cubicBezTo>
                <a:cubicBezTo>
                  <a:pt x="264" y="426"/>
                  <a:pt x="264" y="426"/>
                  <a:pt x="264" y="426"/>
                </a:cubicBezTo>
                <a:cubicBezTo>
                  <a:pt x="381" y="426"/>
                  <a:pt x="381" y="426"/>
                  <a:pt x="381" y="426"/>
                </a:cubicBezTo>
                <a:cubicBezTo>
                  <a:pt x="406" y="426"/>
                  <a:pt x="426" y="405"/>
                  <a:pt x="426" y="380"/>
                </a:cubicBezTo>
                <a:cubicBezTo>
                  <a:pt x="426" y="46"/>
                  <a:pt x="426" y="46"/>
                  <a:pt x="426" y="46"/>
                </a:cubicBezTo>
                <a:cubicBezTo>
                  <a:pt x="426" y="20"/>
                  <a:pt x="406" y="0"/>
                  <a:pt x="381" y="0"/>
                </a:cubicBezTo>
                <a:close/>
              </a:path>
            </a:pathLst>
          </a:custGeom>
          <a:solidFill>
            <a:srgbClr val="00B0F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727" name="TextBox 1"/>
          <p:cNvSpPr txBox="1">
            <a:spLocks noChangeArrowheads="1"/>
          </p:cNvSpPr>
          <p:nvPr/>
        </p:nvSpPr>
        <p:spPr bwMode="auto">
          <a:xfrm>
            <a:off x="1458398" y="3328629"/>
            <a:ext cx="1353576" cy="646331"/>
          </a:xfrm>
          <a:prstGeom prst="rect">
            <a:avLst/>
          </a:prstGeom>
          <a:noFill/>
          <a:ln w="9525">
            <a:noFill/>
            <a:miter lim="800000"/>
            <a:headEnd/>
            <a:tailEnd/>
          </a:ln>
        </p:spPr>
        <p:txBody>
          <a:bodyPr wrap="none">
            <a:spAutoFit/>
          </a:bodyPr>
          <a:lstStyle/>
          <a:p>
            <a:pPr algn="ctr" eaLnBrk="1" hangingPunct="1"/>
            <a:r>
              <a:rPr lang="en-US" altLang="zh-CN" sz="3600" dirty="0" smtClean="0">
                <a:solidFill>
                  <a:schemeClr val="bg1"/>
                </a:solidFill>
                <a:latin typeface="Impact" pitchFamily="34" charset="0"/>
              </a:rPr>
              <a:t>67688</a:t>
            </a:r>
            <a:endParaRPr lang="zh-CN" altLang="en-US" sz="3600" dirty="0">
              <a:solidFill>
                <a:schemeClr val="bg1"/>
              </a:solidFill>
              <a:latin typeface="Impact" pitchFamily="34" charset="0"/>
            </a:endParaRPr>
          </a:p>
        </p:txBody>
      </p:sp>
      <p:sp>
        <p:nvSpPr>
          <p:cNvPr id="52" name="Freeform 235"/>
          <p:cNvSpPr>
            <a:spLocks/>
          </p:cNvSpPr>
          <p:nvPr/>
        </p:nvSpPr>
        <p:spPr bwMode="auto">
          <a:xfrm>
            <a:off x="4119563" y="3025775"/>
            <a:ext cx="1314450" cy="1665288"/>
          </a:xfrm>
          <a:custGeom>
            <a:avLst/>
            <a:gdLst>
              <a:gd name="T0" fmla="*/ 380 w 426"/>
              <a:gd name="T1" fmla="*/ 0 h 540"/>
              <a:gd name="T2" fmla="*/ 46 w 426"/>
              <a:gd name="T3" fmla="*/ 0 h 540"/>
              <a:gd name="T4" fmla="*/ 0 w 426"/>
              <a:gd name="T5" fmla="*/ 46 h 540"/>
              <a:gd name="T6" fmla="*/ 0 w 426"/>
              <a:gd name="T7" fmla="*/ 380 h 540"/>
              <a:gd name="T8" fmla="*/ 46 w 426"/>
              <a:gd name="T9" fmla="*/ 426 h 540"/>
              <a:gd name="T10" fmla="*/ 164 w 426"/>
              <a:gd name="T11" fmla="*/ 426 h 540"/>
              <a:gd name="T12" fmla="*/ 213 w 426"/>
              <a:gd name="T13" fmla="*/ 540 h 540"/>
              <a:gd name="T14" fmla="*/ 264 w 426"/>
              <a:gd name="T15" fmla="*/ 426 h 540"/>
              <a:gd name="T16" fmla="*/ 380 w 426"/>
              <a:gd name="T17" fmla="*/ 426 h 540"/>
              <a:gd name="T18" fmla="*/ 426 w 426"/>
              <a:gd name="T19" fmla="*/ 380 h 540"/>
              <a:gd name="T20" fmla="*/ 426 w 426"/>
              <a:gd name="T21" fmla="*/ 46 h 540"/>
              <a:gd name="T22" fmla="*/ 380 w 42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540">
                <a:moveTo>
                  <a:pt x="380" y="0"/>
                </a:moveTo>
                <a:cubicBezTo>
                  <a:pt x="46" y="0"/>
                  <a:pt x="46" y="0"/>
                  <a:pt x="46" y="0"/>
                </a:cubicBezTo>
                <a:cubicBezTo>
                  <a:pt x="21" y="0"/>
                  <a:pt x="0" y="20"/>
                  <a:pt x="0" y="46"/>
                </a:cubicBezTo>
                <a:cubicBezTo>
                  <a:pt x="0" y="380"/>
                  <a:pt x="0" y="380"/>
                  <a:pt x="0" y="380"/>
                </a:cubicBezTo>
                <a:cubicBezTo>
                  <a:pt x="0" y="405"/>
                  <a:pt x="21" y="426"/>
                  <a:pt x="46" y="426"/>
                </a:cubicBezTo>
                <a:cubicBezTo>
                  <a:pt x="164" y="426"/>
                  <a:pt x="164" y="426"/>
                  <a:pt x="164" y="426"/>
                </a:cubicBezTo>
                <a:cubicBezTo>
                  <a:pt x="213" y="540"/>
                  <a:pt x="213" y="540"/>
                  <a:pt x="213" y="540"/>
                </a:cubicBezTo>
                <a:cubicBezTo>
                  <a:pt x="264" y="426"/>
                  <a:pt x="264" y="426"/>
                  <a:pt x="264" y="426"/>
                </a:cubicBezTo>
                <a:cubicBezTo>
                  <a:pt x="380" y="426"/>
                  <a:pt x="380" y="426"/>
                  <a:pt x="380" y="426"/>
                </a:cubicBezTo>
                <a:cubicBezTo>
                  <a:pt x="406" y="426"/>
                  <a:pt x="426" y="405"/>
                  <a:pt x="426" y="380"/>
                </a:cubicBezTo>
                <a:cubicBezTo>
                  <a:pt x="426" y="46"/>
                  <a:pt x="426" y="46"/>
                  <a:pt x="426" y="46"/>
                </a:cubicBezTo>
                <a:cubicBezTo>
                  <a:pt x="426" y="20"/>
                  <a:pt x="406" y="0"/>
                  <a:pt x="380" y="0"/>
                </a:cubicBezTo>
                <a:close/>
              </a:path>
            </a:pathLst>
          </a:custGeom>
          <a:solidFill>
            <a:srgbClr val="00B0F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730" name="TextBox 68"/>
          <p:cNvSpPr txBox="1">
            <a:spLocks noChangeArrowheads="1"/>
          </p:cNvSpPr>
          <p:nvPr/>
        </p:nvSpPr>
        <p:spPr bwMode="auto">
          <a:xfrm>
            <a:off x="4144183" y="3267075"/>
            <a:ext cx="1284262" cy="769441"/>
          </a:xfrm>
          <a:prstGeom prst="rect">
            <a:avLst/>
          </a:prstGeom>
          <a:noFill/>
          <a:ln w="9525">
            <a:noFill/>
            <a:miter lim="800000"/>
            <a:headEnd/>
            <a:tailEnd/>
          </a:ln>
        </p:spPr>
        <p:txBody>
          <a:bodyPr wrap="none">
            <a:spAutoFit/>
          </a:bodyPr>
          <a:lstStyle/>
          <a:p>
            <a:pPr algn="ctr" eaLnBrk="1" hangingPunct="1"/>
            <a:r>
              <a:rPr lang="en-US" altLang="zh-CN" sz="4400" dirty="0" smtClean="0">
                <a:solidFill>
                  <a:schemeClr val="bg1"/>
                </a:solidFill>
                <a:latin typeface="Impact" pitchFamily="34" charset="0"/>
              </a:rPr>
              <a:t>7468</a:t>
            </a:r>
            <a:endParaRPr lang="zh-CN" altLang="en-US" sz="4400" dirty="0">
              <a:solidFill>
                <a:schemeClr val="bg1"/>
              </a:solidFill>
              <a:latin typeface="Impact" pitchFamily="34" charset="0"/>
            </a:endParaRPr>
          </a:p>
        </p:txBody>
      </p:sp>
      <p:sp>
        <p:nvSpPr>
          <p:cNvPr id="55" name="Freeform 236"/>
          <p:cNvSpPr>
            <a:spLocks/>
          </p:cNvSpPr>
          <p:nvPr/>
        </p:nvSpPr>
        <p:spPr bwMode="auto">
          <a:xfrm>
            <a:off x="6757988" y="3025775"/>
            <a:ext cx="1314450" cy="1665288"/>
          </a:xfrm>
          <a:custGeom>
            <a:avLst/>
            <a:gdLst>
              <a:gd name="T0" fmla="*/ 380 w 426"/>
              <a:gd name="T1" fmla="*/ 0 h 540"/>
              <a:gd name="T2" fmla="*/ 46 w 426"/>
              <a:gd name="T3" fmla="*/ 0 h 540"/>
              <a:gd name="T4" fmla="*/ 0 w 426"/>
              <a:gd name="T5" fmla="*/ 46 h 540"/>
              <a:gd name="T6" fmla="*/ 0 w 426"/>
              <a:gd name="T7" fmla="*/ 380 h 540"/>
              <a:gd name="T8" fmla="*/ 46 w 426"/>
              <a:gd name="T9" fmla="*/ 426 h 540"/>
              <a:gd name="T10" fmla="*/ 164 w 426"/>
              <a:gd name="T11" fmla="*/ 426 h 540"/>
              <a:gd name="T12" fmla="*/ 213 w 426"/>
              <a:gd name="T13" fmla="*/ 540 h 540"/>
              <a:gd name="T14" fmla="*/ 264 w 426"/>
              <a:gd name="T15" fmla="*/ 426 h 540"/>
              <a:gd name="T16" fmla="*/ 380 w 426"/>
              <a:gd name="T17" fmla="*/ 426 h 540"/>
              <a:gd name="T18" fmla="*/ 426 w 426"/>
              <a:gd name="T19" fmla="*/ 380 h 540"/>
              <a:gd name="T20" fmla="*/ 426 w 426"/>
              <a:gd name="T21" fmla="*/ 46 h 540"/>
              <a:gd name="T22" fmla="*/ 380 w 42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540">
                <a:moveTo>
                  <a:pt x="380" y="0"/>
                </a:moveTo>
                <a:cubicBezTo>
                  <a:pt x="46" y="0"/>
                  <a:pt x="46" y="0"/>
                  <a:pt x="46" y="0"/>
                </a:cubicBezTo>
                <a:cubicBezTo>
                  <a:pt x="21" y="0"/>
                  <a:pt x="0" y="20"/>
                  <a:pt x="0" y="46"/>
                </a:cubicBezTo>
                <a:cubicBezTo>
                  <a:pt x="0" y="380"/>
                  <a:pt x="0" y="380"/>
                  <a:pt x="0" y="380"/>
                </a:cubicBezTo>
                <a:cubicBezTo>
                  <a:pt x="0" y="405"/>
                  <a:pt x="21" y="426"/>
                  <a:pt x="46" y="426"/>
                </a:cubicBezTo>
                <a:cubicBezTo>
                  <a:pt x="164" y="426"/>
                  <a:pt x="164" y="426"/>
                  <a:pt x="164" y="426"/>
                </a:cubicBezTo>
                <a:cubicBezTo>
                  <a:pt x="213" y="540"/>
                  <a:pt x="213" y="540"/>
                  <a:pt x="213" y="540"/>
                </a:cubicBezTo>
                <a:cubicBezTo>
                  <a:pt x="264" y="426"/>
                  <a:pt x="264" y="426"/>
                  <a:pt x="264" y="426"/>
                </a:cubicBezTo>
                <a:cubicBezTo>
                  <a:pt x="380" y="426"/>
                  <a:pt x="380" y="426"/>
                  <a:pt x="380" y="426"/>
                </a:cubicBezTo>
                <a:cubicBezTo>
                  <a:pt x="406" y="426"/>
                  <a:pt x="426" y="405"/>
                  <a:pt x="426" y="380"/>
                </a:cubicBezTo>
                <a:cubicBezTo>
                  <a:pt x="426" y="46"/>
                  <a:pt x="426" y="46"/>
                  <a:pt x="426" y="46"/>
                </a:cubicBezTo>
                <a:cubicBezTo>
                  <a:pt x="426" y="20"/>
                  <a:pt x="406" y="0"/>
                  <a:pt x="380" y="0"/>
                </a:cubicBezTo>
                <a:close/>
              </a:path>
            </a:pathLst>
          </a:custGeom>
          <a:solidFill>
            <a:srgbClr val="00B0F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733" name="TextBox 69"/>
          <p:cNvSpPr txBox="1">
            <a:spLocks noChangeArrowheads="1"/>
          </p:cNvSpPr>
          <p:nvPr/>
        </p:nvSpPr>
        <p:spPr bwMode="auto">
          <a:xfrm>
            <a:off x="6908496" y="3284538"/>
            <a:ext cx="1015021" cy="769441"/>
          </a:xfrm>
          <a:prstGeom prst="rect">
            <a:avLst/>
          </a:prstGeom>
          <a:noFill/>
          <a:ln w="9525">
            <a:noFill/>
            <a:miter lim="800000"/>
            <a:headEnd/>
            <a:tailEnd/>
          </a:ln>
        </p:spPr>
        <p:txBody>
          <a:bodyPr wrap="none">
            <a:spAutoFit/>
          </a:bodyPr>
          <a:lstStyle/>
          <a:p>
            <a:pPr algn="ctr" eaLnBrk="1" hangingPunct="1"/>
            <a:r>
              <a:rPr lang="en-US" altLang="zh-CN" sz="4400" dirty="0" smtClean="0">
                <a:solidFill>
                  <a:schemeClr val="bg1"/>
                </a:solidFill>
                <a:latin typeface="Impact" pitchFamily="34" charset="0"/>
              </a:rPr>
              <a:t>760</a:t>
            </a:r>
            <a:endParaRPr lang="zh-CN" altLang="en-US" sz="4400" dirty="0">
              <a:solidFill>
                <a:schemeClr val="bg1"/>
              </a:solidFill>
              <a:latin typeface="Impact" pitchFamily="34" charset="0"/>
            </a:endParaRPr>
          </a:p>
        </p:txBody>
      </p:sp>
      <p:sp>
        <p:nvSpPr>
          <p:cNvPr id="88" name="Freeform 237"/>
          <p:cNvSpPr>
            <a:spLocks/>
          </p:cNvSpPr>
          <p:nvPr/>
        </p:nvSpPr>
        <p:spPr bwMode="auto">
          <a:xfrm>
            <a:off x="9398000" y="3025775"/>
            <a:ext cx="1314450" cy="1665288"/>
          </a:xfrm>
          <a:custGeom>
            <a:avLst/>
            <a:gdLst>
              <a:gd name="T0" fmla="*/ 380 w 426"/>
              <a:gd name="T1" fmla="*/ 0 h 540"/>
              <a:gd name="T2" fmla="*/ 46 w 426"/>
              <a:gd name="T3" fmla="*/ 0 h 540"/>
              <a:gd name="T4" fmla="*/ 0 w 426"/>
              <a:gd name="T5" fmla="*/ 46 h 540"/>
              <a:gd name="T6" fmla="*/ 0 w 426"/>
              <a:gd name="T7" fmla="*/ 380 h 540"/>
              <a:gd name="T8" fmla="*/ 46 w 426"/>
              <a:gd name="T9" fmla="*/ 426 h 540"/>
              <a:gd name="T10" fmla="*/ 164 w 426"/>
              <a:gd name="T11" fmla="*/ 426 h 540"/>
              <a:gd name="T12" fmla="*/ 213 w 426"/>
              <a:gd name="T13" fmla="*/ 540 h 540"/>
              <a:gd name="T14" fmla="*/ 263 w 426"/>
              <a:gd name="T15" fmla="*/ 426 h 540"/>
              <a:gd name="T16" fmla="*/ 380 w 426"/>
              <a:gd name="T17" fmla="*/ 426 h 540"/>
              <a:gd name="T18" fmla="*/ 426 w 426"/>
              <a:gd name="T19" fmla="*/ 380 h 540"/>
              <a:gd name="T20" fmla="*/ 426 w 426"/>
              <a:gd name="T21" fmla="*/ 46 h 540"/>
              <a:gd name="T22" fmla="*/ 380 w 42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540">
                <a:moveTo>
                  <a:pt x="380" y="0"/>
                </a:moveTo>
                <a:cubicBezTo>
                  <a:pt x="46" y="0"/>
                  <a:pt x="46" y="0"/>
                  <a:pt x="46" y="0"/>
                </a:cubicBezTo>
                <a:cubicBezTo>
                  <a:pt x="20" y="0"/>
                  <a:pt x="0" y="20"/>
                  <a:pt x="0" y="46"/>
                </a:cubicBezTo>
                <a:cubicBezTo>
                  <a:pt x="0" y="380"/>
                  <a:pt x="0" y="380"/>
                  <a:pt x="0" y="380"/>
                </a:cubicBezTo>
                <a:cubicBezTo>
                  <a:pt x="0" y="405"/>
                  <a:pt x="20" y="426"/>
                  <a:pt x="46" y="426"/>
                </a:cubicBezTo>
                <a:cubicBezTo>
                  <a:pt x="164" y="426"/>
                  <a:pt x="164" y="426"/>
                  <a:pt x="164" y="426"/>
                </a:cubicBezTo>
                <a:cubicBezTo>
                  <a:pt x="213" y="540"/>
                  <a:pt x="213" y="540"/>
                  <a:pt x="213" y="540"/>
                </a:cubicBezTo>
                <a:cubicBezTo>
                  <a:pt x="263" y="426"/>
                  <a:pt x="263" y="426"/>
                  <a:pt x="263" y="426"/>
                </a:cubicBezTo>
                <a:cubicBezTo>
                  <a:pt x="380" y="426"/>
                  <a:pt x="380" y="426"/>
                  <a:pt x="380" y="426"/>
                </a:cubicBezTo>
                <a:cubicBezTo>
                  <a:pt x="405" y="426"/>
                  <a:pt x="426" y="405"/>
                  <a:pt x="426" y="380"/>
                </a:cubicBezTo>
                <a:cubicBezTo>
                  <a:pt x="426" y="46"/>
                  <a:pt x="426" y="46"/>
                  <a:pt x="426" y="46"/>
                </a:cubicBezTo>
                <a:cubicBezTo>
                  <a:pt x="426" y="20"/>
                  <a:pt x="405" y="0"/>
                  <a:pt x="380" y="0"/>
                </a:cubicBezTo>
                <a:close/>
              </a:path>
            </a:pathLst>
          </a:custGeom>
          <a:solidFill>
            <a:srgbClr val="00B0F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766" name="TextBox 70"/>
          <p:cNvSpPr txBox="1">
            <a:spLocks noChangeArrowheads="1"/>
          </p:cNvSpPr>
          <p:nvPr/>
        </p:nvSpPr>
        <p:spPr bwMode="auto">
          <a:xfrm>
            <a:off x="9396064" y="3328628"/>
            <a:ext cx="1316386" cy="646331"/>
          </a:xfrm>
          <a:prstGeom prst="rect">
            <a:avLst/>
          </a:prstGeom>
          <a:noFill/>
          <a:ln w="9525">
            <a:noFill/>
            <a:miter lim="800000"/>
            <a:headEnd/>
            <a:tailEnd/>
          </a:ln>
        </p:spPr>
        <p:txBody>
          <a:bodyPr wrap="none">
            <a:spAutoFit/>
          </a:bodyPr>
          <a:lstStyle/>
          <a:p>
            <a:pPr algn="ctr" eaLnBrk="1" hangingPunct="1"/>
            <a:r>
              <a:rPr lang="en-US" altLang="zh-CN" sz="3600" dirty="0" smtClean="0">
                <a:solidFill>
                  <a:schemeClr val="bg1"/>
                </a:solidFill>
                <a:latin typeface="Impact" pitchFamily="34" charset="0"/>
              </a:rPr>
              <a:t>32312</a:t>
            </a:r>
            <a:endParaRPr lang="zh-CN" altLang="en-US" sz="3600" dirty="0">
              <a:solidFill>
                <a:schemeClr val="bg1"/>
              </a:solidFill>
              <a:latin typeface="Impact" pitchFamily="34" charset="0"/>
            </a:endParaRPr>
          </a:p>
        </p:txBody>
      </p:sp>
      <p:sp>
        <p:nvSpPr>
          <p:cNvPr id="90" name="TextBox 57"/>
          <p:cNvSpPr txBox="1"/>
          <p:nvPr/>
        </p:nvSpPr>
        <p:spPr bwMode="auto">
          <a:xfrm>
            <a:off x="798513" y="1963738"/>
            <a:ext cx="2673350" cy="839787"/>
          </a:xfrm>
          <a:prstGeom prst="rect">
            <a:avLst/>
          </a:prstGeom>
          <a:noFill/>
        </p:spPr>
        <p:txBody>
          <a:bodyPr>
            <a:spAutoFit/>
          </a:bodyPr>
          <a:lstStyle/>
          <a:p>
            <a:pPr algn="ctr" eaLnBrk="1" fontAlgn="auto" hangingPunct="1">
              <a:lnSpc>
                <a:spcPct val="130000"/>
              </a:lnSpc>
              <a:spcBef>
                <a:spcPts val="0"/>
              </a:spcBef>
              <a:spcAft>
                <a:spcPts val="0"/>
              </a:spcAft>
              <a:defRPr/>
            </a:pPr>
            <a:r>
              <a:rPr lang="en-US" altLang="zh-CN" sz="1867" kern="0" dirty="0" err="1"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Youtube</a:t>
            </a:r>
            <a:endParaRPr lang="en-US" altLang="zh-CN"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endParaRPr>
          </a:p>
          <a:p>
            <a:pPr algn="ctr" eaLnBrk="1" fontAlgn="auto" hangingPunct="1">
              <a:lnSpc>
                <a:spcPct val="130000"/>
              </a:lnSpc>
              <a:spcBef>
                <a:spcPts val="0"/>
              </a:spcBef>
              <a:spcAft>
                <a:spcPts val="0"/>
              </a:spcAft>
              <a:defRPr/>
            </a:pP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每秒视频浏览量</a:t>
            </a:r>
            <a:endParaRPr lang="en-US" altLang="zh-CN" sz="1867"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1" name="TextBox 57"/>
          <p:cNvSpPr txBox="1"/>
          <p:nvPr/>
        </p:nvSpPr>
        <p:spPr bwMode="auto">
          <a:xfrm>
            <a:off x="3449638" y="1963738"/>
            <a:ext cx="2673350" cy="839787"/>
          </a:xfrm>
          <a:prstGeom prst="rect">
            <a:avLst/>
          </a:prstGeom>
          <a:noFill/>
        </p:spPr>
        <p:txBody>
          <a:bodyPr>
            <a:spAutoFit/>
          </a:bodyPr>
          <a:lstStyle/>
          <a:p>
            <a:pPr algn="ctr" eaLnBrk="1" fontAlgn="auto" hangingPunct="1">
              <a:lnSpc>
                <a:spcPct val="130000"/>
              </a:lnSpc>
              <a:spcBef>
                <a:spcPts val="0"/>
              </a:spcBef>
              <a:spcAft>
                <a:spcPts val="0"/>
              </a:spcAft>
              <a:defRPr/>
            </a:pPr>
            <a:r>
              <a:rPr lang="en-US" altLang="zh-CN"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Twitter</a:t>
            </a:r>
            <a:endParaRPr lang="en-US" altLang="zh-CN" sz="1867" kern="0" dirty="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endParaRPr>
          </a:p>
          <a:p>
            <a:pPr algn="ctr" eaLnBrk="1" fontAlgn="auto" hangingPunct="1">
              <a:lnSpc>
                <a:spcPct val="130000"/>
              </a:lnSpc>
              <a:spcBef>
                <a:spcPts val="0"/>
              </a:spcBef>
              <a:spcAft>
                <a:spcPts val="0"/>
              </a:spcAft>
              <a:defRPr/>
            </a:pP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每秒内容发布量</a:t>
            </a:r>
            <a:endParaRPr lang="en-US" altLang="zh-CN" sz="1867"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2" name="TextBox 57"/>
          <p:cNvSpPr txBox="1"/>
          <p:nvPr/>
        </p:nvSpPr>
        <p:spPr bwMode="auto">
          <a:xfrm>
            <a:off x="6078538" y="1963738"/>
            <a:ext cx="2673350" cy="839787"/>
          </a:xfrm>
          <a:prstGeom prst="rect">
            <a:avLst/>
          </a:prstGeom>
          <a:noFill/>
        </p:spPr>
        <p:txBody>
          <a:bodyPr>
            <a:spAutoFit/>
          </a:bodyPr>
          <a:lstStyle/>
          <a:p>
            <a:pPr algn="ctr" eaLnBrk="1" fontAlgn="auto" hangingPunct="1">
              <a:lnSpc>
                <a:spcPct val="130000"/>
              </a:lnSpc>
              <a:spcBef>
                <a:spcPts val="0"/>
              </a:spcBef>
              <a:spcAft>
                <a:spcPts val="0"/>
              </a:spcAft>
              <a:defRPr/>
            </a:pPr>
            <a:r>
              <a:rPr lang="en-US" altLang="zh-CN" sz="1867" kern="0" dirty="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Instagram</a:t>
            </a:r>
          </a:p>
          <a:p>
            <a:pPr algn="ctr" eaLnBrk="1" fontAlgn="auto" hangingPunct="1">
              <a:lnSpc>
                <a:spcPct val="130000"/>
              </a:lnSpc>
              <a:spcBef>
                <a:spcPts val="0"/>
              </a:spcBef>
              <a:spcAft>
                <a:spcPts val="0"/>
              </a:spcAft>
              <a:defRPr/>
            </a:pP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rPr>
              <a:t>每秒发布照片</a:t>
            </a:r>
            <a:endParaRPr lang="en-US" altLang="zh-CN" sz="1867"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3" name="TextBox 57"/>
          <p:cNvSpPr txBox="1"/>
          <p:nvPr/>
        </p:nvSpPr>
        <p:spPr bwMode="auto">
          <a:xfrm>
            <a:off x="8718550" y="1963738"/>
            <a:ext cx="2673350" cy="839332"/>
          </a:xfrm>
          <a:prstGeom prst="rect">
            <a:avLst/>
          </a:prstGeom>
          <a:noFill/>
        </p:spPr>
        <p:txBody>
          <a:bodyPr>
            <a:spAutoFit/>
          </a:bodyPr>
          <a:lstStyle/>
          <a:p>
            <a:pPr algn="ctr" eaLnBrk="1" fontAlgn="auto" hangingPunct="1">
              <a:lnSpc>
                <a:spcPct val="130000"/>
              </a:lnSpc>
              <a:spcBef>
                <a:spcPts val="0"/>
              </a:spcBef>
              <a:spcAft>
                <a:spcPts val="0"/>
              </a:spcAft>
              <a:defRPr/>
            </a:pP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新浪微博</a:t>
            </a:r>
            <a:endParaRPr lang="en-US" altLang="zh-CN"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endParaRPr>
          </a:p>
          <a:p>
            <a:pPr algn="ctr" eaLnBrk="1" fontAlgn="auto" hangingPunct="1">
              <a:lnSpc>
                <a:spcPct val="130000"/>
              </a:lnSpc>
              <a:spcBef>
                <a:spcPts val="0"/>
              </a:spcBef>
              <a:spcAft>
                <a:spcPts val="0"/>
              </a:spcAft>
              <a:defRPr/>
            </a:pP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每秒内容发布量</a:t>
            </a:r>
            <a:endParaRPr lang="en-US" altLang="zh-CN" sz="1867"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1188" y="4691063"/>
            <a:ext cx="1767997" cy="1100138"/>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9828" y="4933724"/>
            <a:ext cx="870802" cy="707091"/>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9810" y="4925185"/>
            <a:ext cx="722379" cy="722379"/>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46463" y="4978517"/>
            <a:ext cx="817524" cy="662298"/>
          </a:xfrm>
          <a:prstGeom prst="rect">
            <a:avLst/>
          </a:prstGeom>
        </p:spPr>
      </p:pic>
    </p:spTree>
    <p:extLst>
      <p:ext uri="{BB962C8B-B14F-4D97-AF65-F5344CB8AC3E}">
        <p14:creationId xmlns:p14="http://schemas.microsoft.com/office/powerpoint/2010/main" val="34667048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111111"/>
          <p:cNvPicPr>
            <a:picLocks noChangeAspect="1"/>
          </p:cNvPicPr>
          <p:nvPr/>
        </p:nvPicPr>
        <p:blipFill>
          <a:blip r:embed="rId2"/>
          <a:stretch>
            <a:fillRect/>
          </a:stretch>
        </p:blipFill>
        <p:spPr>
          <a:xfrm>
            <a:off x="1604466" y="1338885"/>
            <a:ext cx="9145905" cy="4877435"/>
          </a:xfrm>
          <a:prstGeom prst="rect">
            <a:avLst/>
          </a:prstGeom>
        </p:spPr>
      </p:pic>
      <p:grpSp>
        <p:nvGrpSpPr>
          <p:cNvPr id="47106" name="组合 3"/>
          <p:cNvGrpSpPr>
            <a:grpSpLocks/>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7107" name="组合 14"/>
          <p:cNvGrpSpPr>
            <a:grpSpLocks/>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1026" name="Picture 2" descr="psy.png (634×3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466" y="1425940"/>
            <a:ext cx="3352261" cy="1834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spoon-tamago.com/wp-content/uploads/2016/09/piko-tar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7064" y="1243166"/>
            <a:ext cx="3251200" cy="221623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57"/>
          <p:cNvSpPr txBox="1"/>
          <p:nvPr/>
        </p:nvSpPr>
        <p:spPr bwMode="auto">
          <a:xfrm>
            <a:off x="1233560" y="3544684"/>
            <a:ext cx="4094071" cy="465833"/>
          </a:xfrm>
          <a:prstGeom prst="rect">
            <a:avLst/>
          </a:prstGeom>
          <a:noFill/>
        </p:spPr>
        <p:txBody>
          <a:bodyPr wrap="square">
            <a:spAutoFit/>
          </a:bodyPr>
          <a:lstStyle/>
          <a:p>
            <a:pPr algn="ctr" eaLnBrk="1" fontAlgn="auto" hangingPunct="1">
              <a:lnSpc>
                <a:spcPct val="130000"/>
              </a:lnSpc>
              <a:spcBef>
                <a:spcPts val="0"/>
              </a:spcBef>
              <a:spcAft>
                <a:spcPts val="0"/>
              </a:spcAft>
              <a:defRPr/>
            </a:pPr>
            <a:r>
              <a:rPr lang="en-US" altLang="zh-CN"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2012</a:t>
            </a: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年江南</a:t>
            </a:r>
            <a:r>
              <a:rPr lang="en-US" altLang="zh-CN"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Style</a:t>
            </a: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一周</a:t>
            </a:r>
            <a:r>
              <a:rPr lang="en-US" altLang="zh-CN"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6000</a:t>
            </a: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万播放量</a:t>
            </a:r>
            <a:endParaRPr lang="en-US" altLang="zh-CN" sz="1867"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7" name="TextBox 57"/>
          <p:cNvSpPr txBox="1"/>
          <p:nvPr/>
        </p:nvSpPr>
        <p:spPr bwMode="auto">
          <a:xfrm>
            <a:off x="7456713" y="3544685"/>
            <a:ext cx="3725637" cy="465833"/>
          </a:xfrm>
          <a:prstGeom prst="rect">
            <a:avLst/>
          </a:prstGeom>
          <a:noFill/>
        </p:spPr>
        <p:txBody>
          <a:bodyPr wrap="square">
            <a:spAutoFit/>
          </a:bodyPr>
          <a:lstStyle/>
          <a:p>
            <a:pPr algn="ctr" eaLnBrk="1" fontAlgn="auto" hangingPunct="1">
              <a:lnSpc>
                <a:spcPct val="130000"/>
              </a:lnSpc>
              <a:spcBef>
                <a:spcPts val="0"/>
              </a:spcBef>
              <a:spcAft>
                <a:spcPts val="0"/>
              </a:spcAft>
              <a:defRPr/>
            </a:pPr>
            <a:r>
              <a:rPr lang="en-US" altLang="zh-CN"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2016</a:t>
            </a: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年</a:t>
            </a:r>
            <a:r>
              <a:rPr lang="en-US" altLang="zh-CN"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PPAP</a:t>
            </a: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两天</a:t>
            </a:r>
            <a:r>
              <a:rPr lang="en-US" altLang="zh-CN"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4400</a:t>
            </a: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万播放量</a:t>
            </a:r>
            <a:endParaRPr lang="en-US" altLang="zh-CN" sz="1867"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a:stretch>
            <a:fillRect/>
          </a:stretch>
        </p:blipFill>
        <p:spPr>
          <a:xfrm>
            <a:off x="1572080" y="4493713"/>
            <a:ext cx="9210675" cy="990600"/>
          </a:xfrm>
          <a:prstGeom prst="rect">
            <a:avLst/>
          </a:prstGeom>
        </p:spPr>
      </p:pic>
      <p:sp>
        <p:nvSpPr>
          <p:cNvPr id="29" name="TextBox 57"/>
          <p:cNvSpPr txBox="1"/>
          <p:nvPr/>
        </p:nvSpPr>
        <p:spPr bwMode="auto">
          <a:xfrm>
            <a:off x="4038487" y="5609899"/>
            <a:ext cx="4277859" cy="1212833"/>
          </a:xfrm>
          <a:prstGeom prst="rect">
            <a:avLst/>
          </a:prstGeom>
          <a:noFill/>
        </p:spPr>
        <p:txBody>
          <a:bodyPr wrap="square">
            <a:spAutoFit/>
          </a:bodyPr>
          <a:lstStyle/>
          <a:p>
            <a:pPr algn="ctr" eaLnBrk="1" fontAlgn="auto" hangingPunct="1">
              <a:lnSpc>
                <a:spcPct val="130000"/>
              </a:lnSpc>
              <a:spcBef>
                <a:spcPts val="0"/>
              </a:spcBef>
              <a:spcAft>
                <a:spcPts val="0"/>
              </a:spcAft>
              <a:defRPr/>
            </a:pP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传统线下办理流程</a:t>
            </a:r>
            <a:endParaRPr lang="en-US" altLang="zh-CN"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endParaRPr>
          </a:p>
          <a:p>
            <a:pPr algn="ctr" eaLnBrk="1" fontAlgn="auto" hangingPunct="1">
              <a:lnSpc>
                <a:spcPct val="130000"/>
              </a:lnSpc>
              <a:spcBef>
                <a:spcPts val="0"/>
              </a:spcBef>
              <a:spcAft>
                <a:spcPts val="0"/>
              </a:spcAft>
              <a:defRPr/>
            </a:pP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时间：</a:t>
            </a:r>
            <a:r>
              <a:rPr lang="en-US" altLang="zh-CN"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45</a:t>
            </a: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天起</a:t>
            </a:r>
            <a:endParaRPr lang="en-US" altLang="zh-CN"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endParaRPr>
          </a:p>
          <a:p>
            <a:pPr algn="ctr" eaLnBrk="1" fontAlgn="auto" hangingPunct="1">
              <a:lnSpc>
                <a:spcPct val="130000"/>
              </a:lnSpc>
              <a:spcBef>
                <a:spcPts val="0"/>
              </a:spcBef>
              <a:spcAft>
                <a:spcPts val="0"/>
              </a:spcAft>
              <a:defRPr/>
            </a:pP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费用：</a:t>
            </a:r>
            <a:r>
              <a:rPr lang="en-US" altLang="zh-CN"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500</a:t>
            </a: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元起</a:t>
            </a:r>
            <a:endParaRPr lang="en-US" altLang="zh-CN" sz="1867"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文本框 17"/>
          <p:cNvSpPr txBox="1">
            <a:spLocks noChangeArrowheads="1"/>
          </p:cNvSpPr>
          <p:nvPr/>
        </p:nvSpPr>
        <p:spPr bwMode="auto">
          <a:xfrm>
            <a:off x="272595" y="124330"/>
            <a:ext cx="5634720" cy="584775"/>
          </a:xfrm>
          <a:prstGeom prst="rect">
            <a:avLst/>
          </a:prstGeom>
          <a:noFill/>
          <a:ln w="9525">
            <a:noFill/>
            <a:miter lim="800000"/>
            <a:headEnd/>
            <a:tailEnd/>
          </a:ln>
        </p:spPr>
        <p:txBody>
          <a:bodyPr wrap="square">
            <a:spAutoFit/>
          </a:bodyPr>
          <a:lstStyle/>
          <a:p>
            <a:pPr algn="ctr"/>
            <a:r>
              <a:rPr lang="zh-CN" altLang="en-US" sz="3200" dirty="0" smtClean="0">
                <a:solidFill>
                  <a:srgbClr val="1570C1"/>
                </a:solidFill>
                <a:latin typeface="Adobe 黑体 Std R" panose="020B0400000000000000" pitchFamily="34" charset="-122"/>
                <a:ea typeface="Adobe 黑体 Std R" panose="020B0400000000000000" pitchFamily="34" charset="-122"/>
              </a:rPr>
              <a:t>高频数字版权与低效线下登记</a:t>
            </a:r>
            <a:endParaRPr lang="zh-CN" altLang="en-US" sz="3200" dirty="0">
              <a:solidFill>
                <a:srgbClr val="1570C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37666755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内容占位符 3"/>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rot="240000">
            <a:off x="572391" y="1561788"/>
            <a:ext cx="4242883" cy="3749968"/>
          </a:xfrm>
          <a:prstGeom prst="rect">
            <a:avLst/>
          </a:prstGeom>
        </p:spPr>
      </p:pic>
      <p:grpSp>
        <p:nvGrpSpPr>
          <p:cNvPr id="47106" name="组合 3"/>
          <p:cNvGrpSpPr>
            <a:grpSpLocks/>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7107" name="组合 14"/>
          <p:cNvGrpSpPr>
            <a:grpSpLocks/>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0" name="文本框 17"/>
          <p:cNvSpPr txBox="1">
            <a:spLocks noChangeArrowheads="1"/>
          </p:cNvSpPr>
          <p:nvPr/>
        </p:nvSpPr>
        <p:spPr bwMode="auto">
          <a:xfrm>
            <a:off x="272595" y="124330"/>
            <a:ext cx="5634720" cy="584775"/>
          </a:xfrm>
          <a:prstGeom prst="rect">
            <a:avLst/>
          </a:prstGeom>
          <a:noFill/>
          <a:ln w="9525">
            <a:noFill/>
            <a:miter lim="800000"/>
            <a:headEnd/>
            <a:tailEnd/>
          </a:ln>
        </p:spPr>
        <p:txBody>
          <a:bodyPr wrap="square">
            <a:spAutoFit/>
          </a:bodyPr>
          <a:lstStyle/>
          <a:p>
            <a:pPr algn="ctr"/>
            <a:r>
              <a:rPr lang="zh-CN" altLang="en-US" sz="3200" dirty="0" smtClean="0">
                <a:solidFill>
                  <a:srgbClr val="1570C1"/>
                </a:solidFill>
                <a:latin typeface="Adobe 黑体 Std R" panose="020B0400000000000000" pitchFamily="34" charset="-122"/>
                <a:ea typeface="Adobe 黑体 Std R" panose="020B0400000000000000" pitchFamily="34" charset="-122"/>
              </a:rPr>
              <a:t>时间戳登记</a:t>
            </a:r>
            <a:endParaRPr lang="zh-CN" altLang="en-US" sz="3200" dirty="0">
              <a:solidFill>
                <a:srgbClr val="1570C1"/>
              </a:solidFill>
              <a:latin typeface="Adobe 黑体 Std R" panose="020B0400000000000000" pitchFamily="34" charset="-122"/>
              <a:ea typeface="Adobe 黑体 Std R" panose="020B0400000000000000"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237" y="2627147"/>
            <a:ext cx="1619250" cy="1619250"/>
          </a:xfrm>
          <a:prstGeom prst="rect">
            <a:avLst/>
          </a:prstGeom>
        </p:spPr>
      </p:pic>
      <p:sp>
        <p:nvSpPr>
          <p:cNvPr id="5" name="文本框 4"/>
          <p:cNvSpPr txBox="1"/>
          <p:nvPr/>
        </p:nvSpPr>
        <p:spPr>
          <a:xfrm>
            <a:off x="5442064" y="1888483"/>
            <a:ext cx="5388769" cy="1477328"/>
          </a:xfrm>
          <a:prstGeom prst="rect">
            <a:avLst/>
          </a:prstGeom>
          <a:noFill/>
        </p:spPr>
        <p:txBody>
          <a:bodyPr wrap="square" rtlCol="0">
            <a:spAutoFit/>
          </a:bodyPr>
          <a:lstStyle/>
          <a:p>
            <a:pPr marL="285750" indent="-285750">
              <a:buFont typeface="Arial" panose="020B0604020202020204" pitchFamily="34" charset="0"/>
              <a:buChar char="•"/>
            </a:pPr>
            <a:r>
              <a:rPr lang="zh-CN" altLang="zh-CN" dirty="0">
                <a:latin typeface="Adobe 黑体 Std R" panose="020B0400000000000000" pitchFamily="34" charset="-122"/>
                <a:ea typeface="Adobe 黑体 Std R" panose="020B0400000000000000" pitchFamily="34" charset="-122"/>
              </a:rPr>
              <a:t>通过向区块链上写入版权数据并完成全网</a:t>
            </a:r>
            <a:r>
              <a:rPr lang="zh-CN" altLang="zh-CN" dirty="0" smtClean="0">
                <a:latin typeface="Adobe 黑体 Std R" panose="020B0400000000000000" pitchFamily="34" charset="-122"/>
                <a:ea typeface="Adobe 黑体 Std R" panose="020B0400000000000000" pitchFamily="34" charset="-122"/>
              </a:rPr>
              <a:t>广播</a:t>
            </a:r>
            <a:endParaRPr lang="en-US" altLang="zh-CN" dirty="0">
              <a:latin typeface="Adobe 黑体 Std R" panose="020B0400000000000000" pitchFamily="34" charset="-122"/>
              <a:ea typeface="Adobe 黑体 Std R" panose="020B0400000000000000" pitchFamily="34" charset="-122"/>
            </a:endParaRPr>
          </a:p>
          <a:p>
            <a:pPr marL="285750" indent="-285750">
              <a:buFont typeface="Arial" panose="020B0604020202020204" pitchFamily="34" charset="0"/>
              <a:buChar char="•"/>
            </a:pPr>
            <a:r>
              <a:rPr lang="zh-CN" altLang="zh-CN" dirty="0" smtClean="0">
                <a:latin typeface="Adobe 黑体 Std R" panose="020B0400000000000000" pitchFamily="34" charset="-122"/>
                <a:ea typeface="Adobe 黑体 Std R" panose="020B0400000000000000" pitchFamily="34" charset="-122"/>
              </a:rPr>
              <a:t>瞬间完成</a:t>
            </a:r>
            <a:r>
              <a:rPr lang="zh-CN" altLang="en-US" dirty="0" smtClean="0">
                <a:latin typeface="Adobe 黑体 Std R" panose="020B0400000000000000" pitchFamily="34" charset="-122"/>
                <a:ea typeface="Adobe 黑体 Std R" panose="020B0400000000000000" pitchFamily="34" charset="-122"/>
              </a:rPr>
              <a:t>，</a:t>
            </a:r>
            <a:r>
              <a:rPr lang="zh-CN" altLang="zh-CN" dirty="0" smtClean="0">
                <a:latin typeface="Adobe 黑体 Std R" panose="020B0400000000000000" pitchFamily="34" charset="-122"/>
                <a:ea typeface="Adobe 黑体 Std R" panose="020B0400000000000000" pitchFamily="34" charset="-122"/>
              </a:rPr>
              <a:t>成本</a:t>
            </a:r>
            <a:r>
              <a:rPr lang="zh-CN" altLang="zh-CN" dirty="0">
                <a:latin typeface="Adobe 黑体 Std R" panose="020B0400000000000000" pitchFamily="34" charset="-122"/>
                <a:ea typeface="Adobe 黑体 Std R" panose="020B0400000000000000" pitchFamily="34" charset="-122"/>
              </a:rPr>
              <a:t>仅几分钱到几毛</a:t>
            </a:r>
            <a:r>
              <a:rPr lang="zh-CN" altLang="zh-CN" dirty="0" smtClean="0">
                <a:latin typeface="Adobe 黑体 Std R" panose="020B0400000000000000" pitchFamily="34" charset="-122"/>
                <a:ea typeface="Adobe 黑体 Std R" panose="020B0400000000000000" pitchFamily="34" charset="-122"/>
              </a:rPr>
              <a:t>钱</a:t>
            </a:r>
            <a:endParaRPr lang="en-US" altLang="zh-CN" dirty="0" smtClean="0">
              <a:latin typeface="Adobe 黑体 Std R" panose="020B0400000000000000" pitchFamily="34" charset="-122"/>
              <a:ea typeface="Adobe 黑体 Std R" panose="020B0400000000000000" pitchFamily="34" charset="-122"/>
            </a:endParaRPr>
          </a:p>
          <a:p>
            <a:pPr marL="285750" indent="-285750">
              <a:buFont typeface="Arial" panose="020B0604020202020204" pitchFamily="34" charset="0"/>
              <a:buChar char="•"/>
            </a:pPr>
            <a:r>
              <a:rPr lang="zh-CN" altLang="zh-CN" dirty="0" smtClean="0">
                <a:latin typeface="Adobe 黑体 Std R" panose="020B0400000000000000" pitchFamily="34" charset="-122"/>
                <a:ea typeface="Adobe 黑体 Std R" panose="020B0400000000000000" pitchFamily="34" charset="-122"/>
              </a:rPr>
              <a:t>经过</a:t>
            </a:r>
            <a:r>
              <a:rPr lang="zh-CN" altLang="zh-CN" dirty="0">
                <a:latin typeface="Adobe 黑体 Std R" panose="020B0400000000000000" pitchFamily="34" charset="-122"/>
                <a:ea typeface="Adobe 黑体 Std R" panose="020B0400000000000000" pitchFamily="34" charset="-122"/>
              </a:rPr>
              <a:t>全网共识机制认可的时间</a:t>
            </a:r>
            <a:r>
              <a:rPr lang="zh-CN" altLang="zh-CN" dirty="0" smtClean="0">
                <a:latin typeface="Adobe 黑体 Std R" panose="020B0400000000000000" pitchFamily="34" charset="-122"/>
                <a:ea typeface="Adobe 黑体 Std R" panose="020B0400000000000000" pitchFamily="34" charset="-122"/>
              </a:rPr>
              <a:t>戳</a:t>
            </a:r>
            <a:r>
              <a:rPr lang="zh-CN" altLang="en-US" dirty="0">
                <a:latin typeface="Adobe 黑体 Std R" panose="020B0400000000000000" pitchFamily="34" charset="-122"/>
                <a:ea typeface="Adobe 黑体 Std R" panose="020B0400000000000000" pitchFamily="34" charset="-122"/>
              </a:rPr>
              <a:t>，</a:t>
            </a:r>
            <a:r>
              <a:rPr lang="zh-CN" altLang="zh-CN" dirty="0" smtClean="0">
                <a:latin typeface="Adobe 黑体 Std R" panose="020B0400000000000000" pitchFamily="34" charset="-122"/>
                <a:ea typeface="Adobe 黑体 Std R" panose="020B0400000000000000" pitchFamily="34" charset="-122"/>
              </a:rPr>
              <a:t>确保</a:t>
            </a:r>
            <a:r>
              <a:rPr lang="zh-CN" altLang="zh-CN" dirty="0">
                <a:latin typeface="Adobe 黑体 Std R" panose="020B0400000000000000" pitchFamily="34" charset="-122"/>
                <a:ea typeface="Adobe 黑体 Std R" panose="020B0400000000000000" pitchFamily="34" charset="-122"/>
              </a:rPr>
              <a:t>了对创作作品创作时间的不可抵赖</a:t>
            </a:r>
            <a:r>
              <a:rPr lang="zh-CN" altLang="zh-CN" dirty="0" smtClean="0">
                <a:latin typeface="Adobe 黑体 Std R" panose="020B0400000000000000" pitchFamily="34" charset="-122"/>
                <a:ea typeface="Adobe 黑体 Std R" panose="020B0400000000000000" pitchFamily="34" charset="-122"/>
              </a:rPr>
              <a:t>证明</a:t>
            </a:r>
            <a:endParaRPr lang="zh-CN" altLang="zh-CN" dirty="0">
              <a:latin typeface="Adobe 黑体 Std R" panose="020B0400000000000000" pitchFamily="34" charset="-122"/>
              <a:ea typeface="Adobe 黑体 Std R" panose="020B0400000000000000" pitchFamily="34" charset="-122"/>
            </a:endParaRPr>
          </a:p>
          <a:p>
            <a:endParaRPr lang="en-GB" dirty="0"/>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2064" y="3638727"/>
            <a:ext cx="2555734" cy="1703823"/>
          </a:xfrm>
          <a:prstGeom prst="rect">
            <a:avLst/>
          </a:prstGeom>
        </p:spPr>
      </p:pic>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b="29055"/>
          <a:stretch/>
        </p:blipFill>
        <p:spPr>
          <a:xfrm>
            <a:off x="8498963" y="3522646"/>
            <a:ext cx="2331870" cy="1655387"/>
          </a:xfrm>
          <a:prstGeom prst="rect">
            <a:avLst/>
          </a:prstGeom>
        </p:spPr>
      </p:pic>
      <p:pic>
        <p:nvPicPr>
          <p:cNvPr id="9" name="图片 8"/>
          <p:cNvPicPr>
            <a:picLocks noChangeAspect="1"/>
          </p:cNvPicPr>
          <p:nvPr/>
        </p:nvPicPr>
        <p:blipFill rotWithShape="1">
          <a:blip r:embed="rId6"/>
          <a:srcRect l="23968" t="36395" r="23334" b="36273"/>
          <a:stretch/>
        </p:blipFill>
        <p:spPr>
          <a:xfrm>
            <a:off x="7105933" y="5447491"/>
            <a:ext cx="2061029" cy="561196"/>
          </a:xfrm>
          <a:prstGeom prst="rect">
            <a:avLst/>
          </a:prstGeom>
        </p:spPr>
      </p:pic>
    </p:spTree>
    <p:extLst>
      <p:ext uri="{BB962C8B-B14F-4D97-AF65-F5344CB8AC3E}">
        <p14:creationId xmlns:p14="http://schemas.microsoft.com/office/powerpoint/2010/main" val="2066336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组合 3"/>
          <p:cNvGrpSpPr>
            <a:grpSpLocks/>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7107" name="组合 14"/>
          <p:cNvGrpSpPr>
            <a:grpSpLocks/>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0" name="文本框 17"/>
          <p:cNvSpPr txBox="1">
            <a:spLocks noChangeArrowheads="1"/>
          </p:cNvSpPr>
          <p:nvPr/>
        </p:nvSpPr>
        <p:spPr bwMode="auto">
          <a:xfrm>
            <a:off x="272595" y="124330"/>
            <a:ext cx="5634720" cy="584775"/>
          </a:xfrm>
          <a:prstGeom prst="rect">
            <a:avLst/>
          </a:prstGeom>
          <a:noFill/>
          <a:ln w="9525">
            <a:noFill/>
            <a:miter lim="800000"/>
            <a:headEnd/>
            <a:tailEnd/>
          </a:ln>
        </p:spPr>
        <p:txBody>
          <a:bodyPr wrap="square">
            <a:spAutoFit/>
          </a:bodyPr>
          <a:lstStyle/>
          <a:p>
            <a:pPr algn="ctr"/>
            <a:r>
              <a:rPr lang="zh-CN" altLang="en-US" sz="3200" dirty="0" smtClean="0">
                <a:solidFill>
                  <a:srgbClr val="1570C1"/>
                </a:solidFill>
                <a:latin typeface="Adobe 黑体 Std R" panose="020B0400000000000000" pitchFamily="34" charset="-122"/>
                <a:ea typeface="Adobe 黑体 Std R" panose="020B0400000000000000" pitchFamily="34" charset="-122"/>
              </a:rPr>
              <a:t>交易流程记录上链</a:t>
            </a:r>
            <a:endParaRPr lang="zh-CN" altLang="en-US" sz="3200" dirty="0">
              <a:solidFill>
                <a:srgbClr val="1570C1"/>
              </a:solidFill>
              <a:latin typeface="Adobe 黑体 Std R" panose="020B0400000000000000" pitchFamily="34" charset="-122"/>
              <a:ea typeface="Adobe 黑体 Std R" panose="020B0400000000000000" pitchFamily="34" charset="-122"/>
            </a:endParaRPr>
          </a:p>
        </p:txBody>
      </p:sp>
      <p:graphicFrame>
        <p:nvGraphicFramePr>
          <p:cNvPr id="20" name="内容占位符 3"/>
          <p:cNvGraphicFramePr>
            <a:graphicFrameLocks/>
          </p:cNvGraphicFramePr>
          <p:nvPr>
            <p:extLst>
              <p:ext uri="{D42A27DB-BD31-4B8C-83A1-F6EECF244321}">
                <p14:modId xmlns:p14="http://schemas.microsoft.com/office/powerpoint/2010/main" val="1840583182"/>
              </p:ext>
            </p:extLst>
          </p:nvPr>
        </p:nvGraphicFramePr>
        <p:xfrm>
          <a:off x="514350" y="1009650"/>
          <a:ext cx="3283424" cy="5032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p:cNvPicPr>
            <a:picLocks noChangeAspect="1"/>
          </p:cNvPicPr>
          <p:nvPr/>
        </p:nvPicPr>
        <p:blipFill rotWithShape="1">
          <a:blip r:embed="rId7"/>
          <a:srcRect t="37207" b="36007"/>
          <a:stretch/>
        </p:blipFill>
        <p:spPr>
          <a:xfrm>
            <a:off x="7823201" y="1463903"/>
            <a:ext cx="3684694" cy="986972"/>
          </a:xfrm>
          <a:prstGeom prst="rect">
            <a:avLst/>
          </a:prstGeom>
        </p:spPr>
      </p:pic>
      <p:graphicFrame>
        <p:nvGraphicFramePr>
          <p:cNvPr id="7" name="图示 6"/>
          <p:cNvGraphicFramePr/>
          <p:nvPr>
            <p:extLst>
              <p:ext uri="{D42A27DB-BD31-4B8C-83A1-F6EECF244321}">
                <p14:modId xmlns:p14="http://schemas.microsoft.com/office/powerpoint/2010/main" val="3225279424"/>
              </p:ext>
            </p:extLst>
          </p:nvPr>
        </p:nvGraphicFramePr>
        <p:xfrm>
          <a:off x="7242628" y="3152776"/>
          <a:ext cx="4833257" cy="28892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文本框 8"/>
          <p:cNvSpPr txBox="1"/>
          <p:nvPr/>
        </p:nvSpPr>
        <p:spPr>
          <a:xfrm>
            <a:off x="3522002" y="1517711"/>
            <a:ext cx="3415826" cy="4524315"/>
          </a:xfrm>
          <a:prstGeom prst="rect">
            <a:avLst/>
          </a:prstGeom>
          <a:noFill/>
        </p:spPr>
        <p:txBody>
          <a:bodyPr wrap="square" rtlCol="0">
            <a:spAutoFit/>
          </a:bodyPr>
          <a:lstStyle/>
          <a:p>
            <a:pPr marL="285750" indent="-285750">
              <a:buFont typeface="Arial" panose="020B0604020202020204" pitchFamily="34" charset="0"/>
              <a:buChar char="•"/>
            </a:pPr>
            <a:r>
              <a:rPr lang="zh-CN" altLang="zh-CN" dirty="0">
                <a:latin typeface="Adobe 黑体 Std R" panose="020B0400000000000000" pitchFamily="34" charset="-122"/>
                <a:ea typeface="Adobe 黑体 Std R" panose="020B0400000000000000" pitchFamily="34" charset="-122"/>
              </a:rPr>
              <a:t>版权不仅在</a:t>
            </a:r>
            <a:r>
              <a:rPr lang="zh-CN" altLang="zh-CN" dirty="0" smtClean="0">
                <a:latin typeface="Adobe 黑体 Std R" panose="020B0400000000000000" pitchFamily="34" charset="-122"/>
                <a:ea typeface="Adobe 黑体 Std R" panose="020B0400000000000000" pitchFamily="34" charset="-122"/>
              </a:rPr>
              <a:t>创作</a:t>
            </a:r>
            <a:r>
              <a:rPr lang="zh-CN" altLang="en-US" dirty="0" smtClean="0">
                <a:latin typeface="Adobe 黑体 Std R" panose="020B0400000000000000" pitchFamily="34" charset="-122"/>
                <a:ea typeface="Adobe 黑体 Std R" panose="020B0400000000000000" pitchFamily="34" charset="-122"/>
              </a:rPr>
              <a:t>时</a:t>
            </a:r>
            <a:r>
              <a:rPr lang="zh-CN" altLang="zh-CN" dirty="0" smtClean="0">
                <a:latin typeface="Adobe 黑体 Std R" panose="020B0400000000000000" pitchFamily="34" charset="-122"/>
                <a:ea typeface="Adobe 黑体 Std R" panose="020B0400000000000000" pitchFamily="34" charset="-122"/>
              </a:rPr>
              <a:t>能够</a:t>
            </a:r>
            <a:r>
              <a:rPr lang="zh-CN" altLang="zh-CN" dirty="0">
                <a:latin typeface="Adobe 黑体 Std R" panose="020B0400000000000000" pitchFamily="34" charset="-122"/>
                <a:ea typeface="Adobe 黑体 Std R" panose="020B0400000000000000" pitchFamily="34" charset="-122"/>
              </a:rPr>
              <a:t>获得区块链登记，而所有在</a:t>
            </a:r>
            <a:r>
              <a:rPr lang="en-GB" altLang="zh-CN" dirty="0">
                <a:latin typeface="Adobe 黑体 Std R" panose="020B0400000000000000" pitchFamily="34" charset="-122"/>
                <a:ea typeface="Adobe 黑体 Std R" panose="020B0400000000000000" pitchFamily="34" charset="-122"/>
              </a:rPr>
              <a:t>Ascribe</a:t>
            </a:r>
            <a:r>
              <a:rPr lang="zh-CN" altLang="zh-CN" dirty="0">
                <a:latin typeface="Adobe 黑体 Std R" panose="020B0400000000000000" pitchFamily="34" charset="-122"/>
                <a:ea typeface="Adobe 黑体 Std R" panose="020B0400000000000000" pitchFamily="34" charset="-122"/>
              </a:rPr>
              <a:t>上进行使用权交易的流程数据也同样伴随着交易合约信息锚定上链</a:t>
            </a:r>
            <a:r>
              <a:rPr lang="zh-CN" altLang="zh-CN" dirty="0" smtClean="0">
                <a:latin typeface="Adobe 黑体 Std R" panose="020B0400000000000000" pitchFamily="34" charset="-122"/>
                <a:ea typeface="Adobe 黑体 Std R" panose="020B0400000000000000" pitchFamily="34" charset="-122"/>
              </a:rPr>
              <a:t>。</a:t>
            </a:r>
            <a:endParaRPr lang="en-US" altLang="zh-CN" dirty="0" smtClean="0">
              <a:latin typeface="Adobe 黑体 Std R" panose="020B0400000000000000" pitchFamily="34" charset="-122"/>
              <a:ea typeface="Adobe 黑体 Std R" panose="020B0400000000000000" pitchFamily="34" charset="-122"/>
            </a:endParaRPr>
          </a:p>
          <a:p>
            <a:endParaRPr lang="en-US" altLang="zh-CN" dirty="0">
              <a:latin typeface="Adobe 黑体 Std R" panose="020B0400000000000000" pitchFamily="34" charset="-122"/>
              <a:ea typeface="Adobe 黑体 Std R" panose="020B0400000000000000" pitchFamily="34" charset="-122"/>
            </a:endParaRPr>
          </a:p>
          <a:p>
            <a:pPr marL="285750" indent="-285750">
              <a:buFont typeface="Arial" panose="020B0604020202020204" pitchFamily="34" charset="0"/>
              <a:buChar char="•"/>
            </a:pPr>
            <a:r>
              <a:rPr lang="en-GB" altLang="zh-CN" dirty="0" smtClean="0">
                <a:latin typeface="Adobe 黑体 Std R" panose="020B0400000000000000" pitchFamily="34" charset="-122"/>
                <a:ea typeface="Adobe 黑体 Std R" panose="020B0400000000000000" pitchFamily="34" charset="-122"/>
              </a:rPr>
              <a:t>Ascribe</a:t>
            </a:r>
            <a:r>
              <a:rPr lang="zh-CN" altLang="zh-CN" dirty="0">
                <a:latin typeface="Adobe 黑体 Std R" panose="020B0400000000000000" pitchFamily="34" charset="-122"/>
                <a:ea typeface="Adobe 黑体 Std R" panose="020B0400000000000000" pitchFamily="34" charset="-122"/>
              </a:rPr>
              <a:t>提供了浏览这些链上交易流程记录的区块链浏览器，但实际的交易合约执行仍然在链下进行</a:t>
            </a:r>
            <a:r>
              <a:rPr lang="zh-CN" altLang="zh-CN" dirty="0" smtClean="0">
                <a:latin typeface="Adobe 黑体 Std R" panose="020B0400000000000000" pitchFamily="34" charset="-122"/>
                <a:ea typeface="Adobe 黑体 Std R" panose="020B0400000000000000" pitchFamily="34" charset="-122"/>
              </a:rPr>
              <a:t>。</a:t>
            </a:r>
            <a:endParaRPr lang="en-US" altLang="zh-CN" dirty="0" smtClean="0">
              <a:latin typeface="Adobe 黑体 Std R" panose="020B0400000000000000" pitchFamily="34" charset="-122"/>
              <a:ea typeface="Adobe 黑体 Std R" panose="020B0400000000000000" pitchFamily="34" charset="-122"/>
            </a:endParaRPr>
          </a:p>
          <a:p>
            <a:pPr marL="285750" indent="-285750">
              <a:buFont typeface="Arial" panose="020B0604020202020204" pitchFamily="34" charset="0"/>
              <a:buChar char="•"/>
            </a:pPr>
            <a:endParaRPr lang="en-US" altLang="zh-CN" dirty="0">
              <a:latin typeface="Adobe 黑体 Std R" panose="020B0400000000000000" pitchFamily="34" charset="-122"/>
              <a:ea typeface="Adobe 黑体 Std R" panose="020B0400000000000000" pitchFamily="34" charset="-122"/>
            </a:endParaRPr>
          </a:p>
          <a:p>
            <a:pPr marL="285750" indent="-285750">
              <a:buFont typeface="Arial" panose="020B0604020202020204" pitchFamily="34" charset="0"/>
              <a:buChar char="•"/>
            </a:pPr>
            <a:r>
              <a:rPr lang="zh-CN" altLang="zh-CN" dirty="0" smtClean="0">
                <a:latin typeface="Adobe 黑体 Std R" panose="020B0400000000000000" pitchFamily="34" charset="-122"/>
                <a:ea typeface="Adobe 黑体 Std R" panose="020B0400000000000000" pitchFamily="34" charset="-122"/>
              </a:rPr>
              <a:t>这</a:t>
            </a:r>
            <a:r>
              <a:rPr lang="zh-CN" altLang="zh-CN" dirty="0">
                <a:latin typeface="Adobe 黑体 Std R" panose="020B0400000000000000" pitchFamily="34" charset="-122"/>
                <a:ea typeface="Adobe 黑体 Std R" panose="020B0400000000000000" pitchFamily="34" charset="-122"/>
              </a:rPr>
              <a:t>一尝试与保全网的证据链条结构极为相似，但由于交易执行在链下，并且不具有强制性，因此仍然难以很好地解决交易双方的违约问题</a:t>
            </a:r>
            <a:r>
              <a:rPr lang="zh-CN" altLang="zh-CN" dirty="0" smtClean="0">
                <a:latin typeface="Adobe 黑体 Std R" panose="020B0400000000000000" pitchFamily="34" charset="-122"/>
                <a:ea typeface="Adobe 黑体 Std R" panose="020B0400000000000000" pitchFamily="34" charset="-122"/>
              </a:rPr>
              <a:t>。</a:t>
            </a:r>
            <a:endParaRPr lang="zh-CN" altLang="zh-CN" dirty="0">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19754397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内容占位符 3"/>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rot="240000">
            <a:off x="151672" y="1182803"/>
            <a:ext cx="5122610" cy="4527493"/>
          </a:xfrm>
          <a:prstGeom prst="rect">
            <a:avLst/>
          </a:prstGeom>
        </p:spPr>
      </p:pic>
      <p:grpSp>
        <p:nvGrpSpPr>
          <p:cNvPr id="47106" name="组合 3"/>
          <p:cNvGrpSpPr>
            <a:grpSpLocks/>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7107" name="组合 14"/>
          <p:cNvGrpSpPr>
            <a:grpSpLocks/>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0" name="文本框 17"/>
          <p:cNvSpPr txBox="1">
            <a:spLocks noChangeArrowheads="1"/>
          </p:cNvSpPr>
          <p:nvPr/>
        </p:nvSpPr>
        <p:spPr bwMode="auto">
          <a:xfrm>
            <a:off x="272595" y="124330"/>
            <a:ext cx="5634720" cy="584775"/>
          </a:xfrm>
          <a:prstGeom prst="rect">
            <a:avLst/>
          </a:prstGeom>
          <a:noFill/>
          <a:ln w="9525">
            <a:noFill/>
            <a:miter lim="800000"/>
            <a:headEnd/>
            <a:tailEnd/>
          </a:ln>
        </p:spPr>
        <p:txBody>
          <a:bodyPr wrap="square">
            <a:spAutoFit/>
          </a:bodyPr>
          <a:lstStyle/>
          <a:p>
            <a:pPr algn="ctr"/>
            <a:r>
              <a:rPr lang="zh-CN" altLang="en-US" sz="3200" dirty="0" smtClean="0">
                <a:solidFill>
                  <a:srgbClr val="1570C1"/>
                </a:solidFill>
                <a:latin typeface="Adobe 黑体 Std R" panose="020B0400000000000000" pitchFamily="34" charset="-122"/>
                <a:ea typeface="Adobe 黑体 Std R" panose="020B0400000000000000" pitchFamily="34" charset="-122"/>
              </a:rPr>
              <a:t>链上智能合约交易</a:t>
            </a:r>
            <a:endParaRPr lang="zh-CN" altLang="en-US" sz="3200" dirty="0">
              <a:solidFill>
                <a:srgbClr val="1570C1"/>
              </a:solidFill>
              <a:latin typeface="Adobe 黑体 Std R" panose="020B0400000000000000" pitchFamily="34" charset="-122"/>
              <a:ea typeface="Adobe 黑体 Std R" panose="020B0400000000000000" pitchFamily="34" charset="-122"/>
            </a:endParaRPr>
          </a:p>
        </p:txBody>
      </p:sp>
      <p:sp>
        <p:nvSpPr>
          <p:cNvPr id="9" name="文本框 8"/>
          <p:cNvSpPr txBox="1"/>
          <p:nvPr/>
        </p:nvSpPr>
        <p:spPr>
          <a:xfrm>
            <a:off x="5907315" y="1910810"/>
            <a:ext cx="4879189" cy="3416320"/>
          </a:xfrm>
          <a:prstGeom prst="rect">
            <a:avLst/>
          </a:prstGeom>
          <a:noFill/>
        </p:spPr>
        <p:txBody>
          <a:bodyPr wrap="square" rtlCol="0">
            <a:spAutoFit/>
          </a:bodyPr>
          <a:lstStyle/>
          <a:p>
            <a:pPr marL="285750" indent="-285750">
              <a:buFont typeface="Arial" panose="020B0604020202020204" pitchFamily="34" charset="0"/>
              <a:buChar char="•"/>
            </a:pPr>
            <a:r>
              <a:rPr lang="zh-CN" altLang="zh-CN" dirty="0">
                <a:latin typeface="Adobe 黑体 Std R" panose="020B0400000000000000" pitchFamily="34" charset="-122"/>
                <a:ea typeface="Adobe 黑体 Std R" panose="020B0400000000000000" pitchFamily="34" charset="-122"/>
              </a:rPr>
              <a:t>更好的解决方案应当是在创作之时即将版权作为作为一项数字资产登记上链，而所有的交易过程不仅应该是记录可查，而更应该通过类似以太坊智能合约的形式自动执行，从而解决交易双方履约的问题</a:t>
            </a:r>
            <a:r>
              <a:rPr lang="zh-CN" altLang="zh-CN" dirty="0" smtClean="0">
                <a:latin typeface="Adobe 黑体 Std R" panose="020B0400000000000000" pitchFamily="34" charset="-122"/>
                <a:ea typeface="Adobe 黑体 Std R" panose="020B0400000000000000" pitchFamily="34" charset="-122"/>
              </a:rPr>
              <a:t>。</a:t>
            </a:r>
            <a:endParaRPr lang="en-US" altLang="zh-CN" dirty="0" smtClean="0">
              <a:latin typeface="Adobe 黑体 Std R" panose="020B0400000000000000" pitchFamily="34" charset="-122"/>
              <a:ea typeface="Adobe 黑体 Std R" panose="020B0400000000000000" pitchFamily="34" charset="-122"/>
            </a:endParaRPr>
          </a:p>
          <a:p>
            <a:pPr marL="285750" indent="-285750">
              <a:buFont typeface="Arial" panose="020B0604020202020204" pitchFamily="34" charset="0"/>
              <a:buChar char="•"/>
            </a:pPr>
            <a:endParaRPr lang="en-US" altLang="zh-CN" dirty="0">
              <a:latin typeface="Adobe 黑体 Std R" panose="020B0400000000000000" pitchFamily="34" charset="-122"/>
              <a:ea typeface="Adobe 黑体 Std R" panose="020B0400000000000000" pitchFamily="34" charset="-122"/>
            </a:endParaRPr>
          </a:p>
          <a:p>
            <a:pPr marL="285750" indent="-285750">
              <a:buFont typeface="Arial" panose="020B0604020202020204" pitchFamily="34" charset="0"/>
              <a:buChar char="•"/>
            </a:pPr>
            <a:r>
              <a:rPr lang="zh-CN" altLang="zh-CN" dirty="0" smtClean="0">
                <a:latin typeface="Adobe 黑体 Std R" panose="020B0400000000000000" pitchFamily="34" charset="-122"/>
                <a:ea typeface="Adobe 黑体 Std R" panose="020B0400000000000000" pitchFamily="34" charset="-122"/>
              </a:rPr>
              <a:t>在</a:t>
            </a:r>
            <a:r>
              <a:rPr lang="zh-CN" altLang="zh-CN" dirty="0">
                <a:latin typeface="Adobe 黑体 Std R" panose="020B0400000000000000" pitchFamily="34" charset="-122"/>
                <a:ea typeface="Adobe 黑体 Std R" panose="020B0400000000000000" pitchFamily="34" charset="-122"/>
              </a:rPr>
              <a:t>区块链上交易的版权作品需通过加密机制确保非链上交易者不可见，从而限制链下的网络抓取行为与侵权行为</a:t>
            </a:r>
            <a:r>
              <a:rPr lang="zh-CN" altLang="zh-CN" dirty="0" smtClean="0">
                <a:latin typeface="Adobe 黑体 Std R" panose="020B0400000000000000" pitchFamily="34" charset="-122"/>
                <a:ea typeface="Adobe 黑体 Std R" panose="020B0400000000000000" pitchFamily="34" charset="-122"/>
              </a:rPr>
              <a:t>。</a:t>
            </a:r>
            <a:endParaRPr lang="en-US" altLang="zh-CN" dirty="0" smtClean="0">
              <a:latin typeface="Adobe 黑体 Std R" panose="020B0400000000000000" pitchFamily="34" charset="-122"/>
              <a:ea typeface="Adobe 黑体 Std R" panose="020B0400000000000000" pitchFamily="34" charset="-122"/>
            </a:endParaRPr>
          </a:p>
          <a:p>
            <a:pPr marL="285750" indent="-285750">
              <a:buFont typeface="Arial" panose="020B0604020202020204" pitchFamily="34" charset="0"/>
              <a:buChar char="•"/>
            </a:pPr>
            <a:endParaRPr lang="en-US" altLang="zh-CN" dirty="0">
              <a:latin typeface="Adobe 黑体 Std R" panose="020B0400000000000000" pitchFamily="34" charset="-122"/>
              <a:ea typeface="Adobe 黑体 Std R" panose="020B0400000000000000" pitchFamily="34" charset="-122"/>
            </a:endParaRPr>
          </a:p>
          <a:p>
            <a:pPr marL="285750" indent="-285750">
              <a:buFont typeface="Arial" panose="020B0604020202020204" pitchFamily="34" charset="0"/>
              <a:buChar char="•"/>
            </a:pPr>
            <a:r>
              <a:rPr lang="zh-CN" altLang="zh-CN" dirty="0" smtClean="0">
                <a:latin typeface="Adobe 黑体 Std R" panose="020B0400000000000000" pitchFamily="34" charset="-122"/>
                <a:ea typeface="Adobe 黑体 Std R" panose="020B0400000000000000" pitchFamily="34" charset="-122"/>
              </a:rPr>
              <a:t>当然</a:t>
            </a:r>
            <a:r>
              <a:rPr lang="zh-CN" altLang="zh-CN" dirty="0">
                <a:latin typeface="Adobe 黑体 Std R" panose="020B0400000000000000" pitchFamily="34" charset="-122"/>
                <a:ea typeface="Adobe 黑体 Std R" panose="020B0400000000000000" pitchFamily="34" charset="-122"/>
              </a:rPr>
              <a:t>，封闭式的链上交易所也会对版权作品的推广造成阻碍。</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153" y="2517326"/>
            <a:ext cx="4581525" cy="2047875"/>
          </a:xfrm>
          <a:prstGeom prst="rect">
            <a:avLst/>
          </a:prstGeom>
        </p:spPr>
      </p:pic>
    </p:spTree>
    <p:extLst>
      <p:ext uri="{BB962C8B-B14F-4D97-AF65-F5344CB8AC3E}">
        <p14:creationId xmlns:p14="http://schemas.microsoft.com/office/powerpoint/2010/main" val="30717470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430213" y="3419475"/>
            <a:ext cx="5227637" cy="769441"/>
          </a:xfrm>
          <a:prstGeom prst="rect">
            <a:avLst/>
          </a:prstGeom>
          <a:noFill/>
          <a:ln w="9525">
            <a:noFill/>
            <a:miter lim="800000"/>
            <a:headEnd/>
            <a:tailEnd/>
          </a:ln>
        </p:spPr>
        <p:txBody>
          <a:bodyPr>
            <a:spAutoFit/>
          </a:bodyPr>
          <a:lstStyle/>
          <a:p>
            <a:pPr algn="ctr" eaLnBrk="1" hangingPunct="1"/>
            <a:r>
              <a:rPr lang="zh-CN" altLang="en-US" sz="4400" dirty="0">
                <a:solidFill>
                  <a:srgbClr val="1570C1"/>
                </a:solidFill>
                <a:latin typeface="Adobe 黑体 Std R" panose="020B0400000000000000" pitchFamily="34" charset="-122"/>
                <a:ea typeface="Adobe 黑体 Std R" panose="020B0400000000000000" pitchFamily="34" charset="-122"/>
              </a:rPr>
              <a:t>大</a:t>
            </a:r>
            <a:r>
              <a:rPr lang="zh-CN" altLang="en-US" sz="4400" dirty="0" smtClean="0">
                <a:solidFill>
                  <a:srgbClr val="1570C1"/>
                </a:solidFill>
                <a:latin typeface="Adobe 黑体 Std R" panose="020B0400000000000000" pitchFamily="34" charset="-122"/>
                <a:ea typeface="Adobe 黑体 Std R" panose="020B0400000000000000" pitchFamily="34" charset="-122"/>
              </a:rPr>
              <a:t>数据交易</a:t>
            </a:r>
            <a:endParaRPr lang="zh-CN" altLang="en-US" sz="4400" dirty="0">
              <a:solidFill>
                <a:srgbClr val="1570C1"/>
              </a:solidFill>
              <a:latin typeface="Adobe 黑体 Std R" panose="020B0400000000000000" pitchFamily="34" charset="-122"/>
              <a:ea typeface="Adobe 黑体 Std R" panose="020B0400000000000000" pitchFamily="34" charset="-122"/>
            </a:endParaRPr>
          </a:p>
        </p:txBody>
      </p:sp>
      <p:sp>
        <p:nvSpPr>
          <p:cNvPr id="6" name="文本框 5"/>
          <p:cNvSpPr txBox="1">
            <a:spLocks noChangeArrowheads="1"/>
          </p:cNvSpPr>
          <p:nvPr/>
        </p:nvSpPr>
        <p:spPr bwMode="auto">
          <a:xfrm>
            <a:off x="687388" y="1973263"/>
            <a:ext cx="4713287" cy="1446212"/>
          </a:xfrm>
          <a:prstGeom prst="rect">
            <a:avLst/>
          </a:prstGeom>
          <a:noFill/>
          <a:ln w="9525">
            <a:noFill/>
            <a:miter lim="800000"/>
            <a:headEnd/>
            <a:tailEnd/>
          </a:ln>
        </p:spPr>
        <p:txBody>
          <a:bodyPr>
            <a:spAutoFit/>
          </a:bodyPr>
          <a:lstStyle/>
          <a:p>
            <a:pPr algn="ctr" eaLnBrk="1" hangingPunct="1"/>
            <a:r>
              <a:rPr lang="en-US" altLang="zh-CN" sz="8800" dirty="0" smtClean="0">
                <a:solidFill>
                  <a:srgbClr val="1570C1"/>
                </a:solidFill>
                <a:latin typeface="Adobe 黑体 Std R" panose="020B0400000000000000" pitchFamily="34" charset="-122"/>
                <a:ea typeface="Adobe 黑体 Std R" panose="020B0400000000000000" pitchFamily="34" charset="-122"/>
              </a:rPr>
              <a:t>PART 3</a:t>
            </a:r>
            <a:endParaRPr lang="zh-CN" altLang="en-US" sz="8800" dirty="0">
              <a:solidFill>
                <a:srgbClr val="1570C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38499428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组合 3"/>
          <p:cNvGrpSpPr>
            <a:grpSpLocks/>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7107" name="组合 14"/>
          <p:cNvGrpSpPr>
            <a:grpSpLocks/>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0" name="文本框 17"/>
          <p:cNvSpPr txBox="1">
            <a:spLocks noChangeArrowheads="1"/>
          </p:cNvSpPr>
          <p:nvPr/>
        </p:nvSpPr>
        <p:spPr bwMode="auto">
          <a:xfrm>
            <a:off x="272595" y="124330"/>
            <a:ext cx="5634720" cy="584775"/>
          </a:xfrm>
          <a:prstGeom prst="rect">
            <a:avLst/>
          </a:prstGeom>
          <a:noFill/>
          <a:ln w="9525">
            <a:noFill/>
            <a:miter lim="800000"/>
            <a:headEnd/>
            <a:tailEnd/>
          </a:ln>
        </p:spPr>
        <p:txBody>
          <a:bodyPr wrap="square">
            <a:spAutoFit/>
          </a:bodyPr>
          <a:lstStyle/>
          <a:p>
            <a:pPr algn="ctr"/>
            <a:r>
              <a:rPr lang="zh-CN" altLang="en-US" sz="3200" dirty="0" smtClean="0">
                <a:solidFill>
                  <a:srgbClr val="1570C1"/>
                </a:solidFill>
                <a:latin typeface="Adobe 黑体 Std R" panose="020B0400000000000000" pitchFamily="34" charset="-122"/>
                <a:ea typeface="Adobe 黑体 Std R" panose="020B0400000000000000" pitchFamily="34" charset="-122"/>
              </a:rPr>
              <a:t>大数据难题</a:t>
            </a:r>
            <a:endParaRPr lang="zh-CN" altLang="en-US" sz="3200" dirty="0">
              <a:solidFill>
                <a:srgbClr val="1570C1"/>
              </a:solidFill>
              <a:latin typeface="Adobe 黑体 Std R" panose="020B0400000000000000" pitchFamily="34" charset="-122"/>
              <a:ea typeface="Adobe 黑体 Std R" panose="020B0400000000000000" pitchFamily="34" charset="-122"/>
            </a:endParaRPr>
          </a:p>
        </p:txBody>
      </p:sp>
      <p:pic>
        <p:nvPicPr>
          <p:cNvPr id="3" name="图片 2"/>
          <p:cNvPicPr>
            <a:picLocks noChangeAspect="1"/>
          </p:cNvPicPr>
          <p:nvPr/>
        </p:nvPicPr>
        <p:blipFill>
          <a:blip r:embed="rId2"/>
          <a:stretch>
            <a:fillRect/>
          </a:stretch>
        </p:blipFill>
        <p:spPr>
          <a:xfrm>
            <a:off x="632962" y="709105"/>
            <a:ext cx="5491387" cy="3660925"/>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785" y="4888878"/>
            <a:ext cx="1966636" cy="1880843"/>
          </a:xfrm>
          <a:prstGeom prst="rect">
            <a:avLst/>
          </a:prstGeom>
        </p:spPr>
      </p:pic>
      <p:sp>
        <p:nvSpPr>
          <p:cNvPr id="11" name="虚尾箭头 10"/>
          <p:cNvSpPr/>
          <p:nvPr/>
        </p:nvSpPr>
        <p:spPr>
          <a:xfrm rot="5400000">
            <a:off x="2414357" y="3584596"/>
            <a:ext cx="639493" cy="1683657"/>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sp>
        <p:nvSpPr>
          <p:cNvPr id="18" name="文本框 17"/>
          <p:cNvSpPr txBox="1"/>
          <p:nvPr/>
        </p:nvSpPr>
        <p:spPr>
          <a:xfrm>
            <a:off x="3904345" y="5829299"/>
            <a:ext cx="2786742"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latin typeface="Adobe 黑体 Std R" panose="020B0400000000000000" pitchFamily="34" charset="-122"/>
                <a:ea typeface="Adobe 黑体 Std R" panose="020B0400000000000000" pitchFamily="34" charset="-122"/>
              </a:rPr>
              <a:t>高质量数据政府掌握</a:t>
            </a:r>
            <a:endParaRPr lang="zh-CN" altLang="zh-CN" dirty="0">
              <a:latin typeface="Adobe 黑体 Std R" panose="020B0400000000000000" pitchFamily="34" charset="-122"/>
              <a:ea typeface="Adobe 黑体 Std R" panose="020B0400000000000000" pitchFamily="34"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6434" y="3374403"/>
            <a:ext cx="4476750" cy="2981325"/>
          </a:xfrm>
          <a:prstGeom prst="rect">
            <a:avLst/>
          </a:prstGeom>
        </p:spPr>
      </p:pic>
      <p:sp>
        <p:nvSpPr>
          <p:cNvPr id="20" name="文本框 19"/>
          <p:cNvSpPr txBox="1"/>
          <p:nvPr/>
        </p:nvSpPr>
        <p:spPr>
          <a:xfrm>
            <a:off x="7550604" y="1459192"/>
            <a:ext cx="3631746"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latin typeface="Adobe 黑体 Std R" panose="020B0400000000000000" pitchFamily="34" charset="-122"/>
                <a:ea typeface="Adobe 黑体 Std R" panose="020B0400000000000000" pitchFamily="34" charset="-122"/>
              </a:rPr>
              <a:t>数据</a:t>
            </a:r>
            <a:r>
              <a:rPr lang="en-US" altLang="zh-CN" dirty="0" smtClean="0">
                <a:latin typeface="Adobe 黑体 Std R" panose="020B0400000000000000" pitchFamily="34" charset="-122"/>
                <a:ea typeface="Adobe 黑体 Std R" panose="020B0400000000000000" pitchFamily="34" charset="-122"/>
              </a:rPr>
              <a:t>-</a:t>
            </a:r>
            <a:r>
              <a:rPr lang="zh-CN" altLang="en-US" dirty="0" smtClean="0">
                <a:latin typeface="Adobe 黑体 Std R" panose="020B0400000000000000" pitchFamily="34" charset="-122"/>
                <a:ea typeface="Adobe 黑体 Std R" panose="020B0400000000000000" pitchFamily="34" charset="-122"/>
              </a:rPr>
              <a:t>特殊商品：</a:t>
            </a:r>
            <a:endParaRPr lang="en-US" altLang="zh-CN" dirty="0" smtClean="0">
              <a:latin typeface="Adobe 黑体 Std R" panose="020B0400000000000000" pitchFamily="34" charset="-122"/>
              <a:ea typeface="Adobe 黑体 Std R" panose="020B0400000000000000" pitchFamily="34" charset="-122"/>
            </a:endParaRPr>
          </a:p>
          <a:p>
            <a:pPr marL="742950" lvl="1" indent="-285750">
              <a:buFont typeface="Arial" panose="020B0604020202020204" pitchFamily="34" charset="0"/>
              <a:buChar char="•"/>
            </a:pPr>
            <a:r>
              <a:rPr lang="zh-CN" altLang="zh-CN" dirty="0" smtClean="0">
                <a:latin typeface="Adobe 黑体 Std R" panose="020B0400000000000000" pitchFamily="34" charset="-122"/>
                <a:ea typeface="Adobe 黑体 Std R" panose="020B0400000000000000" pitchFamily="34" charset="-122"/>
              </a:rPr>
              <a:t>所有权</a:t>
            </a:r>
            <a:r>
              <a:rPr lang="zh-CN" altLang="zh-CN" dirty="0">
                <a:latin typeface="Adobe 黑体 Std R" panose="020B0400000000000000" pitchFamily="34" charset="-122"/>
                <a:ea typeface="Adobe 黑体 Std R" panose="020B0400000000000000" pitchFamily="34" charset="-122"/>
              </a:rPr>
              <a:t>不</a:t>
            </a:r>
            <a:r>
              <a:rPr lang="zh-CN" altLang="zh-CN" dirty="0" smtClean="0">
                <a:latin typeface="Adobe 黑体 Std R" panose="020B0400000000000000" pitchFamily="34" charset="-122"/>
                <a:ea typeface="Adobe 黑体 Std R" panose="020B0400000000000000" pitchFamily="34" charset="-122"/>
              </a:rPr>
              <a:t>清晰</a:t>
            </a:r>
            <a:r>
              <a:rPr lang="zh-CN" altLang="en-US" dirty="0" smtClean="0">
                <a:latin typeface="Adobe 黑体 Std R" panose="020B0400000000000000" pitchFamily="34" charset="-122"/>
                <a:ea typeface="Adobe 黑体 Std R" panose="020B0400000000000000" pitchFamily="34" charset="-122"/>
              </a:rPr>
              <a:t>；</a:t>
            </a:r>
            <a:endParaRPr lang="en-US" altLang="zh-CN" dirty="0" smtClean="0">
              <a:latin typeface="Adobe 黑体 Std R" panose="020B0400000000000000" pitchFamily="34" charset="-122"/>
              <a:ea typeface="Adobe 黑体 Std R" panose="020B0400000000000000" pitchFamily="34" charset="-122"/>
            </a:endParaRPr>
          </a:p>
          <a:p>
            <a:pPr marL="742950" lvl="1" indent="-285750">
              <a:buFont typeface="Arial" panose="020B0604020202020204" pitchFamily="34" charset="0"/>
              <a:buChar char="•"/>
            </a:pPr>
            <a:r>
              <a:rPr lang="zh-CN" altLang="zh-CN" dirty="0" smtClean="0">
                <a:latin typeface="Adobe 黑体 Std R" panose="020B0400000000000000" pitchFamily="34" charset="-122"/>
                <a:ea typeface="Adobe 黑体 Std R" panose="020B0400000000000000" pitchFamily="34" charset="-122"/>
              </a:rPr>
              <a:t> </a:t>
            </a:r>
            <a:r>
              <a:rPr lang="zh-CN" altLang="zh-CN" dirty="0">
                <a:latin typeface="Adobe 黑体 Std R" panose="020B0400000000000000" pitchFamily="34" charset="-122"/>
                <a:ea typeface="Adobe 黑体 Std R" panose="020B0400000000000000" pitchFamily="34" charset="-122"/>
              </a:rPr>
              <a:t>“看过、复制即被拥有</a:t>
            </a:r>
            <a:r>
              <a:rPr lang="zh-CN" altLang="zh-CN" dirty="0" smtClean="0">
                <a:latin typeface="Adobe 黑体 Std R" panose="020B0400000000000000" pitchFamily="34" charset="-122"/>
                <a:ea typeface="Adobe 黑体 Std R" panose="020B0400000000000000" pitchFamily="34" charset="-122"/>
              </a:rPr>
              <a:t>”</a:t>
            </a:r>
            <a:endParaRPr lang="en-US" altLang="zh-CN" dirty="0" smtClean="0">
              <a:latin typeface="Adobe 黑体 Std R" panose="020B0400000000000000" pitchFamily="34" charset="-122"/>
              <a:ea typeface="Adobe 黑体 Std R" panose="020B0400000000000000" pitchFamily="34" charset="-122"/>
            </a:endParaRPr>
          </a:p>
          <a:p>
            <a:pPr marL="285750" indent="-285750">
              <a:buFont typeface="Arial" panose="020B0604020202020204" pitchFamily="34" charset="0"/>
              <a:buChar char="•"/>
            </a:pPr>
            <a:r>
              <a:rPr lang="zh-CN" altLang="en-US" dirty="0" smtClean="0">
                <a:latin typeface="Adobe 黑体 Std R" panose="020B0400000000000000" pitchFamily="34" charset="-122"/>
                <a:ea typeface="Adobe 黑体 Std R" panose="020B0400000000000000" pitchFamily="34" charset="-122"/>
              </a:rPr>
              <a:t>中心化交易所</a:t>
            </a:r>
            <a:endParaRPr lang="en-US" altLang="zh-CN" dirty="0" smtClean="0">
              <a:latin typeface="Adobe 黑体 Std R" panose="020B0400000000000000" pitchFamily="34" charset="-122"/>
              <a:ea typeface="Adobe 黑体 Std R" panose="020B0400000000000000" pitchFamily="34" charset="-122"/>
            </a:endParaRPr>
          </a:p>
          <a:p>
            <a:pPr marL="742950" lvl="1" indent="-285750">
              <a:buFont typeface="Arial" panose="020B0604020202020204" pitchFamily="34" charset="0"/>
              <a:buChar char="•"/>
            </a:pPr>
            <a:r>
              <a:rPr lang="zh-CN" altLang="en-US" dirty="0" smtClean="0">
                <a:latin typeface="Adobe 黑体 Std R" panose="020B0400000000000000" pitchFamily="34" charset="-122"/>
                <a:ea typeface="Adobe 黑体 Std R" panose="020B0400000000000000" pitchFamily="34" charset="-122"/>
              </a:rPr>
              <a:t>依赖其诚信度</a:t>
            </a:r>
            <a:endParaRPr lang="en-US" altLang="zh-CN" dirty="0" smtClean="0">
              <a:latin typeface="Adobe 黑体 Std R" panose="020B0400000000000000" pitchFamily="34" charset="-122"/>
              <a:ea typeface="Adobe 黑体 Std R" panose="020B0400000000000000" pitchFamily="34" charset="-122"/>
            </a:endParaRPr>
          </a:p>
          <a:p>
            <a:pPr marL="742950" lvl="1" indent="-285750">
              <a:buFont typeface="Arial" panose="020B0604020202020204" pitchFamily="34" charset="0"/>
              <a:buChar char="•"/>
            </a:pPr>
            <a:endParaRPr lang="zh-CN" altLang="zh-CN" dirty="0">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13365609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97230" y="189865"/>
            <a:ext cx="906017" cy="523220"/>
          </a:xfrm>
          <a:prstGeom prst="rect">
            <a:avLst/>
          </a:prstGeom>
          <a:noFill/>
        </p:spPr>
        <p:txBody>
          <a:bodyPr wrap="none" rtlCol="0" anchor="t">
            <a:spAutoFit/>
          </a:bodyPr>
          <a:lstStyle/>
          <a:p>
            <a:pPr algn="l"/>
            <a:r>
              <a:rPr lang="zh-CN" altLang="en-US" sz="2800" b="1" dirty="0" smtClean="0">
                <a:solidFill>
                  <a:srgbClr val="1177DF"/>
                </a:solidFill>
                <a:latin typeface="黑体" panose="02010609060101010101" charset="-122"/>
                <a:ea typeface="黑体" panose="02010609060101010101" charset="-122"/>
                <a:sym typeface="+mn-ea"/>
              </a:rPr>
              <a:t>前言</a:t>
            </a:r>
          </a:p>
        </p:txBody>
      </p:sp>
      <p:sp>
        <p:nvSpPr>
          <p:cNvPr id="10" name="矩形 9"/>
          <p:cNvSpPr/>
          <p:nvPr/>
        </p:nvSpPr>
        <p:spPr>
          <a:xfrm>
            <a:off x="1270" y="121920"/>
            <a:ext cx="12954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842645" y="775335"/>
            <a:ext cx="104521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81610" y="121285"/>
            <a:ext cx="34163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2" name="Picture 4" descr="http://chainb.com/uploads/20161123/2016112311390397397.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3618139"/>
            <a:ext cx="5831750" cy="3239861"/>
          </a:xfrm>
          <a:prstGeom prst="rect">
            <a:avLst/>
          </a:prstGeom>
          <a:noFill/>
          <a:extLst>
            <a:ext uri="{909E8E84-426E-40DD-AFC4-6F175D3DCCD1}">
              <a14:hiddenFill xmlns:a14="http://schemas.microsoft.com/office/drawing/2010/main">
                <a:solidFill>
                  <a:srgbClr val="FFFFFF"/>
                </a:solidFill>
              </a14:hiddenFill>
            </a:ext>
          </a:extLst>
        </p:spPr>
      </p:pic>
      <p:pic>
        <p:nvPicPr>
          <p:cNvPr id="28" name="图片 27"/>
          <p:cNvPicPr>
            <a:picLocks noChangeAspect="1"/>
          </p:cNvPicPr>
          <p:nvPr/>
        </p:nvPicPr>
        <p:blipFill rotWithShape="1">
          <a:blip r:embed="rId4"/>
          <a:srcRect l="2267" t="14696" r="4357" b="9974"/>
          <a:stretch/>
        </p:blipFill>
        <p:spPr>
          <a:xfrm>
            <a:off x="66040" y="1001136"/>
            <a:ext cx="5765710" cy="2616367"/>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1752" y="1349479"/>
            <a:ext cx="3588725" cy="5036807"/>
          </a:xfrm>
          <a:prstGeom prst="rect">
            <a:avLst/>
          </a:prstGeom>
        </p:spPr>
      </p:pic>
      <p:sp>
        <p:nvSpPr>
          <p:cNvPr id="6" name="文本框 5"/>
          <p:cNvSpPr txBox="1"/>
          <p:nvPr/>
        </p:nvSpPr>
        <p:spPr>
          <a:xfrm>
            <a:off x="6995057" y="3176295"/>
            <a:ext cx="3842113" cy="3539430"/>
          </a:xfrm>
          <a:prstGeom prst="rect">
            <a:avLst/>
          </a:prstGeom>
          <a:noFill/>
        </p:spPr>
        <p:txBody>
          <a:bodyPr wrap="square" rtlCol="0">
            <a:spAutoFit/>
          </a:bodyPr>
          <a:lstStyle/>
          <a:p>
            <a:pPr marL="342900" indent="-342900">
              <a:buFont typeface="Arial" panose="020B0604020202020204" pitchFamily="34" charset="0"/>
              <a:buChar char="•"/>
            </a:pPr>
            <a:r>
              <a:rPr lang="zh-CN" altLang="en-US" sz="2800" dirty="0" smtClean="0">
                <a:latin typeface="Adobe 黑体 Std R" panose="020B0400000000000000" pitchFamily="34" charset="-122"/>
                <a:ea typeface="Adobe 黑体 Std R" panose="020B0400000000000000" pitchFamily="34" charset="-122"/>
              </a:rPr>
              <a:t>非金融应用在哪里？</a:t>
            </a:r>
            <a:endParaRPr lang="en-US" altLang="zh-CN" sz="2800" dirty="0" smtClean="0">
              <a:latin typeface="Adobe 黑体 Std R" panose="020B0400000000000000" pitchFamily="34" charset="-122"/>
              <a:ea typeface="Adobe 黑体 Std R" panose="020B0400000000000000" pitchFamily="34" charset="-122"/>
            </a:endParaRPr>
          </a:p>
          <a:p>
            <a:pPr marL="342900" indent="-342900">
              <a:buFont typeface="Arial" panose="020B0604020202020204" pitchFamily="34" charset="0"/>
              <a:buChar char="•"/>
            </a:pPr>
            <a:endParaRPr lang="en-US" altLang="zh-CN" sz="2800" dirty="0" smtClean="0">
              <a:latin typeface="Adobe 黑体 Std R" panose="020B0400000000000000" pitchFamily="34" charset="-122"/>
              <a:ea typeface="Adobe 黑体 Std R" panose="020B0400000000000000" pitchFamily="34" charset="-122"/>
            </a:endParaRPr>
          </a:p>
          <a:p>
            <a:pPr marL="342900" indent="-342900">
              <a:buFont typeface="Arial" panose="020B0604020202020204" pitchFamily="34" charset="0"/>
              <a:buChar char="•"/>
            </a:pPr>
            <a:r>
              <a:rPr lang="zh-CN" altLang="zh-CN" sz="2400" dirty="0" smtClean="0">
                <a:latin typeface="Adobe 黑体 Std R" panose="020B0400000000000000" pitchFamily="34" charset="-122"/>
                <a:ea typeface="Adobe 黑体 Std R" panose="020B0400000000000000" pitchFamily="34" charset="-122"/>
              </a:rPr>
              <a:t>数据</a:t>
            </a:r>
            <a:r>
              <a:rPr lang="zh-CN" altLang="en-US" sz="2400" dirty="0" smtClean="0">
                <a:latin typeface="Adobe 黑体 Std R" panose="020B0400000000000000" pitchFamily="34" charset="-122"/>
                <a:ea typeface="Adobe 黑体 Std R" panose="020B0400000000000000" pitchFamily="34" charset="-122"/>
              </a:rPr>
              <a:t>存证</a:t>
            </a:r>
            <a:endParaRPr lang="en-US" altLang="zh-CN" sz="2400" dirty="0" smtClean="0">
              <a:latin typeface="Adobe 黑体 Std R" panose="020B0400000000000000" pitchFamily="34" charset="-122"/>
              <a:ea typeface="Adobe 黑体 Std R" panose="020B0400000000000000" pitchFamily="34" charset="-122"/>
            </a:endParaRPr>
          </a:p>
          <a:p>
            <a:pPr marL="342900" indent="-342900">
              <a:buFont typeface="Arial" panose="020B0604020202020204" pitchFamily="34" charset="0"/>
              <a:buChar char="•"/>
            </a:pPr>
            <a:r>
              <a:rPr lang="zh-CN" altLang="zh-CN" sz="2400" dirty="0" smtClean="0">
                <a:latin typeface="Adobe 黑体 Std R" panose="020B0400000000000000" pitchFamily="34" charset="-122"/>
                <a:ea typeface="Adobe 黑体 Std R" panose="020B0400000000000000" pitchFamily="34" charset="-122"/>
              </a:rPr>
              <a:t>文化</a:t>
            </a:r>
            <a:r>
              <a:rPr lang="zh-CN" altLang="zh-CN" sz="2400" dirty="0">
                <a:latin typeface="Adobe 黑体 Std R" panose="020B0400000000000000" pitchFamily="34" charset="-122"/>
                <a:ea typeface="Adobe 黑体 Std R" panose="020B0400000000000000" pitchFamily="34" charset="-122"/>
              </a:rPr>
              <a:t>知识产权</a:t>
            </a:r>
            <a:r>
              <a:rPr lang="zh-CN" altLang="zh-CN" sz="2400" dirty="0" smtClean="0">
                <a:latin typeface="Adobe 黑体 Std R" panose="020B0400000000000000" pitchFamily="34" charset="-122"/>
                <a:ea typeface="Adobe 黑体 Std R" panose="020B0400000000000000" pitchFamily="34" charset="-122"/>
              </a:rPr>
              <a:t>保护</a:t>
            </a:r>
            <a:endParaRPr lang="en-US" altLang="zh-CN" sz="2400" dirty="0" smtClean="0">
              <a:latin typeface="Adobe 黑体 Std R" panose="020B0400000000000000" pitchFamily="34" charset="-122"/>
              <a:ea typeface="Adobe 黑体 Std R" panose="020B0400000000000000" pitchFamily="34" charset="-122"/>
            </a:endParaRPr>
          </a:p>
          <a:p>
            <a:pPr marL="342900" indent="-342900">
              <a:buFont typeface="Arial" panose="020B0604020202020204" pitchFamily="34" charset="0"/>
              <a:buChar char="•"/>
            </a:pPr>
            <a:r>
              <a:rPr lang="zh-CN" altLang="zh-CN" sz="2400" dirty="0" smtClean="0">
                <a:latin typeface="Adobe 黑体 Std R" panose="020B0400000000000000" pitchFamily="34" charset="-122"/>
                <a:ea typeface="Adobe 黑体 Std R" panose="020B0400000000000000" pitchFamily="34" charset="-122"/>
              </a:rPr>
              <a:t>大数据交易</a:t>
            </a:r>
            <a:r>
              <a:rPr lang="zh-CN" altLang="zh-CN" sz="2400" dirty="0" smtClean="0">
                <a:latin typeface="Adobe 黑体 Std R" panose="020B0400000000000000" pitchFamily="34" charset="-122"/>
                <a:ea typeface="Adobe 黑体 Std R" panose="020B0400000000000000" pitchFamily="34" charset="-122"/>
              </a:rPr>
              <a:t>流转</a:t>
            </a:r>
            <a:endParaRPr lang="en-US" altLang="zh-CN" sz="2400" dirty="0" smtClean="0">
              <a:latin typeface="Adobe 黑体 Std R" panose="020B0400000000000000" pitchFamily="34" charset="-122"/>
              <a:ea typeface="Adobe 黑体 Std R" panose="020B0400000000000000" pitchFamily="34" charset="-122"/>
            </a:endParaRPr>
          </a:p>
          <a:p>
            <a:pPr marL="342900" indent="-342900">
              <a:buFont typeface="Arial" panose="020B0604020202020204" pitchFamily="34" charset="0"/>
              <a:buChar char="•"/>
            </a:pPr>
            <a:r>
              <a:rPr lang="zh-CN" altLang="en-US" sz="2400" dirty="0" smtClean="0">
                <a:latin typeface="Adobe 黑体 Std R" panose="020B0400000000000000" pitchFamily="34" charset="-122"/>
                <a:ea typeface="Adobe 黑体 Std R" panose="020B0400000000000000" pitchFamily="34" charset="-122"/>
              </a:rPr>
              <a:t>防伪溯源</a:t>
            </a:r>
            <a:endParaRPr lang="en-US" altLang="zh-CN" sz="2400" dirty="0" smtClean="0">
              <a:latin typeface="Adobe 黑体 Std R" panose="020B0400000000000000" pitchFamily="34" charset="-122"/>
              <a:ea typeface="Adobe 黑体 Std R" panose="020B0400000000000000" pitchFamily="34" charset="-122"/>
            </a:endParaRPr>
          </a:p>
          <a:p>
            <a:pPr marL="342900" indent="-342900">
              <a:buFont typeface="Arial" panose="020B0604020202020204" pitchFamily="34" charset="0"/>
              <a:buChar char="•"/>
            </a:pPr>
            <a:r>
              <a:rPr lang="zh-CN" altLang="en-US" sz="2400" dirty="0" smtClean="0">
                <a:latin typeface="Adobe 黑体 Std R" panose="020B0400000000000000" pitchFamily="34" charset="-122"/>
                <a:ea typeface="Adobe 黑体 Std R" panose="020B0400000000000000" pitchFamily="34" charset="-122"/>
              </a:rPr>
              <a:t>身份认证</a:t>
            </a:r>
            <a:endParaRPr lang="en-US" altLang="zh-CN" sz="2400" dirty="0">
              <a:latin typeface="Adobe 黑体 Std R" panose="020B0400000000000000" pitchFamily="34" charset="-122"/>
              <a:ea typeface="Adobe 黑体 Std R" panose="020B0400000000000000" pitchFamily="34" charset="-122"/>
            </a:endParaRPr>
          </a:p>
          <a:p>
            <a:pPr marL="342900" indent="-342900">
              <a:buFont typeface="Arial" panose="020B0604020202020204" pitchFamily="34" charset="0"/>
              <a:buChar char="•"/>
            </a:pPr>
            <a:r>
              <a:rPr lang="zh-CN" altLang="en-US" sz="2400" dirty="0" smtClean="0">
                <a:latin typeface="Adobe 黑体 Std R" panose="020B0400000000000000" pitchFamily="34" charset="-122"/>
                <a:ea typeface="Adobe 黑体 Std R" panose="020B0400000000000000" pitchFamily="34" charset="-122"/>
              </a:rPr>
              <a:t>物联网</a:t>
            </a:r>
            <a:endParaRPr lang="en-US" altLang="zh-CN" sz="2400" dirty="0" smtClean="0">
              <a:latin typeface="Adobe 黑体 Std R" panose="020B0400000000000000" pitchFamily="34" charset="-122"/>
              <a:ea typeface="Adobe 黑体 Std R" panose="020B0400000000000000" pitchFamily="34" charset="-122"/>
            </a:endParaRPr>
          </a:p>
          <a:p>
            <a:pPr marL="342900" indent="-342900">
              <a:buFont typeface="Arial" panose="020B0604020202020204" pitchFamily="34" charset="0"/>
              <a:buChar char="•"/>
            </a:pPr>
            <a:r>
              <a:rPr lang="en-US" altLang="zh-CN" sz="2400" dirty="0" smtClean="0">
                <a:latin typeface="Adobe 黑体 Std R" panose="020B0400000000000000" pitchFamily="34" charset="-122"/>
                <a:ea typeface="Adobe 黑体 Std R" panose="020B0400000000000000" pitchFamily="34" charset="-122"/>
              </a:rPr>
              <a:t>……</a:t>
            </a:r>
            <a:endParaRPr lang="zh-CN" altLang="zh-CN" sz="2400" dirty="0" smtClean="0">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41267953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组合 3"/>
          <p:cNvGrpSpPr>
            <a:grpSpLocks/>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8915" name="组合 14"/>
          <p:cNvGrpSpPr>
            <a:grpSpLocks/>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8916" name="文本框 17"/>
          <p:cNvSpPr txBox="1">
            <a:spLocks noChangeArrowheads="1"/>
          </p:cNvSpPr>
          <p:nvPr/>
        </p:nvSpPr>
        <p:spPr bwMode="auto">
          <a:xfrm>
            <a:off x="19050" y="122238"/>
            <a:ext cx="5410200" cy="585787"/>
          </a:xfrm>
          <a:prstGeom prst="rect">
            <a:avLst/>
          </a:prstGeom>
          <a:noFill/>
          <a:ln w="9525">
            <a:noFill/>
            <a:miter lim="800000"/>
            <a:headEnd/>
            <a:tailEnd/>
          </a:ln>
        </p:spPr>
        <p:txBody>
          <a:bodyPr>
            <a:spAutoFit/>
          </a:bodyPr>
          <a:lstStyle/>
          <a:p>
            <a:pPr algn="ctr" eaLnBrk="1" hangingPunct="1"/>
            <a:r>
              <a:rPr lang="zh-CN" altLang="en-US" sz="3200" dirty="0" smtClean="0">
                <a:solidFill>
                  <a:srgbClr val="1570C1"/>
                </a:solidFill>
                <a:latin typeface="Adobe 黑体 Std R" panose="020B0400000000000000" pitchFamily="34" charset="-122"/>
                <a:ea typeface="Adobe 黑体 Std R" panose="020B0400000000000000" pitchFamily="34" charset="-122"/>
              </a:rPr>
              <a:t>区块链促进数据资产流通</a:t>
            </a:r>
            <a:endParaRPr lang="zh-CN" altLang="en-US" sz="3200" dirty="0">
              <a:solidFill>
                <a:srgbClr val="1570C1"/>
              </a:solidFill>
              <a:latin typeface="Adobe 黑体 Std R" panose="020B0400000000000000" pitchFamily="34" charset="-122"/>
              <a:ea typeface="Adobe 黑体 Std R" panose="020B0400000000000000" pitchFamily="34" charset="-122"/>
            </a:endParaRPr>
          </a:p>
        </p:txBody>
      </p:sp>
      <p:grpSp>
        <p:nvGrpSpPr>
          <p:cNvPr id="5" name="Group 4"/>
          <p:cNvGrpSpPr>
            <a:grpSpLocks noChangeAspect="1"/>
          </p:cNvGrpSpPr>
          <p:nvPr/>
        </p:nvGrpSpPr>
        <p:grpSpPr bwMode="auto">
          <a:xfrm>
            <a:off x="489136" y="1698639"/>
            <a:ext cx="5197475" cy="3916362"/>
            <a:chOff x="1988" y="1245"/>
            <a:chExt cx="3274" cy="2467"/>
          </a:xfrm>
          <a:solidFill>
            <a:srgbClr val="F6B305"/>
          </a:solidFill>
        </p:grpSpPr>
        <p:sp>
          <p:nvSpPr>
            <p:cNvPr id="62" name="Freeform 5"/>
            <p:cNvSpPr>
              <a:spLocks noEditPoints="1"/>
            </p:cNvSpPr>
            <p:nvPr/>
          </p:nvSpPr>
          <p:spPr bwMode="auto">
            <a:xfrm>
              <a:off x="1988" y="2053"/>
              <a:ext cx="1674" cy="1659"/>
            </a:xfrm>
            <a:custGeom>
              <a:avLst/>
              <a:gdLst>
                <a:gd name="T0" fmla="*/ 561 w 1122"/>
                <a:gd name="T1" fmla="*/ 97 h 1112"/>
                <a:gd name="T2" fmla="*/ 515 w 1122"/>
                <a:gd name="T3" fmla="*/ 100 h 1112"/>
                <a:gd name="T4" fmla="*/ 457 w 1122"/>
                <a:gd name="T5" fmla="*/ 0 h 1112"/>
                <a:gd name="T6" fmla="*/ 318 w 1122"/>
                <a:gd name="T7" fmla="*/ 45 h 1112"/>
                <a:gd name="T8" fmla="*/ 330 w 1122"/>
                <a:gd name="T9" fmla="*/ 160 h 1112"/>
                <a:gd name="T10" fmla="*/ 256 w 1122"/>
                <a:gd name="T11" fmla="*/ 214 h 1112"/>
                <a:gd name="T12" fmla="*/ 151 w 1122"/>
                <a:gd name="T13" fmla="*/ 167 h 1112"/>
                <a:gd name="T14" fmla="*/ 64 w 1122"/>
                <a:gd name="T15" fmla="*/ 286 h 1112"/>
                <a:gd name="T16" fmla="*/ 141 w 1122"/>
                <a:gd name="T17" fmla="*/ 372 h 1112"/>
                <a:gd name="T18" fmla="*/ 113 w 1122"/>
                <a:gd name="T19" fmla="*/ 459 h 1112"/>
                <a:gd name="T20" fmla="*/ 0 w 1122"/>
                <a:gd name="T21" fmla="*/ 483 h 1112"/>
                <a:gd name="T22" fmla="*/ 0 w 1122"/>
                <a:gd name="T23" fmla="*/ 630 h 1112"/>
                <a:gd name="T24" fmla="*/ 113 w 1122"/>
                <a:gd name="T25" fmla="*/ 654 h 1112"/>
                <a:gd name="T26" fmla="*/ 142 w 1122"/>
                <a:gd name="T27" fmla="*/ 740 h 1112"/>
                <a:gd name="T28" fmla="*/ 65 w 1122"/>
                <a:gd name="T29" fmla="*/ 826 h 1112"/>
                <a:gd name="T30" fmla="*/ 151 w 1122"/>
                <a:gd name="T31" fmla="*/ 945 h 1112"/>
                <a:gd name="T32" fmla="*/ 257 w 1122"/>
                <a:gd name="T33" fmla="*/ 898 h 1112"/>
                <a:gd name="T34" fmla="*/ 330 w 1122"/>
                <a:gd name="T35" fmla="*/ 952 h 1112"/>
                <a:gd name="T36" fmla="*/ 318 w 1122"/>
                <a:gd name="T37" fmla="*/ 1067 h 1112"/>
                <a:gd name="T38" fmla="*/ 458 w 1122"/>
                <a:gd name="T39" fmla="*/ 1112 h 1112"/>
                <a:gd name="T40" fmla="*/ 516 w 1122"/>
                <a:gd name="T41" fmla="*/ 1012 h 1112"/>
                <a:gd name="T42" fmla="*/ 562 w 1122"/>
                <a:gd name="T43" fmla="*/ 1014 h 1112"/>
                <a:gd name="T44" fmla="*/ 607 w 1122"/>
                <a:gd name="T45" fmla="*/ 1012 h 1112"/>
                <a:gd name="T46" fmla="*/ 665 w 1122"/>
                <a:gd name="T47" fmla="*/ 1112 h 1112"/>
                <a:gd name="T48" fmla="*/ 805 w 1122"/>
                <a:gd name="T49" fmla="*/ 1066 h 1112"/>
                <a:gd name="T50" fmla="*/ 793 w 1122"/>
                <a:gd name="T51" fmla="*/ 952 h 1112"/>
                <a:gd name="T52" fmla="*/ 866 w 1122"/>
                <a:gd name="T53" fmla="*/ 898 h 1112"/>
                <a:gd name="T54" fmla="*/ 972 w 1122"/>
                <a:gd name="T55" fmla="*/ 945 h 1112"/>
                <a:gd name="T56" fmla="*/ 1058 w 1122"/>
                <a:gd name="T57" fmla="*/ 826 h 1112"/>
                <a:gd name="T58" fmla="*/ 981 w 1122"/>
                <a:gd name="T59" fmla="*/ 740 h 1112"/>
                <a:gd name="T60" fmla="*/ 1009 w 1122"/>
                <a:gd name="T61" fmla="*/ 653 h 1112"/>
                <a:gd name="T62" fmla="*/ 1122 w 1122"/>
                <a:gd name="T63" fmla="*/ 629 h 1112"/>
                <a:gd name="T64" fmla="*/ 1122 w 1122"/>
                <a:gd name="T65" fmla="*/ 482 h 1112"/>
                <a:gd name="T66" fmla="*/ 1009 w 1122"/>
                <a:gd name="T67" fmla="*/ 458 h 1112"/>
                <a:gd name="T68" fmla="*/ 981 w 1122"/>
                <a:gd name="T69" fmla="*/ 371 h 1112"/>
                <a:gd name="T70" fmla="*/ 1058 w 1122"/>
                <a:gd name="T71" fmla="*/ 285 h 1112"/>
                <a:gd name="T72" fmla="*/ 972 w 1122"/>
                <a:gd name="T73" fmla="*/ 167 h 1112"/>
                <a:gd name="T74" fmla="*/ 866 w 1122"/>
                <a:gd name="T75" fmla="*/ 213 h 1112"/>
                <a:gd name="T76" fmla="*/ 792 w 1122"/>
                <a:gd name="T77" fmla="*/ 160 h 1112"/>
                <a:gd name="T78" fmla="*/ 804 w 1122"/>
                <a:gd name="T79" fmla="*/ 45 h 1112"/>
                <a:gd name="T80" fmla="*/ 664 w 1122"/>
                <a:gd name="T81" fmla="*/ 0 h 1112"/>
                <a:gd name="T82" fmla="*/ 606 w 1122"/>
                <a:gd name="T83" fmla="*/ 100 h 1112"/>
                <a:gd name="T84" fmla="*/ 561 w 1122"/>
                <a:gd name="T85" fmla="*/ 97 h 1112"/>
                <a:gd name="T86" fmla="*/ 967 w 1122"/>
                <a:gd name="T87" fmla="*/ 556 h 1112"/>
                <a:gd name="T88" fmla="*/ 562 w 1122"/>
                <a:gd name="T89" fmla="*/ 962 h 1112"/>
                <a:gd name="T90" fmla="*/ 155 w 1122"/>
                <a:gd name="T91" fmla="*/ 556 h 1112"/>
                <a:gd name="T92" fmla="*/ 561 w 1122"/>
                <a:gd name="T93" fmla="*/ 150 h 1112"/>
                <a:gd name="T94" fmla="*/ 967 w 1122"/>
                <a:gd name="T95" fmla="*/ 556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2" h="1112">
                  <a:moveTo>
                    <a:pt x="561" y="97"/>
                  </a:moveTo>
                  <a:cubicBezTo>
                    <a:pt x="546" y="97"/>
                    <a:pt x="530" y="98"/>
                    <a:pt x="515" y="100"/>
                  </a:cubicBezTo>
                  <a:cubicBezTo>
                    <a:pt x="457" y="0"/>
                    <a:pt x="457" y="0"/>
                    <a:pt x="457" y="0"/>
                  </a:cubicBezTo>
                  <a:cubicBezTo>
                    <a:pt x="318" y="45"/>
                    <a:pt x="318" y="45"/>
                    <a:pt x="318" y="45"/>
                  </a:cubicBezTo>
                  <a:cubicBezTo>
                    <a:pt x="330" y="160"/>
                    <a:pt x="330" y="160"/>
                    <a:pt x="330" y="160"/>
                  </a:cubicBezTo>
                  <a:cubicBezTo>
                    <a:pt x="303" y="176"/>
                    <a:pt x="279" y="194"/>
                    <a:pt x="256" y="214"/>
                  </a:cubicBezTo>
                  <a:cubicBezTo>
                    <a:pt x="151" y="167"/>
                    <a:pt x="151" y="167"/>
                    <a:pt x="151" y="167"/>
                  </a:cubicBezTo>
                  <a:cubicBezTo>
                    <a:pt x="64" y="286"/>
                    <a:pt x="64" y="286"/>
                    <a:pt x="64" y="286"/>
                  </a:cubicBezTo>
                  <a:cubicBezTo>
                    <a:pt x="141" y="372"/>
                    <a:pt x="141" y="372"/>
                    <a:pt x="141" y="372"/>
                  </a:cubicBezTo>
                  <a:cubicBezTo>
                    <a:pt x="129" y="399"/>
                    <a:pt x="120" y="428"/>
                    <a:pt x="113" y="459"/>
                  </a:cubicBezTo>
                  <a:cubicBezTo>
                    <a:pt x="0" y="483"/>
                    <a:pt x="0" y="483"/>
                    <a:pt x="0" y="483"/>
                  </a:cubicBezTo>
                  <a:cubicBezTo>
                    <a:pt x="0" y="630"/>
                    <a:pt x="0" y="630"/>
                    <a:pt x="0" y="630"/>
                  </a:cubicBezTo>
                  <a:cubicBezTo>
                    <a:pt x="113" y="654"/>
                    <a:pt x="113" y="654"/>
                    <a:pt x="113" y="654"/>
                  </a:cubicBezTo>
                  <a:cubicBezTo>
                    <a:pt x="120" y="684"/>
                    <a:pt x="129" y="713"/>
                    <a:pt x="142" y="740"/>
                  </a:cubicBezTo>
                  <a:cubicBezTo>
                    <a:pt x="65" y="826"/>
                    <a:pt x="65" y="826"/>
                    <a:pt x="65" y="826"/>
                  </a:cubicBezTo>
                  <a:cubicBezTo>
                    <a:pt x="151" y="945"/>
                    <a:pt x="151" y="945"/>
                    <a:pt x="151" y="945"/>
                  </a:cubicBezTo>
                  <a:cubicBezTo>
                    <a:pt x="257" y="898"/>
                    <a:pt x="257" y="898"/>
                    <a:pt x="257" y="898"/>
                  </a:cubicBezTo>
                  <a:cubicBezTo>
                    <a:pt x="279" y="919"/>
                    <a:pt x="304" y="936"/>
                    <a:pt x="330" y="952"/>
                  </a:cubicBezTo>
                  <a:cubicBezTo>
                    <a:pt x="318" y="1067"/>
                    <a:pt x="318" y="1067"/>
                    <a:pt x="318" y="1067"/>
                  </a:cubicBezTo>
                  <a:cubicBezTo>
                    <a:pt x="458" y="1112"/>
                    <a:pt x="458" y="1112"/>
                    <a:pt x="458" y="1112"/>
                  </a:cubicBezTo>
                  <a:cubicBezTo>
                    <a:pt x="516" y="1012"/>
                    <a:pt x="516" y="1012"/>
                    <a:pt x="516" y="1012"/>
                  </a:cubicBezTo>
                  <a:cubicBezTo>
                    <a:pt x="531" y="1014"/>
                    <a:pt x="546" y="1014"/>
                    <a:pt x="562" y="1014"/>
                  </a:cubicBezTo>
                  <a:cubicBezTo>
                    <a:pt x="577" y="1014"/>
                    <a:pt x="592" y="1013"/>
                    <a:pt x="607" y="1012"/>
                  </a:cubicBezTo>
                  <a:cubicBezTo>
                    <a:pt x="665" y="1112"/>
                    <a:pt x="665" y="1112"/>
                    <a:pt x="665" y="1112"/>
                  </a:cubicBezTo>
                  <a:cubicBezTo>
                    <a:pt x="805" y="1066"/>
                    <a:pt x="805" y="1066"/>
                    <a:pt x="805" y="1066"/>
                  </a:cubicBezTo>
                  <a:cubicBezTo>
                    <a:pt x="793" y="952"/>
                    <a:pt x="793" y="952"/>
                    <a:pt x="793" y="952"/>
                  </a:cubicBezTo>
                  <a:cubicBezTo>
                    <a:pt x="819" y="936"/>
                    <a:pt x="844" y="918"/>
                    <a:pt x="866" y="898"/>
                  </a:cubicBezTo>
                  <a:cubicBezTo>
                    <a:pt x="972" y="945"/>
                    <a:pt x="972" y="945"/>
                    <a:pt x="972" y="945"/>
                  </a:cubicBezTo>
                  <a:cubicBezTo>
                    <a:pt x="1058" y="826"/>
                    <a:pt x="1058" y="826"/>
                    <a:pt x="1058" y="826"/>
                  </a:cubicBezTo>
                  <a:cubicBezTo>
                    <a:pt x="981" y="740"/>
                    <a:pt x="981" y="740"/>
                    <a:pt x="981" y="740"/>
                  </a:cubicBezTo>
                  <a:cubicBezTo>
                    <a:pt x="993" y="712"/>
                    <a:pt x="1003" y="683"/>
                    <a:pt x="1009" y="653"/>
                  </a:cubicBezTo>
                  <a:cubicBezTo>
                    <a:pt x="1122" y="629"/>
                    <a:pt x="1122" y="629"/>
                    <a:pt x="1122" y="629"/>
                  </a:cubicBezTo>
                  <a:cubicBezTo>
                    <a:pt x="1122" y="482"/>
                    <a:pt x="1122" y="482"/>
                    <a:pt x="1122" y="482"/>
                  </a:cubicBezTo>
                  <a:cubicBezTo>
                    <a:pt x="1009" y="458"/>
                    <a:pt x="1009" y="458"/>
                    <a:pt x="1009" y="458"/>
                  </a:cubicBezTo>
                  <a:cubicBezTo>
                    <a:pt x="1003" y="428"/>
                    <a:pt x="993" y="399"/>
                    <a:pt x="981" y="371"/>
                  </a:cubicBezTo>
                  <a:cubicBezTo>
                    <a:pt x="1058" y="285"/>
                    <a:pt x="1058" y="285"/>
                    <a:pt x="1058" y="285"/>
                  </a:cubicBezTo>
                  <a:cubicBezTo>
                    <a:pt x="972" y="167"/>
                    <a:pt x="972" y="167"/>
                    <a:pt x="972" y="167"/>
                  </a:cubicBezTo>
                  <a:cubicBezTo>
                    <a:pt x="866" y="213"/>
                    <a:pt x="866" y="213"/>
                    <a:pt x="866" y="213"/>
                  </a:cubicBezTo>
                  <a:cubicBezTo>
                    <a:pt x="843" y="193"/>
                    <a:pt x="819" y="175"/>
                    <a:pt x="792" y="160"/>
                  </a:cubicBezTo>
                  <a:cubicBezTo>
                    <a:pt x="804" y="45"/>
                    <a:pt x="804" y="45"/>
                    <a:pt x="804" y="45"/>
                  </a:cubicBezTo>
                  <a:cubicBezTo>
                    <a:pt x="664" y="0"/>
                    <a:pt x="664" y="0"/>
                    <a:pt x="664" y="0"/>
                  </a:cubicBezTo>
                  <a:cubicBezTo>
                    <a:pt x="606" y="100"/>
                    <a:pt x="606" y="100"/>
                    <a:pt x="606" y="100"/>
                  </a:cubicBezTo>
                  <a:cubicBezTo>
                    <a:pt x="592" y="98"/>
                    <a:pt x="576" y="97"/>
                    <a:pt x="561" y="97"/>
                  </a:cubicBezTo>
                  <a:close/>
                  <a:moveTo>
                    <a:pt x="967" y="556"/>
                  </a:moveTo>
                  <a:cubicBezTo>
                    <a:pt x="968" y="780"/>
                    <a:pt x="786" y="962"/>
                    <a:pt x="562" y="962"/>
                  </a:cubicBezTo>
                  <a:cubicBezTo>
                    <a:pt x="337" y="962"/>
                    <a:pt x="155" y="781"/>
                    <a:pt x="155" y="556"/>
                  </a:cubicBezTo>
                  <a:cubicBezTo>
                    <a:pt x="155" y="332"/>
                    <a:pt x="337" y="150"/>
                    <a:pt x="561" y="150"/>
                  </a:cubicBezTo>
                  <a:cubicBezTo>
                    <a:pt x="785" y="149"/>
                    <a:pt x="967" y="331"/>
                    <a:pt x="967" y="556"/>
                  </a:cubicBezTo>
                  <a:close/>
                </a:path>
              </a:pathLst>
            </a:custGeom>
            <a:solidFill>
              <a:srgbClr val="00B0F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Freeform 6"/>
            <p:cNvSpPr>
              <a:spLocks noEditPoints="1"/>
            </p:cNvSpPr>
            <p:nvPr/>
          </p:nvSpPr>
          <p:spPr bwMode="auto">
            <a:xfrm>
              <a:off x="3196" y="1245"/>
              <a:ext cx="1243" cy="1233"/>
            </a:xfrm>
            <a:custGeom>
              <a:avLst/>
              <a:gdLst>
                <a:gd name="T0" fmla="*/ 416 w 833"/>
                <a:gd name="T1" fmla="*/ 72 h 826"/>
                <a:gd name="T2" fmla="*/ 383 w 833"/>
                <a:gd name="T3" fmla="*/ 74 h 826"/>
                <a:gd name="T4" fmla="*/ 340 w 833"/>
                <a:gd name="T5" fmla="*/ 0 h 826"/>
                <a:gd name="T6" fmla="*/ 236 w 833"/>
                <a:gd name="T7" fmla="*/ 34 h 826"/>
                <a:gd name="T8" fmla="*/ 245 w 833"/>
                <a:gd name="T9" fmla="*/ 119 h 826"/>
                <a:gd name="T10" fmla="*/ 190 w 833"/>
                <a:gd name="T11" fmla="*/ 159 h 826"/>
                <a:gd name="T12" fmla="*/ 112 w 833"/>
                <a:gd name="T13" fmla="*/ 124 h 826"/>
                <a:gd name="T14" fmla="*/ 48 w 833"/>
                <a:gd name="T15" fmla="*/ 212 h 826"/>
                <a:gd name="T16" fmla="*/ 105 w 833"/>
                <a:gd name="T17" fmla="*/ 276 h 826"/>
                <a:gd name="T18" fmla="*/ 84 w 833"/>
                <a:gd name="T19" fmla="*/ 341 h 826"/>
                <a:gd name="T20" fmla="*/ 0 w 833"/>
                <a:gd name="T21" fmla="*/ 359 h 826"/>
                <a:gd name="T22" fmla="*/ 0 w 833"/>
                <a:gd name="T23" fmla="*/ 468 h 826"/>
                <a:gd name="T24" fmla="*/ 84 w 833"/>
                <a:gd name="T25" fmla="*/ 486 h 826"/>
                <a:gd name="T26" fmla="*/ 105 w 833"/>
                <a:gd name="T27" fmla="*/ 550 h 826"/>
                <a:gd name="T28" fmla="*/ 48 w 833"/>
                <a:gd name="T29" fmla="*/ 614 h 826"/>
                <a:gd name="T30" fmla="*/ 112 w 833"/>
                <a:gd name="T31" fmla="*/ 702 h 826"/>
                <a:gd name="T32" fmla="*/ 190 w 833"/>
                <a:gd name="T33" fmla="*/ 667 h 826"/>
                <a:gd name="T34" fmla="*/ 245 w 833"/>
                <a:gd name="T35" fmla="*/ 707 h 826"/>
                <a:gd name="T36" fmla="*/ 236 w 833"/>
                <a:gd name="T37" fmla="*/ 792 h 826"/>
                <a:gd name="T38" fmla="*/ 340 w 833"/>
                <a:gd name="T39" fmla="*/ 826 h 826"/>
                <a:gd name="T40" fmla="*/ 383 w 833"/>
                <a:gd name="T41" fmla="*/ 752 h 826"/>
                <a:gd name="T42" fmla="*/ 417 w 833"/>
                <a:gd name="T43" fmla="*/ 753 h 826"/>
                <a:gd name="T44" fmla="*/ 451 w 833"/>
                <a:gd name="T45" fmla="*/ 752 h 826"/>
                <a:gd name="T46" fmla="*/ 494 w 833"/>
                <a:gd name="T47" fmla="*/ 826 h 826"/>
                <a:gd name="T48" fmla="*/ 597 w 833"/>
                <a:gd name="T49" fmla="*/ 792 h 826"/>
                <a:gd name="T50" fmla="*/ 589 w 833"/>
                <a:gd name="T51" fmla="*/ 707 h 826"/>
                <a:gd name="T52" fmla="*/ 643 w 833"/>
                <a:gd name="T53" fmla="*/ 667 h 826"/>
                <a:gd name="T54" fmla="*/ 722 w 833"/>
                <a:gd name="T55" fmla="*/ 702 h 826"/>
                <a:gd name="T56" fmla="*/ 786 w 833"/>
                <a:gd name="T57" fmla="*/ 613 h 826"/>
                <a:gd name="T58" fmla="*/ 728 w 833"/>
                <a:gd name="T59" fmla="*/ 550 h 826"/>
                <a:gd name="T60" fmla="*/ 749 w 833"/>
                <a:gd name="T61" fmla="*/ 485 h 826"/>
                <a:gd name="T62" fmla="*/ 833 w 833"/>
                <a:gd name="T63" fmla="*/ 467 h 826"/>
                <a:gd name="T64" fmla="*/ 833 w 833"/>
                <a:gd name="T65" fmla="*/ 358 h 826"/>
                <a:gd name="T66" fmla="*/ 749 w 833"/>
                <a:gd name="T67" fmla="*/ 340 h 826"/>
                <a:gd name="T68" fmla="*/ 728 w 833"/>
                <a:gd name="T69" fmla="*/ 276 h 826"/>
                <a:gd name="T70" fmla="*/ 786 w 833"/>
                <a:gd name="T71" fmla="*/ 212 h 826"/>
                <a:gd name="T72" fmla="*/ 721 w 833"/>
                <a:gd name="T73" fmla="*/ 124 h 826"/>
                <a:gd name="T74" fmla="*/ 643 w 833"/>
                <a:gd name="T75" fmla="*/ 159 h 826"/>
                <a:gd name="T76" fmla="*/ 588 w 833"/>
                <a:gd name="T77" fmla="*/ 119 h 826"/>
                <a:gd name="T78" fmla="*/ 597 w 833"/>
                <a:gd name="T79" fmla="*/ 34 h 826"/>
                <a:gd name="T80" fmla="*/ 493 w 833"/>
                <a:gd name="T81" fmla="*/ 0 h 826"/>
                <a:gd name="T82" fmla="*/ 450 w 833"/>
                <a:gd name="T83" fmla="*/ 74 h 826"/>
                <a:gd name="T84" fmla="*/ 416 w 833"/>
                <a:gd name="T85" fmla="*/ 72 h 826"/>
                <a:gd name="T86" fmla="*/ 718 w 833"/>
                <a:gd name="T87" fmla="*/ 413 h 826"/>
                <a:gd name="T88" fmla="*/ 417 w 833"/>
                <a:gd name="T89" fmla="*/ 715 h 826"/>
                <a:gd name="T90" fmla="*/ 115 w 833"/>
                <a:gd name="T91" fmla="*/ 413 h 826"/>
                <a:gd name="T92" fmla="*/ 416 w 833"/>
                <a:gd name="T93" fmla="*/ 111 h 826"/>
                <a:gd name="T94" fmla="*/ 718 w 833"/>
                <a:gd name="T95" fmla="*/ 413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3" h="826">
                  <a:moveTo>
                    <a:pt x="416" y="72"/>
                  </a:moveTo>
                  <a:cubicBezTo>
                    <a:pt x="405" y="72"/>
                    <a:pt x="394" y="73"/>
                    <a:pt x="383" y="74"/>
                  </a:cubicBezTo>
                  <a:cubicBezTo>
                    <a:pt x="340" y="0"/>
                    <a:pt x="340" y="0"/>
                    <a:pt x="340" y="0"/>
                  </a:cubicBezTo>
                  <a:cubicBezTo>
                    <a:pt x="236" y="34"/>
                    <a:pt x="236" y="34"/>
                    <a:pt x="236" y="34"/>
                  </a:cubicBezTo>
                  <a:cubicBezTo>
                    <a:pt x="245" y="119"/>
                    <a:pt x="245" y="119"/>
                    <a:pt x="245" y="119"/>
                  </a:cubicBezTo>
                  <a:cubicBezTo>
                    <a:pt x="225" y="131"/>
                    <a:pt x="207" y="144"/>
                    <a:pt x="190" y="159"/>
                  </a:cubicBezTo>
                  <a:cubicBezTo>
                    <a:pt x="112" y="124"/>
                    <a:pt x="112" y="124"/>
                    <a:pt x="112" y="124"/>
                  </a:cubicBezTo>
                  <a:cubicBezTo>
                    <a:pt x="48" y="212"/>
                    <a:pt x="48" y="212"/>
                    <a:pt x="48" y="212"/>
                  </a:cubicBezTo>
                  <a:cubicBezTo>
                    <a:pt x="105" y="276"/>
                    <a:pt x="105" y="276"/>
                    <a:pt x="105" y="276"/>
                  </a:cubicBezTo>
                  <a:cubicBezTo>
                    <a:pt x="96" y="297"/>
                    <a:pt x="89" y="318"/>
                    <a:pt x="84" y="341"/>
                  </a:cubicBezTo>
                  <a:cubicBezTo>
                    <a:pt x="0" y="359"/>
                    <a:pt x="0" y="359"/>
                    <a:pt x="0" y="359"/>
                  </a:cubicBezTo>
                  <a:cubicBezTo>
                    <a:pt x="0" y="468"/>
                    <a:pt x="0" y="468"/>
                    <a:pt x="0" y="468"/>
                  </a:cubicBezTo>
                  <a:cubicBezTo>
                    <a:pt x="84" y="486"/>
                    <a:pt x="84" y="486"/>
                    <a:pt x="84" y="486"/>
                  </a:cubicBezTo>
                  <a:cubicBezTo>
                    <a:pt x="89" y="508"/>
                    <a:pt x="96" y="529"/>
                    <a:pt x="105" y="550"/>
                  </a:cubicBezTo>
                  <a:cubicBezTo>
                    <a:pt x="48" y="614"/>
                    <a:pt x="48" y="614"/>
                    <a:pt x="48" y="614"/>
                  </a:cubicBezTo>
                  <a:cubicBezTo>
                    <a:pt x="112" y="702"/>
                    <a:pt x="112" y="702"/>
                    <a:pt x="112" y="702"/>
                  </a:cubicBezTo>
                  <a:cubicBezTo>
                    <a:pt x="190" y="667"/>
                    <a:pt x="190" y="667"/>
                    <a:pt x="190" y="667"/>
                  </a:cubicBezTo>
                  <a:cubicBezTo>
                    <a:pt x="207" y="682"/>
                    <a:pt x="226" y="695"/>
                    <a:pt x="245" y="707"/>
                  </a:cubicBezTo>
                  <a:cubicBezTo>
                    <a:pt x="236" y="792"/>
                    <a:pt x="236" y="792"/>
                    <a:pt x="236" y="792"/>
                  </a:cubicBezTo>
                  <a:cubicBezTo>
                    <a:pt x="340" y="826"/>
                    <a:pt x="340" y="826"/>
                    <a:pt x="340" y="826"/>
                  </a:cubicBezTo>
                  <a:cubicBezTo>
                    <a:pt x="383" y="752"/>
                    <a:pt x="383" y="752"/>
                    <a:pt x="383" y="752"/>
                  </a:cubicBezTo>
                  <a:cubicBezTo>
                    <a:pt x="394" y="753"/>
                    <a:pt x="406" y="753"/>
                    <a:pt x="417" y="753"/>
                  </a:cubicBezTo>
                  <a:cubicBezTo>
                    <a:pt x="428" y="753"/>
                    <a:pt x="440" y="753"/>
                    <a:pt x="451" y="752"/>
                  </a:cubicBezTo>
                  <a:cubicBezTo>
                    <a:pt x="494" y="826"/>
                    <a:pt x="494" y="826"/>
                    <a:pt x="494" y="826"/>
                  </a:cubicBezTo>
                  <a:cubicBezTo>
                    <a:pt x="597" y="792"/>
                    <a:pt x="597" y="792"/>
                    <a:pt x="597" y="792"/>
                  </a:cubicBezTo>
                  <a:cubicBezTo>
                    <a:pt x="589" y="707"/>
                    <a:pt x="589" y="707"/>
                    <a:pt x="589" y="707"/>
                  </a:cubicBezTo>
                  <a:cubicBezTo>
                    <a:pt x="608" y="695"/>
                    <a:pt x="626" y="682"/>
                    <a:pt x="643" y="667"/>
                  </a:cubicBezTo>
                  <a:cubicBezTo>
                    <a:pt x="722" y="702"/>
                    <a:pt x="722" y="702"/>
                    <a:pt x="722" y="702"/>
                  </a:cubicBezTo>
                  <a:cubicBezTo>
                    <a:pt x="786" y="613"/>
                    <a:pt x="786" y="613"/>
                    <a:pt x="786" y="613"/>
                  </a:cubicBezTo>
                  <a:cubicBezTo>
                    <a:pt x="728" y="550"/>
                    <a:pt x="728" y="550"/>
                    <a:pt x="728" y="550"/>
                  </a:cubicBezTo>
                  <a:cubicBezTo>
                    <a:pt x="737" y="529"/>
                    <a:pt x="745" y="508"/>
                    <a:pt x="749" y="485"/>
                  </a:cubicBezTo>
                  <a:cubicBezTo>
                    <a:pt x="833" y="467"/>
                    <a:pt x="833" y="467"/>
                    <a:pt x="833" y="467"/>
                  </a:cubicBezTo>
                  <a:cubicBezTo>
                    <a:pt x="833" y="358"/>
                    <a:pt x="833" y="358"/>
                    <a:pt x="833" y="358"/>
                  </a:cubicBezTo>
                  <a:cubicBezTo>
                    <a:pt x="749" y="340"/>
                    <a:pt x="749" y="340"/>
                    <a:pt x="749" y="340"/>
                  </a:cubicBezTo>
                  <a:cubicBezTo>
                    <a:pt x="744" y="318"/>
                    <a:pt x="737" y="296"/>
                    <a:pt x="728" y="276"/>
                  </a:cubicBezTo>
                  <a:cubicBezTo>
                    <a:pt x="786" y="212"/>
                    <a:pt x="786" y="212"/>
                    <a:pt x="786" y="212"/>
                  </a:cubicBezTo>
                  <a:cubicBezTo>
                    <a:pt x="721" y="124"/>
                    <a:pt x="721" y="124"/>
                    <a:pt x="721" y="124"/>
                  </a:cubicBezTo>
                  <a:cubicBezTo>
                    <a:pt x="643" y="159"/>
                    <a:pt x="643" y="159"/>
                    <a:pt x="643" y="159"/>
                  </a:cubicBezTo>
                  <a:cubicBezTo>
                    <a:pt x="626" y="144"/>
                    <a:pt x="608" y="130"/>
                    <a:pt x="588" y="119"/>
                  </a:cubicBezTo>
                  <a:cubicBezTo>
                    <a:pt x="597" y="34"/>
                    <a:pt x="597" y="34"/>
                    <a:pt x="597" y="34"/>
                  </a:cubicBezTo>
                  <a:cubicBezTo>
                    <a:pt x="493" y="0"/>
                    <a:pt x="493" y="0"/>
                    <a:pt x="493" y="0"/>
                  </a:cubicBezTo>
                  <a:cubicBezTo>
                    <a:pt x="450" y="74"/>
                    <a:pt x="450" y="74"/>
                    <a:pt x="450" y="74"/>
                  </a:cubicBezTo>
                  <a:cubicBezTo>
                    <a:pt x="439" y="73"/>
                    <a:pt x="428" y="72"/>
                    <a:pt x="416" y="72"/>
                  </a:cubicBezTo>
                  <a:close/>
                  <a:moveTo>
                    <a:pt x="718" y="413"/>
                  </a:moveTo>
                  <a:cubicBezTo>
                    <a:pt x="718" y="579"/>
                    <a:pt x="583" y="714"/>
                    <a:pt x="417" y="715"/>
                  </a:cubicBezTo>
                  <a:cubicBezTo>
                    <a:pt x="250" y="715"/>
                    <a:pt x="115" y="580"/>
                    <a:pt x="115" y="413"/>
                  </a:cubicBezTo>
                  <a:cubicBezTo>
                    <a:pt x="115" y="247"/>
                    <a:pt x="250" y="111"/>
                    <a:pt x="416" y="111"/>
                  </a:cubicBezTo>
                  <a:cubicBezTo>
                    <a:pt x="583" y="111"/>
                    <a:pt x="718" y="246"/>
                    <a:pt x="718" y="413"/>
                  </a:cubicBezTo>
                  <a:close/>
                </a:path>
              </a:pathLst>
            </a:custGeom>
            <a:solidFill>
              <a:srgbClr val="00B0F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4" name="Freeform 7"/>
            <p:cNvSpPr>
              <a:spLocks noEditPoints="1"/>
            </p:cNvSpPr>
            <p:nvPr/>
          </p:nvSpPr>
          <p:spPr bwMode="auto">
            <a:xfrm>
              <a:off x="3668" y="2586"/>
              <a:ext cx="1026" cy="1017"/>
            </a:xfrm>
            <a:custGeom>
              <a:avLst/>
              <a:gdLst>
                <a:gd name="T0" fmla="*/ 344 w 688"/>
                <a:gd name="T1" fmla="*/ 60 h 682"/>
                <a:gd name="T2" fmla="*/ 316 w 688"/>
                <a:gd name="T3" fmla="*/ 61 h 682"/>
                <a:gd name="T4" fmla="*/ 280 w 688"/>
                <a:gd name="T5" fmla="*/ 0 h 682"/>
                <a:gd name="T6" fmla="*/ 195 w 688"/>
                <a:gd name="T7" fmla="*/ 28 h 682"/>
                <a:gd name="T8" fmla="*/ 202 w 688"/>
                <a:gd name="T9" fmla="*/ 98 h 682"/>
                <a:gd name="T10" fmla="*/ 157 w 688"/>
                <a:gd name="T11" fmla="*/ 131 h 682"/>
                <a:gd name="T12" fmla="*/ 92 w 688"/>
                <a:gd name="T13" fmla="*/ 103 h 682"/>
                <a:gd name="T14" fmla="*/ 39 w 688"/>
                <a:gd name="T15" fmla="*/ 175 h 682"/>
                <a:gd name="T16" fmla="*/ 87 w 688"/>
                <a:gd name="T17" fmla="*/ 228 h 682"/>
                <a:gd name="T18" fmla="*/ 69 w 688"/>
                <a:gd name="T19" fmla="*/ 281 h 682"/>
                <a:gd name="T20" fmla="*/ 0 w 688"/>
                <a:gd name="T21" fmla="*/ 296 h 682"/>
                <a:gd name="T22" fmla="*/ 0 w 688"/>
                <a:gd name="T23" fmla="*/ 386 h 682"/>
                <a:gd name="T24" fmla="*/ 69 w 688"/>
                <a:gd name="T25" fmla="*/ 401 h 682"/>
                <a:gd name="T26" fmla="*/ 87 w 688"/>
                <a:gd name="T27" fmla="*/ 454 h 682"/>
                <a:gd name="T28" fmla="*/ 39 w 688"/>
                <a:gd name="T29" fmla="*/ 507 h 682"/>
                <a:gd name="T30" fmla="*/ 93 w 688"/>
                <a:gd name="T31" fmla="*/ 580 h 682"/>
                <a:gd name="T32" fmla="*/ 157 w 688"/>
                <a:gd name="T33" fmla="*/ 551 h 682"/>
                <a:gd name="T34" fmla="*/ 202 w 688"/>
                <a:gd name="T35" fmla="*/ 584 h 682"/>
                <a:gd name="T36" fmla="*/ 195 w 688"/>
                <a:gd name="T37" fmla="*/ 654 h 682"/>
                <a:gd name="T38" fmla="*/ 281 w 688"/>
                <a:gd name="T39" fmla="*/ 682 h 682"/>
                <a:gd name="T40" fmla="*/ 316 w 688"/>
                <a:gd name="T41" fmla="*/ 621 h 682"/>
                <a:gd name="T42" fmla="*/ 344 w 688"/>
                <a:gd name="T43" fmla="*/ 622 h 682"/>
                <a:gd name="T44" fmla="*/ 372 w 688"/>
                <a:gd name="T45" fmla="*/ 621 h 682"/>
                <a:gd name="T46" fmla="*/ 408 w 688"/>
                <a:gd name="T47" fmla="*/ 682 h 682"/>
                <a:gd name="T48" fmla="*/ 493 w 688"/>
                <a:gd name="T49" fmla="*/ 654 h 682"/>
                <a:gd name="T50" fmla="*/ 486 w 688"/>
                <a:gd name="T51" fmla="*/ 584 h 682"/>
                <a:gd name="T52" fmla="*/ 531 w 688"/>
                <a:gd name="T53" fmla="*/ 551 h 682"/>
                <a:gd name="T54" fmla="*/ 596 w 688"/>
                <a:gd name="T55" fmla="*/ 579 h 682"/>
                <a:gd name="T56" fmla="*/ 649 w 688"/>
                <a:gd name="T57" fmla="*/ 506 h 682"/>
                <a:gd name="T58" fmla="*/ 601 w 688"/>
                <a:gd name="T59" fmla="*/ 454 h 682"/>
                <a:gd name="T60" fmla="*/ 619 w 688"/>
                <a:gd name="T61" fmla="*/ 401 h 682"/>
                <a:gd name="T62" fmla="*/ 688 w 688"/>
                <a:gd name="T63" fmla="*/ 386 h 682"/>
                <a:gd name="T64" fmla="*/ 688 w 688"/>
                <a:gd name="T65" fmla="*/ 296 h 682"/>
                <a:gd name="T66" fmla="*/ 619 w 688"/>
                <a:gd name="T67" fmla="*/ 281 h 682"/>
                <a:gd name="T68" fmla="*/ 601 w 688"/>
                <a:gd name="T69" fmla="*/ 228 h 682"/>
                <a:gd name="T70" fmla="*/ 649 w 688"/>
                <a:gd name="T71" fmla="*/ 175 h 682"/>
                <a:gd name="T72" fmla="*/ 596 w 688"/>
                <a:gd name="T73" fmla="*/ 102 h 682"/>
                <a:gd name="T74" fmla="*/ 531 w 688"/>
                <a:gd name="T75" fmla="*/ 131 h 682"/>
                <a:gd name="T76" fmla="*/ 486 w 688"/>
                <a:gd name="T77" fmla="*/ 98 h 682"/>
                <a:gd name="T78" fmla="*/ 493 w 688"/>
                <a:gd name="T79" fmla="*/ 28 h 682"/>
                <a:gd name="T80" fmla="*/ 407 w 688"/>
                <a:gd name="T81" fmla="*/ 0 h 682"/>
                <a:gd name="T82" fmla="*/ 372 w 688"/>
                <a:gd name="T83" fmla="*/ 61 h 682"/>
                <a:gd name="T84" fmla="*/ 344 w 688"/>
                <a:gd name="T85" fmla="*/ 60 h 682"/>
                <a:gd name="T86" fmla="*/ 593 w 688"/>
                <a:gd name="T87" fmla="*/ 341 h 682"/>
                <a:gd name="T88" fmla="*/ 344 w 688"/>
                <a:gd name="T89" fmla="*/ 590 h 682"/>
                <a:gd name="T90" fmla="*/ 95 w 688"/>
                <a:gd name="T91" fmla="*/ 341 h 682"/>
                <a:gd name="T92" fmla="*/ 344 w 688"/>
                <a:gd name="T93" fmla="*/ 92 h 682"/>
                <a:gd name="T94" fmla="*/ 593 w 688"/>
                <a:gd name="T95" fmla="*/ 3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88" h="682">
                  <a:moveTo>
                    <a:pt x="344" y="60"/>
                  </a:moveTo>
                  <a:cubicBezTo>
                    <a:pt x="334" y="60"/>
                    <a:pt x="325" y="60"/>
                    <a:pt x="316" y="61"/>
                  </a:cubicBezTo>
                  <a:cubicBezTo>
                    <a:pt x="280" y="0"/>
                    <a:pt x="280" y="0"/>
                    <a:pt x="280" y="0"/>
                  </a:cubicBezTo>
                  <a:cubicBezTo>
                    <a:pt x="195" y="28"/>
                    <a:pt x="195" y="28"/>
                    <a:pt x="195" y="28"/>
                  </a:cubicBezTo>
                  <a:cubicBezTo>
                    <a:pt x="202" y="98"/>
                    <a:pt x="202" y="98"/>
                    <a:pt x="202" y="98"/>
                  </a:cubicBezTo>
                  <a:cubicBezTo>
                    <a:pt x="186" y="108"/>
                    <a:pt x="171" y="119"/>
                    <a:pt x="157" y="131"/>
                  </a:cubicBezTo>
                  <a:cubicBezTo>
                    <a:pt x="92" y="103"/>
                    <a:pt x="92" y="103"/>
                    <a:pt x="92" y="103"/>
                  </a:cubicBezTo>
                  <a:cubicBezTo>
                    <a:pt x="39" y="175"/>
                    <a:pt x="39" y="175"/>
                    <a:pt x="39" y="175"/>
                  </a:cubicBezTo>
                  <a:cubicBezTo>
                    <a:pt x="87" y="228"/>
                    <a:pt x="87" y="228"/>
                    <a:pt x="87" y="228"/>
                  </a:cubicBezTo>
                  <a:cubicBezTo>
                    <a:pt x="79" y="245"/>
                    <a:pt x="73" y="263"/>
                    <a:pt x="69" y="281"/>
                  </a:cubicBezTo>
                  <a:cubicBezTo>
                    <a:pt x="0" y="296"/>
                    <a:pt x="0" y="296"/>
                    <a:pt x="0" y="296"/>
                  </a:cubicBezTo>
                  <a:cubicBezTo>
                    <a:pt x="0" y="386"/>
                    <a:pt x="0" y="386"/>
                    <a:pt x="0" y="386"/>
                  </a:cubicBezTo>
                  <a:cubicBezTo>
                    <a:pt x="69" y="401"/>
                    <a:pt x="69" y="401"/>
                    <a:pt x="69" y="401"/>
                  </a:cubicBezTo>
                  <a:cubicBezTo>
                    <a:pt x="73" y="419"/>
                    <a:pt x="79" y="437"/>
                    <a:pt x="87" y="454"/>
                  </a:cubicBezTo>
                  <a:cubicBezTo>
                    <a:pt x="39" y="507"/>
                    <a:pt x="39" y="507"/>
                    <a:pt x="39" y="507"/>
                  </a:cubicBezTo>
                  <a:cubicBezTo>
                    <a:pt x="93" y="580"/>
                    <a:pt x="93" y="580"/>
                    <a:pt x="93" y="580"/>
                  </a:cubicBezTo>
                  <a:cubicBezTo>
                    <a:pt x="157" y="551"/>
                    <a:pt x="157" y="551"/>
                    <a:pt x="157" y="551"/>
                  </a:cubicBezTo>
                  <a:cubicBezTo>
                    <a:pt x="171" y="563"/>
                    <a:pt x="186" y="574"/>
                    <a:pt x="202" y="584"/>
                  </a:cubicBezTo>
                  <a:cubicBezTo>
                    <a:pt x="195" y="654"/>
                    <a:pt x="195" y="654"/>
                    <a:pt x="195" y="654"/>
                  </a:cubicBezTo>
                  <a:cubicBezTo>
                    <a:pt x="281" y="682"/>
                    <a:pt x="281" y="682"/>
                    <a:pt x="281" y="682"/>
                  </a:cubicBezTo>
                  <a:cubicBezTo>
                    <a:pt x="316" y="621"/>
                    <a:pt x="316" y="621"/>
                    <a:pt x="316" y="621"/>
                  </a:cubicBezTo>
                  <a:cubicBezTo>
                    <a:pt x="325" y="622"/>
                    <a:pt x="335" y="622"/>
                    <a:pt x="344" y="622"/>
                  </a:cubicBezTo>
                  <a:cubicBezTo>
                    <a:pt x="354" y="622"/>
                    <a:pt x="363" y="621"/>
                    <a:pt x="372" y="621"/>
                  </a:cubicBezTo>
                  <a:cubicBezTo>
                    <a:pt x="408" y="682"/>
                    <a:pt x="408" y="682"/>
                    <a:pt x="408" y="682"/>
                  </a:cubicBezTo>
                  <a:cubicBezTo>
                    <a:pt x="493" y="654"/>
                    <a:pt x="493" y="654"/>
                    <a:pt x="493" y="654"/>
                  </a:cubicBezTo>
                  <a:cubicBezTo>
                    <a:pt x="486" y="584"/>
                    <a:pt x="486" y="584"/>
                    <a:pt x="486" y="584"/>
                  </a:cubicBezTo>
                  <a:cubicBezTo>
                    <a:pt x="502" y="574"/>
                    <a:pt x="517" y="563"/>
                    <a:pt x="531" y="551"/>
                  </a:cubicBezTo>
                  <a:cubicBezTo>
                    <a:pt x="596" y="579"/>
                    <a:pt x="596" y="579"/>
                    <a:pt x="596" y="579"/>
                  </a:cubicBezTo>
                  <a:cubicBezTo>
                    <a:pt x="649" y="506"/>
                    <a:pt x="649" y="506"/>
                    <a:pt x="649" y="506"/>
                  </a:cubicBezTo>
                  <a:cubicBezTo>
                    <a:pt x="601" y="454"/>
                    <a:pt x="601" y="454"/>
                    <a:pt x="601" y="454"/>
                  </a:cubicBezTo>
                  <a:cubicBezTo>
                    <a:pt x="609" y="437"/>
                    <a:pt x="615" y="419"/>
                    <a:pt x="619" y="401"/>
                  </a:cubicBezTo>
                  <a:cubicBezTo>
                    <a:pt x="688" y="386"/>
                    <a:pt x="688" y="386"/>
                    <a:pt x="688" y="386"/>
                  </a:cubicBezTo>
                  <a:cubicBezTo>
                    <a:pt x="688" y="296"/>
                    <a:pt x="688" y="296"/>
                    <a:pt x="688" y="296"/>
                  </a:cubicBezTo>
                  <a:cubicBezTo>
                    <a:pt x="619" y="281"/>
                    <a:pt x="619" y="281"/>
                    <a:pt x="619" y="281"/>
                  </a:cubicBezTo>
                  <a:cubicBezTo>
                    <a:pt x="615" y="262"/>
                    <a:pt x="609" y="245"/>
                    <a:pt x="601" y="228"/>
                  </a:cubicBezTo>
                  <a:cubicBezTo>
                    <a:pt x="649" y="175"/>
                    <a:pt x="649" y="175"/>
                    <a:pt x="649" y="175"/>
                  </a:cubicBezTo>
                  <a:cubicBezTo>
                    <a:pt x="596" y="102"/>
                    <a:pt x="596" y="102"/>
                    <a:pt x="596" y="102"/>
                  </a:cubicBezTo>
                  <a:cubicBezTo>
                    <a:pt x="531" y="131"/>
                    <a:pt x="531" y="131"/>
                    <a:pt x="531" y="131"/>
                  </a:cubicBezTo>
                  <a:cubicBezTo>
                    <a:pt x="517" y="119"/>
                    <a:pt x="502" y="108"/>
                    <a:pt x="486" y="98"/>
                  </a:cubicBezTo>
                  <a:cubicBezTo>
                    <a:pt x="493" y="28"/>
                    <a:pt x="493" y="28"/>
                    <a:pt x="493" y="28"/>
                  </a:cubicBezTo>
                  <a:cubicBezTo>
                    <a:pt x="407" y="0"/>
                    <a:pt x="407" y="0"/>
                    <a:pt x="407" y="0"/>
                  </a:cubicBezTo>
                  <a:cubicBezTo>
                    <a:pt x="372" y="61"/>
                    <a:pt x="372" y="61"/>
                    <a:pt x="372" y="61"/>
                  </a:cubicBezTo>
                  <a:cubicBezTo>
                    <a:pt x="363" y="60"/>
                    <a:pt x="353" y="60"/>
                    <a:pt x="344" y="60"/>
                  </a:cubicBezTo>
                  <a:close/>
                  <a:moveTo>
                    <a:pt x="593" y="341"/>
                  </a:moveTo>
                  <a:cubicBezTo>
                    <a:pt x="593" y="478"/>
                    <a:pt x="482" y="590"/>
                    <a:pt x="344" y="590"/>
                  </a:cubicBezTo>
                  <a:cubicBezTo>
                    <a:pt x="207" y="590"/>
                    <a:pt x="95" y="479"/>
                    <a:pt x="95" y="341"/>
                  </a:cubicBezTo>
                  <a:cubicBezTo>
                    <a:pt x="95" y="204"/>
                    <a:pt x="206" y="92"/>
                    <a:pt x="344" y="92"/>
                  </a:cubicBezTo>
                  <a:cubicBezTo>
                    <a:pt x="481" y="92"/>
                    <a:pt x="593" y="203"/>
                    <a:pt x="593" y="341"/>
                  </a:cubicBezTo>
                  <a:close/>
                </a:path>
              </a:pathLst>
            </a:custGeom>
            <a:solidFill>
              <a:srgbClr val="00B0F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5" name="Freeform 8"/>
            <p:cNvSpPr>
              <a:spLocks noEditPoints="1"/>
            </p:cNvSpPr>
            <p:nvPr/>
          </p:nvSpPr>
          <p:spPr bwMode="auto">
            <a:xfrm>
              <a:off x="4320" y="1871"/>
              <a:ext cx="942" cy="934"/>
            </a:xfrm>
            <a:custGeom>
              <a:avLst/>
              <a:gdLst>
                <a:gd name="T0" fmla="*/ 315 w 631"/>
                <a:gd name="T1" fmla="*/ 55 h 626"/>
                <a:gd name="T2" fmla="*/ 289 w 631"/>
                <a:gd name="T3" fmla="*/ 57 h 626"/>
                <a:gd name="T4" fmla="*/ 257 w 631"/>
                <a:gd name="T5" fmla="*/ 0 h 626"/>
                <a:gd name="T6" fmla="*/ 178 w 631"/>
                <a:gd name="T7" fmla="*/ 26 h 626"/>
                <a:gd name="T8" fmla="*/ 185 w 631"/>
                <a:gd name="T9" fmla="*/ 91 h 626"/>
                <a:gd name="T10" fmla="*/ 144 w 631"/>
                <a:gd name="T11" fmla="*/ 121 h 626"/>
                <a:gd name="T12" fmla="*/ 84 w 631"/>
                <a:gd name="T13" fmla="*/ 94 h 626"/>
                <a:gd name="T14" fmla="*/ 36 w 631"/>
                <a:gd name="T15" fmla="*/ 161 h 626"/>
                <a:gd name="T16" fmla="*/ 79 w 631"/>
                <a:gd name="T17" fmla="*/ 210 h 626"/>
                <a:gd name="T18" fmla="*/ 63 w 631"/>
                <a:gd name="T19" fmla="*/ 258 h 626"/>
                <a:gd name="T20" fmla="*/ 0 w 631"/>
                <a:gd name="T21" fmla="*/ 272 h 626"/>
                <a:gd name="T22" fmla="*/ 0 w 631"/>
                <a:gd name="T23" fmla="*/ 354 h 626"/>
                <a:gd name="T24" fmla="*/ 63 w 631"/>
                <a:gd name="T25" fmla="*/ 368 h 626"/>
                <a:gd name="T26" fmla="*/ 79 w 631"/>
                <a:gd name="T27" fmla="*/ 417 h 626"/>
                <a:gd name="T28" fmla="*/ 36 w 631"/>
                <a:gd name="T29" fmla="*/ 465 h 626"/>
                <a:gd name="T30" fmla="*/ 85 w 631"/>
                <a:gd name="T31" fmla="*/ 532 h 626"/>
                <a:gd name="T32" fmla="*/ 144 w 631"/>
                <a:gd name="T33" fmla="*/ 506 h 626"/>
                <a:gd name="T34" fmla="*/ 185 w 631"/>
                <a:gd name="T35" fmla="*/ 536 h 626"/>
                <a:gd name="T36" fmla="*/ 179 w 631"/>
                <a:gd name="T37" fmla="*/ 600 h 626"/>
                <a:gd name="T38" fmla="*/ 257 w 631"/>
                <a:gd name="T39" fmla="*/ 626 h 626"/>
                <a:gd name="T40" fmla="*/ 290 w 631"/>
                <a:gd name="T41" fmla="*/ 570 h 626"/>
                <a:gd name="T42" fmla="*/ 315 w 631"/>
                <a:gd name="T43" fmla="*/ 571 h 626"/>
                <a:gd name="T44" fmla="*/ 341 w 631"/>
                <a:gd name="T45" fmla="*/ 569 h 626"/>
                <a:gd name="T46" fmla="*/ 374 w 631"/>
                <a:gd name="T47" fmla="*/ 626 h 626"/>
                <a:gd name="T48" fmla="*/ 452 w 631"/>
                <a:gd name="T49" fmla="*/ 600 h 626"/>
                <a:gd name="T50" fmla="*/ 445 w 631"/>
                <a:gd name="T51" fmla="*/ 535 h 626"/>
                <a:gd name="T52" fmla="*/ 487 w 631"/>
                <a:gd name="T53" fmla="*/ 505 h 626"/>
                <a:gd name="T54" fmla="*/ 546 w 631"/>
                <a:gd name="T55" fmla="*/ 532 h 626"/>
                <a:gd name="T56" fmla="*/ 595 w 631"/>
                <a:gd name="T57" fmla="*/ 465 h 626"/>
                <a:gd name="T58" fmla="*/ 551 w 631"/>
                <a:gd name="T59" fmla="*/ 416 h 626"/>
                <a:gd name="T60" fmla="*/ 567 w 631"/>
                <a:gd name="T61" fmla="*/ 368 h 626"/>
                <a:gd name="T62" fmla="*/ 631 w 631"/>
                <a:gd name="T63" fmla="*/ 354 h 626"/>
                <a:gd name="T64" fmla="*/ 631 w 631"/>
                <a:gd name="T65" fmla="*/ 271 h 626"/>
                <a:gd name="T66" fmla="*/ 567 w 631"/>
                <a:gd name="T67" fmla="*/ 258 h 626"/>
                <a:gd name="T68" fmla="*/ 551 w 631"/>
                <a:gd name="T69" fmla="*/ 209 h 626"/>
                <a:gd name="T70" fmla="*/ 594 w 631"/>
                <a:gd name="T71" fmla="*/ 161 h 626"/>
                <a:gd name="T72" fmla="*/ 546 w 631"/>
                <a:gd name="T73" fmla="*/ 94 h 626"/>
                <a:gd name="T74" fmla="*/ 487 w 631"/>
                <a:gd name="T75" fmla="*/ 120 h 626"/>
                <a:gd name="T76" fmla="*/ 445 w 631"/>
                <a:gd name="T77" fmla="*/ 90 h 626"/>
                <a:gd name="T78" fmla="*/ 452 w 631"/>
                <a:gd name="T79" fmla="*/ 26 h 626"/>
                <a:gd name="T80" fmla="*/ 373 w 631"/>
                <a:gd name="T81" fmla="*/ 0 h 626"/>
                <a:gd name="T82" fmla="*/ 341 w 631"/>
                <a:gd name="T83" fmla="*/ 56 h 626"/>
                <a:gd name="T84" fmla="*/ 315 w 631"/>
                <a:gd name="T85" fmla="*/ 55 h 626"/>
                <a:gd name="T86" fmla="*/ 544 w 631"/>
                <a:gd name="T87" fmla="*/ 313 h 626"/>
                <a:gd name="T88" fmla="*/ 315 w 631"/>
                <a:gd name="T89" fmla="*/ 541 h 626"/>
                <a:gd name="T90" fmla="*/ 87 w 631"/>
                <a:gd name="T91" fmla="*/ 313 h 626"/>
                <a:gd name="T92" fmla="*/ 315 w 631"/>
                <a:gd name="T93" fmla="*/ 85 h 626"/>
                <a:gd name="T94" fmla="*/ 544 w 631"/>
                <a:gd name="T95" fmla="*/ 313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1" h="626">
                  <a:moveTo>
                    <a:pt x="315" y="55"/>
                  </a:moveTo>
                  <a:cubicBezTo>
                    <a:pt x="306" y="55"/>
                    <a:pt x="298" y="56"/>
                    <a:pt x="289" y="57"/>
                  </a:cubicBezTo>
                  <a:cubicBezTo>
                    <a:pt x="257" y="0"/>
                    <a:pt x="257" y="0"/>
                    <a:pt x="257" y="0"/>
                  </a:cubicBezTo>
                  <a:cubicBezTo>
                    <a:pt x="178" y="26"/>
                    <a:pt x="178" y="26"/>
                    <a:pt x="178" y="26"/>
                  </a:cubicBezTo>
                  <a:cubicBezTo>
                    <a:pt x="185" y="91"/>
                    <a:pt x="185" y="91"/>
                    <a:pt x="185" y="91"/>
                  </a:cubicBezTo>
                  <a:cubicBezTo>
                    <a:pt x="170" y="99"/>
                    <a:pt x="156" y="109"/>
                    <a:pt x="144" y="121"/>
                  </a:cubicBezTo>
                  <a:cubicBezTo>
                    <a:pt x="84" y="94"/>
                    <a:pt x="84" y="94"/>
                    <a:pt x="84" y="94"/>
                  </a:cubicBezTo>
                  <a:cubicBezTo>
                    <a:pt x="36" y="161"/>
                    <a:pt x="36" y="161"/>
                    <a:pt x="36" y="161"/>
                  </a:cubicBezTo>
                  <a:cubicBezTo>
                    <a:pt x="79" y="210"/>
                    <a:pt x="79" y="210"/>
                    <a:pt x="79" y="210"/>
                  </a:cubicBezTo>
                  <a:cubicBezTo>
                    <a:pt x="72" y="225"/>
                    <a:pt x="67" y="241"/>
                    <a:pt x="63" y="258"/>
                  </a:cubicBezTo>
                  <a:cubicBezTo>
                    <a:pt x="0" y="272"/>
                    <a:pt x="0" y="272"/>
                    <a:pt x="0" y="272"/>
                  </a:cubicBezTo>
                  <a:cubicBezTo>
                    <a:pt x="0" y="354"/>
                    <a:pt x="0" y="354"/>
                    <a:pt x="0" y="354"/>
                  </a:cubicBezTo>
                  <a:cubicBezTo>
                    <a:pt x="63" y="368"/>
                    <a:pt x="63" y="368"/>
                    <a:pt x="63" y="368"/>
                  </a:cubicBezTo>
                  <a:cubicBezTo>
                    <a:pt x="67" y="385"/>
                    <a:pt x="72" y="401"/>
                    <a:pt x="79" y="417"/>
                  </a:cubicBezTo>
                  <a:cubicBezTo>
                    <a:pt x="36" y="465"/>
                    <a:pt x="36" y="465"/>
                    <a:pt x="36" y="465"/>
                  </a:cubicBezTo>
                  <a:cubicBezTo>
                    <a:pt x="85" y="532"/>
                    <a:pt x="85" y="532"/>
                    <a:pt x="85" y="532"/>
                  </a:cubicBezTo>
                  <a:cubicBezTo>
                    <a:pt x="144" y="506"/>
                    <a:pt x="144" y="506"/>
                    <a:pt x="144" y="506"/>
                  </a:cubicBezTo>
                  <a:cubicBezTo>
                    <a:pt x="157" y="517"/>
                    <a:pt x="171" y="527"/>
                    <a:pt x="185" y="536"/>
                  </a:cubicBezTo>
                  <a:cubicBezTo>
                    <a:pt x="179" y="600"/>
                    <a:pt x="179" y="600"/>
                    <a:pt x="179" y="600"/>
                  </a:cubicBezTo>
                  <a:cubicBezTo>
                    <a:pt x="257" y="626"/>
                    <a:pt x="257" y="626"/>
                    <a:pt x="257" y="626"/>
                  </a:cubicBezTo>
                  <a:cubicBezTo>
                    <a:pt x="290" y="570"/>
                    <a:pt x="290" y="570"/>
                    <a:pt x="290" y="570"/>
                  </a:cubicBezTo>
                  <a:cubicBezTo>
                    <a:pt x="298" y="570"/>
                    <a:pt x="307" y="571"/>
                    <a:pt x="315" y="571"/>
                  </a:cubicBezTo>
                  <a:cubicBezTo>
                    <a:pt x="324" y="571"/>
                    <a:pt x="333" y="570"/>
                    <a:pt x="341" y="569"/>
                  </a:cubicBezTo>
                  <a:cubicBezTo>
                    <a:pt x="374" y="626"/>
                    <a:pt x="374" y="626"/>
                    <a:pt x="374" y="626"/>
                  </a:cubicBezTo>
                  <a:cubicBezTo>
                    <a:pt x="452" y="600"/>
                    <a:pt x="452" y="600"/>
                    <a:pt x="452" y="600"/>
                  </a:cubicBezTo>
                  <a:cubicBezTo>
                    <a:pt x="445" y="535"/>
                    <a:pt x="445" y="535"/>
                    <a:pt x="445" y="535"/>
                  </a:cubicBezTo>
                  <a:cubicBezTo>
                    <a:pt x="460" y="527"/>
                    <a:pt x="474" y="517"/>
                    <a:pt x="487" y="505"/>
                  </a:cubicBezTo>
                  <a:cubicBezTo>
                    <a:pt x="546" y="532"/>
                    <a:pt x="546" y="532"/>
                    <a:pt x="546" y="532"/>
                  </a:cubicBezTo>
                  <a:cubicBezTo>
                    <a:pt x="595" y="465"/>
                    <a:pt x="595" y="465"/>
                    <a:pt x="595" y="465"/>
                  </a:cubicBezTo>
                  <a:cubicBezTo>
                    <a:pt x="551" y="416"/>
                    <a:pt x="551" y="416"/>
                    <a:pt x="551" y="416"/>
                  </a:cubicBezTo>
                  <a:cubicBezTo>
                    <a:pt x="558" y="401"/>
                    <a:pt x="563" y="385"/>
                    <a:pt x="567" y="368"/>
                  </a:cubicBezTo>
                  <a:cubicBezTo>
                    <a:pt x="631" y="354"/>
                    <a:pt x="631" y="354"/>
                    <a:pt x="631" y="354"/>
                  </a:cubicBezTo>
                  <a:cubicBezTo>
                    <a:pt x="631" y="271"/>
                    <a:pt x="631" y="271"/>
                    <a:pt x="631" y="271"/>
                  </a:cubicBezTo>
                  <a:cubicBezTo>
                    <a:pt x="567" y="258"/>
                    <a:pt x="567" y="258"/>
                    <a:pt x="567" y="258"/>
                  </a:cubicBezTo>
                  <a:cubicBezTo>
                    <a:pt x="563" y="241"/>
                    <a:pt x="558" y="225"/>
                    <a:pt x="551" y="209"/>
                  </a:cubicBezTo>
                  <a:cubicBezTo>
                    <a:pt x="594" y="161"/>
                    <a:pt x="594" y="161"/>
                    <a:pt x="594" y="161"/>
                  </a:cubicBezTo>
                  <a:cubicBezTo>
                    <a:pt x="546" y="94"/>
                    <a:pt x="546" y="94"/>
                    <a:pt x="546" y="94"/>
                  </a:cubicBezTo>
                  <a:cubicBezTo>
                    <a:pt x="487" y="120"/>
                    <a:pt x="487" y="120"/>
                    <a:pt x="487" y="120"/>
                  </a:cubicBezTo>
                  <a:cubicBezTo>
                    <a:pt x="474" y="109"/>
                    <a:pt x="460" y="99"/>
                    <a:pt x="445" y="90"/>
                  </a:cubicBezTo>
                  <a:cubicBezTo>
                    <a:pt x="452" y="26"/>
                    <a:pt x="452" y="26"/>
                    <a:pt x="452" y="26"/>
                  </a:cubicBezTo>
                  <a:cubicBezTo>
                    <a:pt x="373" y="0"/>
                    <a:pt x="373" y="0"/>
                    <a:pt x="373" y="0"/>
                  </a:cubicBezTo>
                  <a:cubicBezTo>
                    <a:pt x="341" y="56"/>
                    <a:pt x="341" y="56"/>
                    <a:pt x="341" y="56"/>
                  </a:cubicBezTo>
                  <a:cubicBezTo>
                    <a:pt x="332" y="56"/>
                    <a:pt x="324" y="55"/>
                    <a:pt x="315" y="55"/>
                  </a:cubicBezTo>
                  <a:close/>
                  <a:moveTo>
                    <a:pt x="544" y="313"/>
                  </a:moveTo>
                  <a:cubicBezTo>
                    <a:pt x="544" y="439"/>
                    <a:pt x="441" y="541"/>
                    <a:pt x="315" y="541"/>
                  </a:cubicBezTo>
                  <a:cubicBezTo>
                    <a:pt x="189" y="541"/>
                    <a:pt x="87" y="439"/>
                    <a:pt x="87" y="313"/>
                  </a:cubicBezTo>
                  <a:cubicBezTo>
                    <a:pt x="87" y="187"/>
                    <a:pt x="189" y="85"/>
                    <a:pt x="315" y="85"/>
                  </a:cubicBezTo>
                  <a:cubicBezTo>
                    <a:pt x="441" y="85"/>
                    <a:pt x="543" y="187"/>
                    <a:pt x="544" y="313"/>
                  </a:cubicBezTo>
                  <a:close/>
                </a:path>
              </a:pathLst>
            </a:custGeom>
            <a:solidFill>
              <a:srgbClr val="00B0F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0" name="TextBox 57"/>
          <p:cNvSpPr txBox="1"/>
          <p:nvPr/>
        </p:nvSpPr>
        <p:spPr bwMode="auto">
          <a:xfrm>
            <a:off x="5537200" y="2373313"/>
            <a:ext cx="3282950" cy="839332"/>
          </a:xfrm>
          <a:prstGeom prst="rect">
            <a:avLst/>
          </a:prstGeom>
          <a:noFill/>
        </p:spPr>
        <p:txBody>
          <a:bodyPr wrap="square">
            <a:spAutoFit/>
          </a:bodyPr>
          <a:lstStyle/>
          <a:p>
            <a:pPr algn="ctr" eaLnBrk="1" fontAlgn="auto" hangingPunct="1">
              <a:lnSpc>
                <a:spcPct val="130000"/>
              </a:lnSpc>
              <a:spcBef>
                <a:spcPts val="0"/>
              </a:spcBef>
              <a:spcAft>
                <a:spcPts val="0"/>
              </a:spcAft>
              <a:defRPr/>
            </a:pP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不可篡改的确权技术：</a:t>
            </a:r>
            <a:endParaRPr lang="en-US" altLang="zh-CN" sz="1867" kern="0" dirty="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endParaRPr>
          </a:p>
          <a:p>
            <a:pPr algn="ctr" eaLnBrk="1" fontAlgn="auto" hangingPunct="1">
              <a:lnSpc>
                <a:spcPct val="130000"/>
              </a:lnSpc>
              <a:spcBef>
                <a:spcPts val="0"/>
              </a:spcBef>
              <a:spcAft>
                <a:spcPts val="0"/>
              </a:spcAft>
              <a:defRPr/>
            </a:pP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明确所有权、处置权、交易权</a:t>
            </a:r>
            <a:endParaRPr lang="en-US" altLang="zh-CN" sz="1867"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1" name="TextBox 57"/>
          <p:cNvSpPr txBox="1"/>
          <p:nvPr/>
        </p:nvSpPr>
        <p:spPr bwMode="auto">
          <a:xfrm>
            <a:off x="5537200" y="4129088"/>
            <a:ext cx="3176588" cy="802912"/>
          </a:xfrm>
          <a:prstGeom prst="rect">
            <a:avLst/>
          </a:prstGeom>
          <a:noFill/>
        </p:spPr>
        <p:txBody>
          <a:bodyPr>
            <a:spAutoFit/>
          </a:bodyPr>
          <a:lstStyle/>
          <a:p>
            <a:pPr algn="ctr" eaLnBrk="1" fontAlgn="auto" hangingPunct="1">
              <a:lnSpc>
                <a:spcPct val="130000"/>
              </a:lnSpc>
              <a:spcBef>
                <a:spcPts val="0"/>
              </a:spcBef>
              <a:spcAft>
                <a:spcPts val="0"/>
              </a:spcAft>
              <a:defRPr/>
            </a:pP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数据公证的可信环境：</a:t>
            </a:r>
            <a:endParaRPr lang="en-US" altLang="zh-CN"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endParaRPr>
          </a:p>
          <a:p>
            <a:pPr algn="ctr" eaLnBrk="1" fontAlgn="auto" hangingPunct="1">
              <a:lnSpc>
                <a:spcPct val="130000"/>
              </a:lnSpc>
              <a:spcBef>
                <a:spcPts val="0"/>
              </a:spcBef>
              <a:spcAft>
                <a:spcPts val="0"/>
              </a:spcAft>
              <a:defRPr/>
            </a:pPr>
            <a:r>
              <a:rPr lang="zh-CN" altLang="en-US" sz="1867" kern="0" dirty="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全</a:t>
            </a: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网认可、透明可追溯</a:t>
            </a:r>
            <a:endParaRPr lang="en-US" altLang="zh-CN" sz="1867"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2" name="TextBox 57"/>
          <p:cNvSpPr txBox="1"/>
          <p:nvPr/>
        </p:nvSpPr>
        <p:spPr bwMode="auto">
          <a:xfrm>
            <a:off x="8713788" y="2373313"/>
            <a:ext cx="3176587" cy="802912"/>
          </a:xfrm>
          <a:prstGeom prst="rect">
            <a:avLst/>
          </a:prstGeom>
          <a:noFill/>
        </p:spPr>
        <p:txBody>
          <a:bodyPr>
            <a:spAutoFit/>
          </a:bodyPr>
          <a:lstStyle/>
          <a:p>
            <a:pPr algn="ctr" eaLnBrk="1" fontAlgn="auto" hangingPunct="1">
              <a:lnSpc>
                <a:spcPct val="130000"/>
              </a:lnSpc>
              <a:spcBef>
                <a:spcPts val="0"/>
              </a:spcBef>
              <a:spcAft>
                <a:spcPts val="0"/>
              </a:spcAft>
              <a:defRPr/>
            </a:pP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资产流通分布式账本：</a:t>
            </a:r>
            <a:endParaRPr lang="en-US" altLang="zh-CN"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endParaRPr>
          </a:p>
          <a:p>
            <a:pPr algn="ctr" eaLnBrk="1" fontAlgn="auto" hangingPunct="1">
              <a:lnSpc>
                <a:spcPct val="130000"/>
              </a:lnSpc>
              <a:spcBef>
                <a:spcPts val="0"/>
              </a:spcBef>
              <a:spcAft>
                <a:spcPts val="0"/>
              </a:spcAft>
              <a:defRPr/>
            </a:pP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rPr>
              <a:t>共识算法建立可信交易环境</a:t>
            </a:r>
            <a:endParaRPr lang="en-US" altLang="zh-CN" sz="1867"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3" name="TextBox 57"/>
          <p:cNvSpPr txBox="1"/>
          <p:nvPr/>
        </p:nvSpPr>
        <p:spPr bwMode="auto">
          <a:xfrm>
            <a:off x="8629650" y="4129088"/>
            <a:ext cx="3260725" cy="839332"/>
          </a:xfrm>
          <a:prstGeom prst="rect">
            <a:avLst/>
          </a:prstGeom>
          <a:noFill/>
        </p:spPr>
        <p:txBody>
          <a:bodyPr wrap="square">
            <a:spAutoFit/>
          </a:bodyPr>
          <a:lstStyle/>
          <a:p>
            <a:pPr algn="ctr" eaLnBrk="1" fontAlgn="auto" hangingPunct="1">
              <a:lnSpc>
                <a:spcPct val="130000"/>
              </a:lnSpc>
              <a:spcBef>
                <a:spcPts val="0"/>
              </a:spcBef>
              <a:spcAft>
                <a:spcPts val="0"/>
              </a:spcAft>
              <a:defRPr/>
            </a:pP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rPr>
              <a:t>隐私保护与数据加密：</a:t>
            </a:r>
            <a:endParaRPr lang="en-US" altLang="zh-CN" sz="1867" kern="0" dirty="0" smtClean="0">
              <a:solidFill>
                <a:schemeClr val="tx1">
                  <a:lumMod val="50000"/>
                  <a:lumOff val="50000"/>
                </a:schemeClr>
              </a:solidFill>
              <a:latin typeface="微软雅黑" panose="020B0503020204020204" pitchFamily="34" charset="-122"/>
              <a:ea typeface="微软雅黑" panose="020B0503020204020204" pitchFamily="34" charset="-122"/>
              <a:cs typeface="Arial" pitchFamily="34" charset="0"/>
            </a:endParaRPr>
          </a:p>
          <a:p>
            <a:pPr algn="ctr" eaLnBrk="1" fontAlgn="auto" hangingPunct="1">
              <a:lnSpc>
                <a:spcPct val="130000"/>
              </a:lnSpc>
              <a:spcBef>
                <a:spcPts val="0"/>
              </a:spcBef>
              <a:spcAft>
                <a:spcPts val="0"/>
              </a:spcAft>
              <a:defRPr/>
            </a:pPr>
            <a:r>
              <a:rPr lang="zh-CN" altLang="en-US" sz="1867" kern="0" dirty="0" smtClean="0">
                <a:solidFill>
                  <a:schemeClr val="tx1">
                    <a:lumMod val="50000"/>
                    <a:lumOff val="50000"/>
                  </a:schemeClr>
                </a:solidFill>
                <a:latin typeface="微软雅黑" panose="020B0503020204020204" pitchFamily="34" charset="-122"/>
                <a:ea typeface="微软雅黑" panose="020B0503020204020204" pitchFamily="34" charset="-122"/>
              </a:rPr>
              <a:t>保密性、真实性、完整性保障</a:t>
            </a:r>
            <a:endParaRPr lang="en-US" altLang="zh-CN" sz="1867"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cstate="print">
            <a:duotone>
              <a:prstClr val="black"/>
              <a:srgbClr val="0070C0">
                <a:tint val="45000"/>
                <a:satMod val="400000"/>
              </a:srgbClr>
            </a:duotone>
            <a:extLst>
              <a:ext uri="{28A0092B-C50C-407E-A947-70E740481C1C}">
                <a14:useLocalDpi xmlns:a14="http://schemas.microsoft.com/office/drawing/2010/main" val="0"/>
              </a:ext>
            </a:extLst>
          </a:blip>
          <a:stretch>
            <a:fillRect/>
          </a:stretch>
        </p:blipFill>
        <p:spPr>
          <a:xfrm>
            <a:off x="3002313" y="2373313"/>
            <a:ext cx="780348" cy="780348"/>
          </a:xfrm>
          <a:prstGeom prst="rect">
            <a:avLst/>
          </a:prstGeom>
        </p:spPr>
      </p:pic>
      <p:pic>
        <p:nvPicPr>
          <p:cNvPr id="4" name="图片 3"/>
          <p:cNvPicPr>
            <a:picLocks noChangeAspect="1"/>
          </p:cNvPicPr>
          <p:nvPr/>
        </p:nvPicPr>
        <p:blipFill>
          <a:blip r:embed="rId3" cstate="print">
            <a:duotone>
              <a:prstClr val="black"/>
              <a:srgbClr val="0070C0">
                <a:tint val="45000"/>
                <a:satMod val="400000"/>
              </a:srgbClr>
            </a:duotone>
            <a:extLst>
              <a:ext uri="{28A0092B-C50C-407E-A947-70E740481C1C}">
                <a14:useLocalDpi xmlns:a14="http://schemas.microsoft.com/office/drawing/2010/main" val="0"/>
              </a:ext>
            </a:extLst>
          </a:blip>
          <a:stretch>
            <a:fillRect/>
          </a:stretch>
        </p:blipFill>
        <p:spPr>
          <a:xfrm>
            <a:off x="4582140" y="3108444"/>
            <a:ext cx="713515" cy="713515"/>
          </a:xfrm>
          <a:prstGeom prst="rect">
            <a:avLst/>
          </a:prstGeom>
        </p:spPr>
      </p:pic>
      <p:pic>
        <p:nvPicPr>
          <p:cNvPr id="9" name="图片 8"/>
          <p:cNvPicPr>
            <a:picLocks noChangeAspect="1"/>
          </p:cNvPicPr>
          <p:nvPr/>
        </p:nvPicPr>
        <p:blipFill>
          <a:blip r:embed="rId4">
            <a:duotone>
              <a:prstClr val="black"/>
              <a:srgbClr val="0070C0">
                <a:tint val="45000"/>
                <a:satMod val="400000"/>
              </a:srgbClr>
            </a:duotone>
            <a:extLst>
              <a:ext uri="{28A0092B-C50C-407E-A947-70E740481C1C}">
                <a14:useLocalDpi xmlns:a14="http://schemas.microsoft.com/office/drawing/2010/main" val="0"/>
              </a:ext>
            </a:extLst>
          </a:blip>
          <a:stretch>
            <a:fillRect/>
          </a:stretch>
        </p:blipFill>
        <p:spPr>
          <a:xfrm>
            <a:off x="3453789" y="4107702"/>
            <a:ext cx="969943" cy="969943"/>
          </a:xfrm>
          <a:prstGeom prst="rect">
            <a:avLst/>
          </a:prstGeom>
        </p:spPr>
      </p:pic>
      <p:pic>
        <p:nvPicPr>
          <p:cNvPr id="10" name="图片 9"/>
          <p:cNvPicPr>
            <a:picLocks noChangeAspect="1"/>
          </p:cNvPicPr>
          <p:nvPr/>
        </p:nvPicPr>
        <p:blipFill>
          <a:blip r:embed="rId5">
            <a:duotone>
              <a:prstClr val="black"/>
              <a:srgbClr val="0070C0">
                <a:tint val="45000"/>
                <a:satMod val="400000"/>
              </a:srgbClr>
            </a:duotone>
            <a:extLst>
              <a:ext uri="{28A0092B-C50C-407E-A947-70E740481C1C}">
                <a14:useLocalDpi xmlns:a14="http://schemas.microsoft.com/office/drawing/2010/main" val="0"/>
              </a:ext>
            </a:extLst>
          </a:blip>
          <a:stretch>
            <a:fillRect/>
          </a:stretch>
        </p:blipFill>
        <p:spPr>
          <a:xfrm>
            <a:off x="960013" y="3450458"/>
            <a:ext cx="1627187" cy="1627187"/>
          </a:xfrm>
          <a:prstGeom prst="rect">
            <a:avLst/>
          </a:prstGeom>
        </p:spPr>
      </p:pic>
    </p:spTree>
    <p:extLst>
      <p:ext uri="{BB962C8B-B14F-4D97-AF65-F5344CB8AC3E}">
        <p14:creationId xmlns:p14="http://schemas.microsoft.com/office/powerpoint/2010/main" val="16194025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7432844" y="3068632"/>
            <a:ext cx="2871935" cy="2350213"/>
            <a:chOff x="1622089" y="2864582"/>
            <a:chExt cx="2871935" cy="2350213"/>
          </a:xfrm>
        </p:grpSpPr>
        <p:pic>
          <p:nvPicPr>
            <p:cNvPr id="62" name="图片 61"/>
            <p:cNvPicPr>
              <a:picLocks noChangeAspect="1"/>
            </p:cNvPicPr>
            <p:nvPr/>
          </p:nvPicPr>
          <p:blipFill>
            <a:blip r:embed="rId2">
              <a:duotone>
                <a:schemeClr val="accent1">
                  <a:shade val="45000"/>
                  <a:satMod val="135000"/>
                </a:schemeClr>
                <a:prstClr val="white"/>
              </a:duotone>
            </a:blip>
            <a:stretch>
              <a:fillRect/>
            </a:stretch>
          </p:blipFill>
          <p:spPr>
            <a:xfrm>
              <a:off x="3531250" y="2864582"/>
              <a:ext cx="962774" cy="962774"/>
            </a:xfrm>
            <a:prstGeom prst="rect">
              <a:avLst/>
            </a:prstGeom>
          </p:spPr>
        </p:pic>
        <p:pic>
          <p:nvPicPr>
            <p:cNvPr id="63" name="图片 62"/>
            <p:cNvPicPr>
              <a:picLocks noChangeAspect="1"/>
            </p:cNvPicPr>
            <p:nvPr/>
          </p:nvPicPr>
          <p:blipFill>
            <a:blip r:embed="rId2">
              <a:duotone>
                <a:schemeClr val="accent1">
                  <a:shade val="45000"/>
                  <a:satMod val="135000"/>
                </a:schemeClr>
                <a:prstClr val="white"/>
              </a:duotone>
            </a:blip>
            <a:stretch>
              <a:fillRect/>
            </a:stretch>
          </p:blipFill>
          <p:spPr>
            <a:xfrm>
              <a:off x="2785217" y="4252021"/>
              <a:ext cx="962774" cy="962774"/>
            </a:xfrm>
            <a:prstGeom prst="rect">
              <a:avLst/>
            </a:prstGeom>
          </p:spPr>
        </p:pic>
        <p:pic>
          <p:nvPicPr>
            <p:cNvPr id="64" name="图片 63"/>
            <p:cNvPicPr>
              <a:picLocks noChangeAspect="1"/>
            </p:cNvPicPr>
            <p:nvPr/>
          </p:nvPicPr>
          <p:blipFill>
            <a:blip r:embed="rId2">
              <a:duotone>
                <a:schemeClr val="accent1">
                  <a:shade val="45000"/>
                  <a:satMod val="135000"/>
                </a:schemeClr>
                <a:prstClr val="white"/>
              </a:duotone>
            </a:blip>
            <a:stretch>
              <a:fillRect/>
            </a:stretch>
          </p:blipFill>
          <p:spPr>
            <a:xfrm>
              <a:off x="1622089" y="3378258"/>
              <a:ext cx="962774" cy="962774"/>
            </a:xfrm>
            <a:prstGeom prst="rect">
              <a:avLst/>
            </a:prstGeom>
          </p:spPr>
        </p:pic>
      </p:grpSp>
      <p:grpSp>
        <p:nvGrpSpPr>
          <p:cNvPr id="57" name="组合 56"/>
          <p:cNvGrpSpPr/>
          <p:nvPr/>
        </p:nvGrpSpPr>
        <p:grpSpPr>
          <a:xfrm>
            <a:off x="7433048" y="739485"/>
            <a:ext cx="2871935" cy="2350213"/>
            <a:chOff x="1622089" y="2864582"/>
            <a:chExt cx="2871935" cy="2350213"/>
          </a:xfrm>
        </p:grpSpPr>
        <p:pic>
          <p:nvPicPr>
            <p:cNvPr id="58" name="图片 57"/>
            <p:cNvPicPr>
              <a:picLocks noChangeAspect="1"/>
            </p:cNvPicPr>
            <p:nvPr/>
          </p:nvPicPr>
          <p:blipFill>
            <a:blip r:embed="rId2">
              <a:duotone>
                <a:schemeClr val="accent1">
                  <a:shade val="45000"/>
                  <a:satMod val="135000"/>
                </a:schemeClr>
                <a:prstClr val="white"/>
              </a:duotone>
            </a:blip>
            <a:stretch>
              <a:fillRect/>
            </a:stretch>
          </p:blipFill>
          <p:spPr>
            <a:xfrm>
              <a:off x="3531250" y="2864582"/>
              <a:ext cx="962774" cy="962774"/>
            </a:xfrm>
            <a:prstGeom prst="rect">
              <a:avLst/>
            </a:prstGeom>
          </p:spPr>
        </p:pic>
        <p:pic>
          <p:nvPicPr>
            <p:cNvPr id="59" name="图片 58"/>
            <p:cNvPicPr>
              <a:picLocks noChangeAspect="1"/>
            </p:cNvPicPr>
            <p:nvPr/>
          </p:nvPicPr>
          <p:blipFill>
            <a:blip r:embed="rId2">
              <a:duotone>
                <a:schemeClr val="accent1">
                  <a:shade val="45000"/>
                  <a:satMod val="135000"/>
                </a:schemeClr>
                <a:prstClr val="white"/>
              </a:duotone>
            </a:blip>
            <a:stretch>
              <a:fillRect/>
            </a:stretch>
          </p:blipFill>
          <p:spPr>
            <a:xfrm>
              <a:off x="2785217" y="4252021"/>
              <a:ext cx="962774" cy="962774"/>
            </a:xfrm>
            <a:prstGeom prst="rect">
              <a:avLst/>
            </a:prstGeom>
          </p:spPr>
        </p:pic>
        <p:pic>
          <p:nvPicPr>
            <p:cNvPr id="60" name="图片 59"/>
            <p:cNvPicPr>
              <a:picLocks noChangeAspect="1"/>
            </p:cNvPicPr>
            <p:nvPr/>
          </p:nvPicPr>
          <p:blipFill>
            <a:blip r:embed="rId2">
              <a:duotone>
                <a:schemeClr val="accent1">
                  <a:shade val="45000"/>
                  <a:satMod val="135000"/>
                </a:schemeClr>
                <a:prstClr val="white"/>
              </a:duotone>
            </a:blip>
            <a:stretch>
              <a:fillRect/>
            </a:stretch>
          </p:blipFill>
          <p:spPr>
            <a:xfrm>
              <a:off x="1622089" y="3378258"/>
              <a:ext cx="962774" cy="962774"/>
            </a:xfrm>
            <a:prstGeom prst="rect">
              <a:avLst/>
            </a:prstGeom>
          </p:spPr>
        </p:pic>
      </p:grpSp>
      <p:grpSp>
        <p:nvGrpSpPr>
          <p:cNvPr id="9" name="组合 8"/>
          <p:cNvGrpSpPr/>
          <p:nvPr/>
        </p:nvGrpSpPr>
        <p:grpSpPr>
          <a:xfrm>
            <a:off x="1622089" y="2864582"/>
            <a:ext cx="2871935" cy="2350213"/>
            <a:chOff x="1622089" y="2864582"/>
            <a:chExt cx="2871935" cy="2350213"/>
          </a:xfrm>
        </p:grpSpPr>
        <p:pic>
          <p:nvPicPr>
            <p:cNvPr id="54" name="图片 53"/>
            <p:cNvPicPr>
              <a:picLocks noChangeAspect="1"/>
            </p:cNvPicPr>
            <p:nvPr/>
          </p:nvPicPr>
          <p:blipFill>
            <a:blip r:embed="rId2">
              <a:duotone>
                <a:schemeClr val="accent1">
                  <a:shade val="45000"/>
                  <a:satMod val="135000"/>
                </a:schemeClr>
                <a:prstClr val="white"/>
              </a:duotone>
            </a:blip>
            <a:stretch>
              <a:fillRect/>
            </a:stretch>
          </p:blipFill>
          <p:spPr>
            <a:xfrm>
              <a:off x="3531250" y="2864582"/>
              <a:ext cx="962774" cy="962774"/>
            </a:xfrm>
            <a:prstGeom prst="rect">
              <a:avLst/>
            </a:prstGeom>
          </p:spPr>
        </p:pic>
        <p:pic>
          <p:nvPicPr>
            <p:cNvPr id="55" name="图片 54"/>
            <p:cNvPicPr>
              <a:picLocks noChangeAspect="1"/>
            </p:cNvPicPr>
            <p:nvPr/>
          </p:nvPicPr>
          <p:blipFill>
            <a:blip r:embed="rId2">
              <a:duotone>
                <a:schemeClr val="accent1">
                  <a:shade val="45000"/>
                  <a:satMod val="135000"/>
                </a:schemeClr>
                <a:prstClr val="white"/>
              </a:duotone>
            </a:blip>
            <a:stretch>
              <a:fillRect/>
            </a:stretch>
          </p:blipFill>
          <p:spPr>
            <a:xfrm>
              <a:off x="2785217" y="4252021"/>
              <a:ext cx="962774" cy="962774"/>
            </a:xfrm>
            <a:prstGeom prst="rect">
              <a:avLst/>
            </a:prstGeom>
          </p:spPr>
        </p:pic>
        <p:pic>
          <p:nvPicPr>
            <p:cNvPr id="56" name="图片 55"/>
            <p:cNvPicPr>
              <a:picLocks noChangeAspect="1"/>
            </p:cNvPicPr>
            <p:nvPr/>
          </p:nvPicPr>
          <p:blipFill>
            <a:blip r:embed="rId2">
              <a:duotone>
                <a:schemeClr val="accent1">
                  <a:shade val="45000"/>
                  <a:satMod val="135000"/>
                </a:schemeClr>
                <a:prstClr val="white"/>
              </a:duotone>
            </a:blip>
            <a:stretch>
              <a:fillRect/>
            </a:stretch>
          </p:blipFill>
          <p:spPr>
            <a:xfrm>
              <a:off x="1622089" y="3378258"/>
              <a:ext cx="962774" cy="962774"/>
            </a:xfrm>
            <a:prstGeom prst="rect">
              <a:avLst/>
            </a:prstGeom>
          </p:spPr>
        </p:pic>
      </p:grpSp>
      <p:pic>
        <p:nvPicPr>
          <p:cNvPr id="52" name="图片 51"/>
          <p:cNvPicPr>
            <a:picLocks noChangeAspect="1"/>
          </p:cNvPicPr>
          <p:nvPr/>
        </p:nvPicPr>
        <p:blipFill>
          <a:blip r:embed="rId2">
            <a:duotone>
              <a:schemeClr val="accent1">
                <a:shade val="45000"/>
                <a:satMod val="135000"/>
              </a:schemeClr>
              <a:prstClr val="white"/>
            </a:duotone>
          </a:blip>
          <a:stretch>
            <a:fillRect/>
          </a:stretch>
        </p:blipFill>
        <p:spPr>
          <a:xfrm>
            <a:off x="3713276" y="655283"/>
            <a:ext cx="962774" cy="962774"/>
          </a:xfrm>
          <a:prstGeom prst="rect">
            <a:avLst/>
          </a:prstGeom>
        </p:spPr>
      </p:pic>
      <p:pic>
        <p:nvPicPr>
          <p:cNvPr id="53" name="图片 52"/>
          <p:cNvPicPr>
            <a:picLocks noChangeAspect="1"/>
          </p:cNvPicPr>
          <p:nvPr/>
        </p:nvPicPr>
        <p:blipFill>
          <a:blip r:embed="rId2">
            <a:duotone>
              <a:schemeClr val="accent1">
                <a:shade val="45000"/>
                <a:satMod val="135000"/>
              </a:schemeClr>
              <a:prstClr val="white"/>
            </a:duotone>
          </a:blip>
          <a:stretch>
            <a:fillRect/>
          </a:stretch>
        </p:blipFill>
        <p:spPr>
          <a:xfrm>
            <a:off x="2967243" y="2042722"/>
            <a:ext cx="962774" cy="962774"/>
          </a:xfrm>
          <a:prstGeom prst="rect">
            <a:avLst/>
          </a:prstGeom>
        </p:spPr>
      </p:pic>
      <p:pic>
        <p:nvPicPr>
          <p:cNvPr id="7" name="图片 6"/>
          <p:cNvPicPr>
            <a:picLocks noChangeAspect="1"/>
          </p:cNvPicPr>
          <p:nvPr/>
        </p:nvPicPr>
        <p:blipFill>
          <a:blip r:embed="rId2">
            <a:duotone>
              <a:schemeClr val="accent1">
                <a:shade val="45000"/>
                <a:satMod val="135000"/>
              </a:schemeClr>
              <a:prstClr val="white"/>
            </a:duotone>
          </a:blip>
          <a:stretch>
            <a:fillRect/>
          </a:stretch>
        </p:blipFill>
        <p:spPr>
          <a:xfrm>
            <a:off x="1804115" y="1168959"/>
            <a:ext cx="962774" cy="962774"/>
          </a:xfrm>
          <a:prstGeom prst="rect">
            <a:avLst/>
          </a:prstGeom>
        </p:spPr>
      </p:pic>
      <p:grpSp>
        <p:nvGrpSpPr>
          <p:cNvPr id="47106" name="组合 3"/>
          <p:cNvGrpSpPr>
            <a:grpSpLocks/>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3" name="虚尾箭头 42"/>
          <p:cNvSpPr/>
          <p:nvPr/>
        </p:nvSpPr>
        <p:spPr>
          <a:xfrm rot="20700000">
            <a:off x="4142538" y="3152692"/>
            <a:ext cx="1313335" cy="321681"/>
          </a:xfrm>
          <a:prstGeom prst="striped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定期同步</a:t>
            </a:r>
            <a:endParaRPr lang="en-GB" dirty="0">
              <a:solidFill>
                <a:schemeClr val="tx1"/>
              </a:solidFill>
            </a:endParaRPr>
          </a:p>
        </p:txBody>
      </p:sp>
      <p:grpSp>
        <p:nvGrpSpPr>
          <p:cNvPr id="47107" name="组合 14"/>
          <p:cNvGrpSpPr>
            <a:grpSpLocks/>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0" name="文本框 17"/>
          <p:cNvSpPr txBox="1">
            <a:spLocks noChangeArrowheads="1"/>
          </p:cNvSpPr>
          <p:nvPr/>
        </p:nvSpPr>
        <p:spPr bwMode="auto">
          <a:xfrm>
            <a:off x="272595" y="124330"/>
            <a:ext cx="5634720" cy="584775"/>
          </a:xfrm>
          <a:prstGeom prst="rect">
            <a:avLst/>
          </a:prstGeom>
          <a:noFill/>
          <a:ln w="9525">
            <a:noFill/>
            <a:miter lim="800000"/>
            <a:headEnd/>
            <a:tailEnd/>
          </a:ln>
        </p:spPr>
        <p:txBody>
          <a:bodyPr wrap="square">
            <a:spAutoFit/>
          </a:bodyPr>
          <a:lstStyle/>
          <a:p>
            <a:pPr algn="ctr"/>
            <a:r>
              <a:rPr lang="zh-CN" altLang="en-US" sz="3200" dirty="0" smtClean="0">
                <a:solidFill>
                  <a:srgbClr val="1570C1"/>
                </a:solidFill>
                <a:latin typeface="Adobe 黑体 Std R" panose="020B0400000000000000" pitchFamily="34" charset="-122"/>
                <a:ea typeface="Adobe 黑体 Std R" panose="020B0400000000000000" pitchFamily="34" charset="-122"/>
              </a:rPr>
              <a:t>区块链大数据交易所结构</a:t>
            </a:r>
            <a:endParaRPr lang="zh-CN" altLang="en-US" sz="3200" dirty="0">
              <a:solidFill>
                <a:srgbClr val="1570C1"/>
              </a:solidFill>
              <a:latin typeface="Adobe 黑体 Std R" panose="020B0400000000000000" pitchFamily="34" charset="-122"/>
              <a:ea typeface="Adobe 黑体 Std R" panose="020B0400000000000000" pitchFamily="34" charset="-122"/>
            </a:endParaRPr>
          </a:p>
        </p:txBody>
      </p:sp>
      <p:pic>
        <p:nvPicPr>
          <p:cNvPr id="21" name="图片 20" descr="图片2"/>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5631786" y="1662857"/>
            <a:ext cx="1256340" cy="3238821"/>
          </a:xfrm>
          <a:prstGeom prst="rect">
            <a:avLst/>
          </a:prstGeom>
        </p:spPr>
      </p:pic>
      <p:pic>
        <p:nvPicPr>
          <p:cNvPr id="22" name="图片 21" descr="图片2"/>
          <p:cNvPicPr>
            <a:picLocks noChangeAspect="1"/>
          </p:cNvPicPr>
          <p:nvPr/>
        </p:nvPicPr>
        <p:blipFill>
          <a:blip r:embed="rId3">
            <a:lum bright="70000" contrast="-70000"/>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a:off x="8582024" y="3133778"/>
            <a:ext cx="595489" cy="1535159"/>
          </a:xfrm>
          <a:prstGeom prst="rect">
            <a:avLst/>
          </a:prstGeom>
        </p:spPr>
      </p:pic>
      <p:pic>
        <p:nvPicPr>
          <p:cNvPr id="23" name="图片 22" descr="图片2"/>
          <p:cNvPicPr>
            <a:picLocks noChangeAspect="1"/>
          </p:cNvPicPr>
          <p:nvPr/>
        </p:nvPicPr>
        <p:blipFill>
          <a:blip r:embed="rId3">
            <a:lum bright="70000" contrast="-70000"/>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a:off x="2981232" y="2988214"/>
            <a:ext cx="595489" cy="1535159"/>
          </a:xfrm>
          <a:prstGeom prst="rect">
            <a:avLst/>
          </a:prstGeom>
        </p:spPr>
      </p:pic>
      <p:pic>
        <p:nvPicPr>
          <p:cNvPr id="24" name="图片 23" descr="图片2"/>
          <p:cNvPicPr>
            <a:picLocks noChangeAspect="1"/>
          </p:cNvPicPr>
          <p:nvPr/>
        </p:nvPicPr>
        <p:blipFill>
          <a:blip r:embed="rId3">
            <a:lum bright="70000" contrast="-70000"/>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a:off x="3110777" y="982759"/>
            <a:ext cx="595489" cy="1535159"/>
          </a:xfrm>
          <a:prstGeom prst="rect">
            <a:avLst/>
          </a:prstGeom>
        </p:spPr>
      </p:pic>
      <p:sp>
        <p:nvSpPr>
          <p:cNvPr id="25" name="文本框 24"/>
          <p:cNvSpPr txBox="1"/>
          <p:nvPr/>
        </p:nvSpPr>
        <p:spPr>
          <a:xfrm>
            <a:off x="2595550" y="1327181"/>
            <a:ext cx="1853392" cy="646331"/>
          </a:xfrm>
          <a:prstGeom prst="rect">
            <a:avLst/>
          </a:prstGeom>
          <a:noFill/>
        </p:spPr>
        <p:txBody>
          <a:bodyPr wrap="none" rtlCol="0">
            <a:spAutoFit/>
          </a:bodyPr>
          <a:lstStyle/>
          <a:p>
            <a:r>
              <a:rPr lang="zh-CN" altLang="en-US" dirty="0" smtClean="0"/>
              <a:t>交易所会员链</a:t>
            </a:r>
            <a:r>
              <a:rPr lang="en-US" altLang="zh-CN" dirty="0" smtClean="0"/>
              <a:t>1</a:t>
            </a:r>
          </a:p>
          <a:p>
            <a:r>
              <a:rPr lang="zh-CN" altLang="en-US" dirty="0" smtClean="0"/>
              <a:t>（侧链</a:t>
            </a:r>
            <a:r>
              <a:rPr lang="en-US" altLang="zh-CN" dirty="0" smtClean="0"/>
              <a:t>-</a:t>
            </a:r>
            <a:r>
              <a:rPr lang="zh-CN" altLang="en-US" dirty="0" smtClean="0"/>
              <a:t>成员区）</a:t>
            </a:r>
            <a:endParaRPr lang="en-GB" dirty="0"/>
          </a:p>
        </p:txBody>
      </p:sp>
      <p:sp>
        <p:nvSpPr>
          <p:cNvPr id="26" name="文本框 25"/>
          <p:cNvSpPr txBox="1"/>
          <p:nvPr/>
        </p:nvSpPr>
        <p:spPr>
          <a:xfrm>
            <a:off x="2386502" y="3356148"/>
            <a:ext cx="1871025" cy="646331"/>
          </a:xfrm>
          <a:prstGeom prst="rect">
            <a:avLst/>
          </a:prstGeom>
          <a:noFill/>
        </p:spPr>
        <p:txBody>
          <a:bodyPr wrap="none" rtlCol="0">
            <a:spAutoFit/>
          </a:bodyPr>
          <a:lstStyle/>
          <a:p>
            <a:r>
              <a:rPr lang="zh-CN" altLang="en-US" dirty="0" smtClean="0"/>
              <a:t>交易所会员链</a:t>
            </a:r>
            <a:r>
              <a:rPr lang="en-US" altLang="zh-CN" dirty="0"/>
              <a:t>2</a:t>
            </a:r>
            <a:endParaRPr lang="en-US" altLang="zh-CN" dirty="0" smtClean="0"/>
          </a:p>
          <a:p>
            <a:r>
              <a:rPr lang="zh-CN" altLang="en-US" dirty="0" smtClean="0"/>
              <a:t>（侧链</a:t>
            </a:r>
            <a:r>
              <a:rPr lang="en-US" altLang="zh-CN" dirty="0" smtClean="0"/>
              <a:t>-</a:t>
            </a:r>
            <a:r>
              <a:rPr lang="zh-CN" altLang="en-US" dirty="0" smtClean="0"/>
              <a:t>成员区）</a:t>
            </a:r>
            <a:endParaRPr lang="en-GB" altLang="zh-CN" dirty="0"/>
          </a:p>
        </p:txBody>
      </p:sp>
      <p:sp>
        <p:nvSpPr>
          <p:cNvPr id="27" name="文本框 26"/>
          <p:cNvSpPr txBox="1"/>
          <p:nvPr/>
        </p:nvSpPr>
        <p:spPr>
          <a:xfrm>
            <a:off x="8158806" y="3552499"/>
            <a:ext cx="1871025" cy="646331"/>
          </a:xfrm>
          <a:prstGeom prst="rect">
            <a:avLst/>
          </a:prstGeom>
          <a:noFill/>
        </p:spPr>
        <p:txBody>
          <a:bodyPr wrap="none" rtlCol="0">
            <a:spAutoFit/>
          </a:bodyPr>
          <a:lstStyle/>
          <a:p>
            <a:r>
              <a:rPr lang="zh-CN" altLang="en-US" dirty="0" smtClean="0"/>
              <a:t>交易所会员链</a:t>
            </a:r>
            <a:r>
              <a:rPr lang="en-US" altLang="zh-CN" dirty="0"/>
              <a:t>3</a:t>
            </a:r>
            <a:endParaRPr lang="en-US" altLang="zh-CN" dirty="0" smtClean="0"/>
          </a:p>
          <a:p>
            <a:r>
              <a:rPr lang="zh-CN" altLang="en-US" dirty="0" smtClean="0"/>
              <a:t>（侧链</a:t>
            </a:r>
            <a:r>
              <a:rPr lang="en-US" altLang="zh-CN" dirty="0" smtClean="0"/>
              <a:t>-</a:t>
            </a:r>
            <a:r>
              <a:rPr lang="zh-CN" altLang="en-US" dirty="0" smtClean="0"/>
              <a:t>成员区）</a:t>
            </a:r>
            <a:endParaRPr lang="en-GB" altLang="zh-CN" dirty="0"/>
          </a:p>
        </p:txBody>
      </p:sp>
      <p:sp>
        <p:nvSpPr>
          <p:cNvPr id="28" name="文本框 27"/>
          <p:cNvSpPr txBox="1"/>
          <p:nvPr/>
        </p:nvSpPr>
        <p:spPr>
          <a:xfrm>
            <a:off x="5475126" y="2947751"/>
            <a:ext cx="1853392" cy="646331"/>
          </a:xfrm>
          <a:prstGeom prst="rect">
            <a:avLst/>
          </a:prstGeom>
          <a:noFill/>
        </p:spPr>
        <p:txBody>
          <a:bodyPr wrap="none" rtlCol="0">
            <a:spAutoFit/>
          </a:bodyPr>
          <a:lstStyle/>
          <a:p>
            <a:r>
              <a:rPr lang="zh-CN" altLang="en-US" dirty="0" smtClean="0"/>
              <a:t>交易所公有链</a:t>
            </a:r>
            <a:endParaRPr lang="en-US" altLang="zh-CN" dirty="0" smtClean="0"/>
          </a:p>
          <a:p>
            <a:r>
              <a:rPr lang="zh-CN" altLang="en-US" dirty="0" smtClean="0"/>
              <a:t>（主链</a:t>
            </a:r>
            <a:r>
              <a:rPr lang="en-US" altLang="zh-CN" dirty="0" smtClean="0"/>
              <a:t>-</a:t>
            </a:r>
            <a:r>
              <a:rPr lang="zh-CN" altLang="en-US" dirty="0" smtClean="0"/>
              <a:t>公共区）</a:t>
            </a:r>
            <a:endParaRPr lang="en-GB" dirty="0"/>
          </a:p>
        </p:txBody>
      </p:sp>
      <p:sp>
        <p:nvSpPr>
          <p:cNvPr id="32" name="虚尾箭头 31"/>
          <p:cNvSpPr/>
          <p:nvPr/>
        </p:nvSpPr>
        <p:spPr>
          <a:xfrm rot="2007546">
            <a:off x="4469589" y="2106304"/>
            <a:ext cx="1313335" cy="321681"/>
          </a:xfrm>
          <a:prstGeom prst="striped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定期同步</a:t>
            </a:r>
            <a:endParaRPr lang="en-GB" dirty="0">
              <a:solidFill>
                <a:schemeClr val="tx1"/>
              </a:solidFill>
            </a:endParaRPr>
          </a:p>
        </p:txBody>
      </p:sp>
      <p:pic>
        <p:nvPicPr>
          <p:cNvPr id="48" name="图片 47" descr="图片2"/>
          <p:cNvPicPr>
            <a:picLocks noChangeAspect="1"/>
          </p:cNvPicPr>
          <p:nvPr/>
        </p:nvPicPr>
        <p:blipFill>
          <a:blip r:embed="rId3">
            <a:lum bright="70000" contrast="-70000"/>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flipH="1">
            <a:off x="8644220" y="1198988"/>
            <a:ext cx="595489" cy="1535159"/>
          </a:xfrm>
          <a:prstGeom prst="rect">
            <a:avLst/>
          </a:prstGeom>
        </p:spPr>
      </p:pic>
      <p:sp>
        <p:nvSpPr>
          <p:cNvPr id="49" name="文本框 48"/>
          <p:cNvSpPr txBox="1"/>
          <p:nvPr/>
        </p:nvSpPr>
        <p:spPr>
          <a:xfrm>
            <a:off x="8030178" y="1598619"/>
            <a:ext cx="1871025" cy="646331"/>
          </a:xfrm>
          <a:prstGeom prst="rect">
            <a:avLst/>
          </a:prstGeom>
          <a:noFill/>
        </p:spPr>
        <p:txBody>
          <a:bodyPr wrap="none" rtlCol="0">
            <a:spAutoFit/>
          </a:bodyPr>
          <a:lstStyle/>
          <a:p>
            <a:r>
              <a:rPr lang="zh-CN" altLang="en-US" dirty="0" smtClean="0"/>
              <a:t>交易所会员链</a:t>
            </a:r>
            <a:r>
              <a:rPr lang="en-US" altLang="zh-CN" dirty="0" smtClean="0"/>
              <a:t>1</a:t>
            </a:r>
          </a:p>
          <a:p>
            <a:r>
              <a:rPr lang="zh-CN" altLang="en-US" dirty="0" smtClean="0"/>
              <a:t>（侧链</a:t>
            </a:r>
            <a:r>
              <a:rPr lang="en-US" altLang="zh-CN" dirty="0" smtClean="0"/>
              <a:t>-</a:t>
            </a:r>
            <a:r>
              <a:rPr lang="zh-CN" altLang="en-US" dirty="0" smtClean="0"/>
              <a:t>成员区）</a:t>
            </a:r>
            <a:endParaRPr lang="en-GB" altLang="zh-CN" dirty="0"/>
          </a:p>
        </p:txBody>
      </p:sp>
      <p:sp>
        <p:nvSpPr>
          <p:cNvPr id="6" name="左箭头 5"/>
          <p:cNvSpPr/>
          <p:nvPr/>
        </p:nvSpPr>
        <p:spPr>
          <a:xfrm rot="20195304">
            <a:off x="6785602" y="2018318"/>
            <a:ext cx="1338241" cy="453263"/>
          </a:xfrm>
          <a:prstGeom prst="leftArrow">
            <a:avLst/>
          </a:prstGeom>
          <a:solidFill>
            <a:schemeClr val="accent1">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tx1"/>
                </a:solidFill>
              </a:rPr>
              <a:t>定期同步</a:t>
            </a:r>
            <a:endParaRPr lang="en-GB" dirty="0">
              <a:solidFill>
                <a:schemeClr val="tx1"/>
              </a:solidFill>
            </a:endParaRPr>
          </a:p>
        </p:txBody>
      </p:sp>
      <p:sp>
        <p:nvSpPr>
          <p:cNvPr id="50" name="左箭头 49"/>
          <p:cNvSpPr/>
          <p:nvPr/>
        </p:nvSpPr>
        <p:spPr>
          <a:xfrm rot="900000">
            <a:off x="7028309" y="2996310"/>
            <a:ext cx="1338241" cy="453263"/>
          </a:xfrm>
          <a:prstGeom prst="leftArrow">
            <a:avLst/>
          </a:prstGeom>
          <a:solidFill>
            <a:schemeClr val="accent1">
              <a:lumMod val="40000"/>
              <a:lumOff val="6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solidFill>
                  <a:schemeClr val="tx1"/>
                </a:solidFill>
              </a:rPr>
              <a:t>定期同步</a:t>
            </a:r>
            <a:endParaRPr lang="en-GB" dirty="0">
              <a:solidFill>
                <a:schemeClr val="tx1"/>
              </a:solidFill>
            </a:endParaRPr>
          </a:p>
        </p:txBody>
      </p:sp>
      <p:sp>
        <p:nvSpPr>
          <p:cNvPr id="51" name="矩形 50"/>
          <p:cNvSpPr/>
          <p:nvPr/>
        </p:nvSpPr>
        <p:spPr>
          <a:xfrm>
            <a:off x="688016" y="5512434"/>
            <a:ext cx="2422761" cy="923330"/>
          </a:xfrm>
          <a:prstGeom prst="rect">
            <a:avLst/>
          </a:prstGeom>
        </p:spPr>
        <p:txBody>
          <a:bodyPr wrap="square">
            <a:spAutoFit/>
          </a:bodyPr>
          <a:lstStyle/>
          <a:p>
            <a:pPr marL="285750" indent="-285750" algn="just">
              <a:spcAft>
                <a:spcPts val="0"/>
              </a:spcAft>
              <a:buFont typeface="Arial" panose="020B0604020202020204" pitchFamily="34" charset="0"/>
              <a:buChar char="•"/>
            </a:pPr>
            <a:r>
              <a:rPr lang="zh-CN" altLang="en-US" kern="100" dirty="0" smtClean="0">
                <a:latin typeface="Adobe 黑体 Std R" panose="020B0400000000000000" pitchFamily="34" charset="-122"/>
                <a:ea typeface="Adobe 黑体 Std R" panose="020B0400000000000000" pitchFamily="34" charset="-122"/>
                <a:cs typeface="Times New Roman" panose="02020603050405020304" pitchFamily="18" charset="0"/>
              </a:rPr>
              <a:t>节点设备：</a:t>
            </a:r>
            <a:endParaRPr lang="en-US" altLang="zh-CN" kern="100" dirty="0" smtClean="0">
              <a:latin typeface="Adobe 黑体 Std R" panose="020B0400000000000000" pitchFamily="34" charset="-122"/>
              <a:ea typeface="Adobe 黑体 Std R" panose="020B0400000000000000" pitchFamily="34" charset="-122"/>
              <a:cs typeface="Times New Roman" panose="02020603050405020304" pitchFamily="18" charset="0"/>
            </a:endParaRPr>
          </a:p>
          <a:p>
            <a:pPr marL="742950" lvl="1" indent="-285750" algn="just">
              <a:buFont typeface="Arial" panose="020B0604020202020204" pitchFamily="34" charset="0"/>
              <a:buChar char="•"/>
            </a:pPr>
            <a:r>
              <a:rPr lang="zh-CN" altLang="en-US" kern="100" dirty="0" smtClean="0">
                <a:latin typeface="Adobe 黑体 Std R" panose="020B0400000000000000" pitchFamily="34" charset="-122"/>
                <a:ea typeface="Adobe 黑体 Std R" panose="020B0400000000000000" pitchFamily="34" charset="-122"/>
                <a:cs typeface="Times New Roman" panose="02020603050405020304" pitchFamily="18" charset="0"/>
              </a:rPr>
              <a:t>支持共识算法</a:t>
            </a:r>
            <a:endParaRPr lang="en-US" altLang="zh-CN" kern="100" dirty="0" smtClean="0">
              <a:latin typeface="Adobe 黑体 Std R" panose="020B0400000000000000" pitchFamily="34" charset="-122"/>
              <a:ea typeface="Adobe 黑体 Std R" panose="020B0400000000000000" pitchFamily="34" charset="-122"/>
              <a:cs typeface="Times New Roman" panose="02020603050405020304" pitchFamily="18" charset="0"/>
            </a:endParaRPr>
          </a:p>
          <a:p>
            <a:pPr marL="742950" lvl="1" indent="-285750" algn="just">
              <a:buFont typeface="Arial" panose="020B0604020202020204" pitchFamily="34" charset="0"/>
              <a:buChar char="•"/>
            </a:pPr>
            <a:r>
              <a:rPr lang="zh-CN" altLang="en-US" kern="100" dirty="0" smtClean="0">
                <a:latin typeface="Adobe 黑体 Std R" panose="020B0400000000000000" pitchFamily="34" charset="-122"/>
                <a:ea typeface="Adobe 黑体 Std R" panose="020B0400000000000000" pitchFamily="34" charset="-122"/>
                <a:cs typeface="Times New Roman" panose="02020603050405020304" pitchFamily="18" charset="0"/>
              </a:rPr>
              <a:t>分布式维护</a:t>
            </a:r>
            <a:endParaRPr lang="en-US" altLang="zh-CN" kern="100" dirty="0" smtClean="0">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13" name="文本框 12"/>
          <p:cNvSpPr txBox="1"/>
          <p:nvPr/>
        </p:nvSpPr>
        <p:spPr>
          <a:xfrm>
            <a:off x="986686" y="1604180"/>
            <a:ext cx="1107996" cy="369332"/>
          </a:xfrm>
          <a:prstGeom prst="rect">
            <a:avLst/>
          </a:prstGeom>
          <a:noFill/>
        </p:spPr>
        <p:txBody>
          <a:bodyPr wrap="none" rtlCol="0">
            <a:spAutoFit/>
          </a:bodyPr>
          <a:lstStyle/>
          <a:p>
            <a:r>
              <a:rPr lang="zh-CN" altLang="en-US" dirty="0" smtClean="0"/>
              <a:t>节点设备</a:t>
            </a:r>
            <a:endParaRPr lang="en-GB" dirty="0"/>
          </a:p>
        </p:txBody>
      </p:sp>
      <p:sp>
        <p:nvSpPr>
          <p:cNvPr id="66" name="文本框 65"/>
          <p:cNvSpPr txBox="1"/>
          <p:nvPr/>
        </p:nvSpPr>
        <p:spPr>
          <a:xfrm>
            <a:off x="1948416" y="4545082"/>
            <a:ext cx="1107996" cy="369332"/>
          </a:xfrm>
          <a:prstGeom prst="rect">
            <a:avLst/>
          </a:prstGeom>
          <a:noFill/>
        </p:spPr>
        <p:txBody>
          <a:bodyPr wrap="none" rtlCol="0">
            <a:spAutoFit/>
          </a:bodyPr>
          <a:lstStyle/>
          <a:p>
            <a:r>
              <a:rPr lang="zh-CN" altLang="en-US" dirty="0" smtClean="0"/>
              <a:t>节点设备</a:t>
            </a:r>
            <a:endParaRPr lang="en-GB" dirty="0"/>
          </a:p>
        </p:txBody>
      </p:sp>
      <p:sp>
        <p:nvSpPr>
          <p:cNvPr id="67" name="文本框 66"/>
          <p:cNvSpPr txBox="1"/>
          <p:nvPr/>
        </p:nvSpPr>
        <p:spPr>
          <a:xfrm>
            <a:off x="10194013" y="1198988"/>
            <a:ext cx="1107996" cy="369332"/>
          </a:xfrm>
          <a:prstGeom prst="rect">
            <a:avLst/>
          </a:prstGeom>
          <a:noFill/>
        </p:spPr>
        <p:txBody>
          <a:bodyPr wrap="none" rtlCol="0">
            <a:spAutoFit/>
          </a:bodyPr>
          <a:lstStyle/>
          <a:p>
            <a:r>
              <a:rPr lang="zh-CN" altLang="en-US" dirty="0" smtClean="0"/>
              <a:t>节点设备</a:t>
            </a:r>
            <a:endParaRPr lang="en-GB" dirty="0"/>
          </a:p>
        </p:txBody>
      </p:sp>
      <p:sp>
        <p:nvSpPr>
          <p:cNvPr id="68" name="文本框 67"/>
          <p:cNvSpPr txBox="1"/>
          <p:nvPr/>
        </p:nvSpPr>
        <p:spPr>
          <a:xfrm>
            <a:off x="9310208" y="4838150"/>
            <a:ext cx="1107996" cy="369332"/>
          </a:xfrm>
          <a:prstGeom prst="rect">
            <a:avLst/>
          </a:prstGeom>
          <a:noFill/>
        </p:spPr>
        <p:txBody>
          <a:bodyPr wrap="none" rtlCol="0">
            <a:spAutoFit/>
          </a:bodyPr>
          <a:lstStyle/>
          <a:p>
            <a:r>
              <a:rPr lang="zh-CN" altLang="en-US" dirty="0" smtClean="0"/>
              <a:t>节点设备</a:t>
            </a:r>
            <a:endParaRPr lang="en-GB" dirty="0"/>
          </a:p>
        </p:txBody>
      </p:sp>
      <p:sp>
        <p:nvSpPr>
          <p:cNvPr id="14" name="矩形 13"/>
          <p:cNvSpPr/>
          <p:nvPr/>
        </p:nvSpPr>
        <p:spPr>
          <a:xfrm>
            <a:off x="3408521" y="5520876"/>
            <a:ext cx="6096000" cy="923330"/>
          </a:xfrm>
          <a:prstGeom prst="rect">
            <a:avLst/>
          </a:prstGeom>
        </p:spPr>
        <p:txBody>
          <a:bodyPr>
            <a:spAutoFit/>
          </a:bodyPr>
          <a:lstStyle/>
          <a:p>
            <a:pPr marL="285750" indent="-285750" algn="just">
              <a:spcAft>
                <a:spcPts val="0"/>
              </a:spcAft>
              <a:buFont typeface="Arial" panose="020B0604020202020204" pitchFamily="34" charset="0"/>
              <a:buChar char="•"/>
            </a:pPr>
            <a:r>
              <a:rPr lang="zh-CN" altLang="en-US" kern="100" dirty="0" smtClean="0">
                <a:latin typeface="Adobe 黑体 Std R" panose="020B0400000000000000" pitchFamily="34" charset="-122"/>
                <a:ea typeface="Adobe 黑体 Std R" panose="020B0400000000000000" pitchFamily="34" charset="-122"/>
                <a:cs typeface="Times New Roman" panose="02020603050405020304" pitchFamily="18" charset="0"/>
              </a:rPr>
              <a:t>侧链：</a:t>
            </a:r>
            <a:endParaRPr lang="en-US" altLang="zh-CN" kern="100" dirty="0" smtClean="0">
              <a:latin typeface="Adobe 黑体 Std R" panose="020B0400000000000000" pitchFamily="34" charset="-122"/>
              <a:ea typeface="Adobe 黑体 Std R" panose="020B0400000000000000" pitchFamily="34" charset="-122"/>
              <a:cs typeface="Times New Roman" panose="02020603050405020304" pitchFamily="18" charset="0"/>
            </a:endParaRPr>
          </a:p>
          <a:p>
            <a:pPr marL="742950" lvl="1" indent="-285750" algn="just">
              <a:buFont typeface="Arial" panose="020B0604020202020204" pitchFamily="34" charset="0"/>
              <a:buChar char="•"/>
            </a:pPr>
            <a:r>
              <a:rPr lang="zh-CN" altLang="en-US" kern="100" dirty="0" smtClean="0">
                <a:latin typeface="Adobe 黑体 Std R" panose="020B0400000000000000" pitchFamily="34" charset="-122"/>
                <a:ea typeface="Adobe 黑体 Std R" panose="020B0400000000000000" pitchFamily="34" charset="-122"/>
                <a:cs typeface="Times New Roman" panose="02020603050405020304" pitchFamily="18" charset="0"/>
              </a:rPr>
              <a:t>保护隐私、数据脱敏</a:t>
            </a:r>
            <a:endParaRPr lang="en-US" altLang="zh-CN" kern="100" dirty="0" smtClean="0">
              <a:latin typeface="Adobe 黑体 Std R" panose="020B0400000000000000" pitchFamily="34" charset="-122"/>
              <a:ea typeface="Adobe 黑体 Std R" panose="020B0400000000000000" pitchFamily="34" charset="-122"/>
              <a:cs typeface="Times New Roman" panose="02020603050405020304" pitchFamily="18" charset="0"/>
            </a:endParaRPr>
          </a:p>
          <a:p>
            <a:pPr marL="742950" lvl="1" indent="-285750" algn="just">
              <a:buFont typeface="Arial" panose="020B0604020202020204" pitchFamily="34" charset="0"/>
              <a:buChar char="•"/>
            </a:pPr>
            <a:r>
              <a:rPr lang="zh-CN" altLang="en-US" kern="100" dirty="0" smtClean="0">
                <a:latin typeface="Adobe 黑体 Std R" panose="020B0400000000000000" pitchFamily="34" charset="-122"/>
                <a:ea typeface="Adobe 黑体 Std R" panose="020B0400000000000000" pitchFamily="34" charset="-122"/>
                <a:cs typeface="Times New Roman" panose="02020603050405020304" pitchFamily="18" charset="0"/>
              </a:rPr>
              <a:t>权限管理</a:t>
            </a:r>
            <a:endParaRPr lang="en-US" altLang="zh-CN" kern="100" dirty="0" smtClean="0">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47104" name="矩形 47103"/>
          <p:cNvSpPr/>
          <p:nvPr/>
        </p:nvSpPr>
        <p:spPr>
          <a:xfrm>
            <a:off x="6816206" y="5512434"/>
            <a:ext cx="6096000" cy="923330"/>
          </a:xfrm>
          <a:prstGeom prst="rect">
            <a:avLst/>
          </a:prstGeom>
        </p:spPr>
        <p:txBody>
          <a:bodyPr>
            <a:spAutoFit/>
          </a:bodyPr>
          <a:lstStyle/>
          <a:p>
            <a:pPr marL="285750" indent="-285750" algn="just">
              <a:spcAft>
                <a:spcPts val="0"/>
              </a:spcAft>
              <a:buFont typeface="Arial" panose="020B0604020202020204" pitchFamily="34" charset="0"/>
              <a:buChar char="•"/>
            </a:pPr>
            <a:r>
              <a:rPr lang="zh-CN" altLang="en-US" kern="100" dirty="0" smtClean="0">
                <a:latin typeface="Adobe 黑体 Std R" panose="020B0400000000000000" pitchFamily="34" charset="-122"/>
                <a:ea typeface="Adobe 黑体 Std R" panose="020B0400000000000000" pitchFamily="34" charset="-122"/>
                <a:cs typeface="Times New Roman" panose="02020603050405020304" pitchFamily="18" charset="0"/>
              </a:rPr>
              <a:t>公有链：</a:t>
            </a:r>
            <a:endParaRPr lang="en-US" altLang="zh-CN" kern="100" dirty="0" smtClean="0">
              <a:latin typeface="Adobe 黑体 Std R" panose="020B0400000000000000" pitchFamily="34" charset="-122"/>
              <a:ea typeface="Adobe 黑体 Std R" panose="020B0400000000000000" pitchFamily="34" charset="-122"/>
              <a:cs typeface="Times New Roman" panose="02020603050405020304" pitchFamily="18" charset="0"/>
            </a:endParaRPr>
          </a:p>
          <a:p>
            <a:pPr marL="742950" lvl="1" indent="-285750" algn="just">
              <a:buFont typeface="Arial" panose="020B0604020202020204" pitchFamily="34" charset="0"/>
              <a:buChar char="•"/>
            </a:pPr>
            <a:r>
              <a:rPr lang="zh-CN" altLang="en-US" kern="100" dirty="0" smtClean="0">
                <a:latin typeface="Adobe 黑体 Std R" panose="020B0400000000000000" pitchFamily="34" charset="-122"/>
                <a:ea typeface="Adobe 黑体 Std R" panose="020B0400000000000000" pitchFamily="34" charset="-122"/>
                <a:cs typeface="Times New Roman" panose="02020603050405020304" pitchFamily="18" charset="0"/>
              </a:rPr>
              <a:t>数据资产唯一性（授权使用时间</a:t>
            </a:r>
            <a:r>
              <a:rPr lang="en-US" altLang="zh-CN" kern="100" dirty="0" smtClean="0">
                <a:latin typeface="Adobe 黑体 Std R" panose="020B0400000000000000" pitchFamily="34" charset="-122"/>
                <a:ea typeface="Adobe 黑体 Std R" panose="020B0400000000000000" pitchFamily="34" charset="-122"/>
                <a:cs typeface="Times New Roman" panose="02020603050405020304" pitchFamily="18" charset="0"/>
              </a:rPr>
              <a:t>=</a:t>
            </a:r>
            <a:r>
              <a:rPr lang="zh-CN" altLang="en-US" kern="100" dirty="0" smtClean="0">
                <a:latin typeface="Adobe 黑体 Std R" panose="020B0400000000000000" pitchFamily="34" charset="-122"/>
                <a:ea typeface="Adobe 黑体 Std R" panose="020B0400000000000000" pitchFamily="34" charset="-122"/>
                <a:cs typeface="Times New Roman" panose="02020603050405020304" pitchFamily="18" charset="0"/>
              </a:rPr>
              <a:t>燃料量）</a:t>
            </a:r>
            <a:endParaRPr lang="en-US" altLang="zh-CN" kern="100" dirty="0" smtClean="0">
              <a:latin typeface="Adobe 黑体 Std R" panose="020B0400000000000000" pitchFamily="34" charset="-122"/>
              <a:ea typeface="Adobe 黑体 Std R" panose="020B0400000000000000" pitchFamily="34" charset="-122"/>
              <a:cs typeface="Times New Roman" panose="02020603050405020304" pitchFamily="18" charset="0"/>
            </a:endParaRPr>
          </a:p>
          <a:p>
            <a:pPr marL="742950" lvl="1" indent="-285750" algn="just">
              <a:buFont typeface="Arial" panose="020B0604020202020204" pitchFamily="34" charset="0"/>
              <a:buChar char="•"/>
            </a:pPr>
            <a:r>
              <a:rPr lang="zh-CN" altLang="en-US" kern="100" dirty="0" smtClean="0">
                <a:latin typeface="Adobe 黑体 Std R" panose="020B0400000000000000" pitchFamily="34" charset="-122"/>
                <a:ea typeface="Adobe 黑体 Std R" panose="020B0400000000000000" pitchFamily="34" charset="-122"/>
                <a:cs typeface="Times New Roman" panose="02020603050405020304" pitchFamily="18" charset="0"/>
              </a:rPr>
              <a:t>不可篡改、透明、可追溯（共识验证）</a:t>
            </a:r>
            <a:endParaRPr lang="en-US" altLang="zh-CN" kern="100" dirty="0">
              <a:latin typeface="Adobe 黑体 Std R" panose="020B0400000000000000" pitchFamily="34" charset="-122"/>
              <a:ea typeface="Adobe 黑体 Std R"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40823260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430213" y="3419475"/>
            <a:ext cx="5227637" cy="769441"/>
          </a:xfrm>
          <a:prstGeom prst="rect">
            <a:avLst/>
          </a:prstGeom>
          <a:noFill/>
          <a:ln w="9525">
            <a:noFill/>
            <a:miter lim="800000"/>
            <a:headEnd/>
            <a:tailEnd/>
          </a:ln>
        </p:spPr>
        <p:txBody>
          <a:bodyPr>
            <a:spAutoFit/>
          </a:bodyPr>
          <a:lstStyle/>
          <a:p>
            <a:pPr algn="ctr" eaLnBrk="1" hangingPunct="1"/>
            <a:r>
              <a:rPr lang="zh-CN" altLang="en-US" sz="4400" dirty="0" smtClean="0">
                <a:solidFill>
                  <a:srgbClr val="1570C1"/>
                </a:solidFill>
                <a:latin typeface="Adobe 黑体 Std R" panose="020B0400000000000000" pitchFamily="34" charset="-122"/>
                <a:ea typeface="Adobe 黑体 Std R" panose="020B0400000000000000" pitchFamily="34" charset="-122"/>
              </a:rPr>
              <a:t>积分通兑</a:t>
            </a:r>
            <a:endParaRPr lang="zh-CN" altLang="en-US" sz="4400" dirty="0">
              <a:solidFill>
                <a:srgbClr val="1570C1"/>
              </a:solidFill>
              <a:latin typeface="Adobe 黑体 Std R" panose="020B0400000000000000" pitchFamily="34" charset="-122"/>
              <a:ea typeface="Adobe 黑体 Std R" panose="020B0400000000000000" pitchFamily="34" charset="-122"/>
            </a:endParaRPr>
          </a:p>
        </p:txBody>
      </p:sp>
      <p:sp>
        <p:nvSpPr>
          <p:cNvPr id="6" name="文本框 5"/>
          <p:cNvSpPr txBox="1">
            <a:spLocks noChangeArrowheads="1"/>
          </p:cNvSpPr>
          <p:nvPr/>
        </p:nvSpPr>
        <p:spPr bwMode="auto">
          <a:xfrm>
            <a:off x="687388" y="1973263"/>
            <a:ext cx="4713287" cy="1446212"/>
          </a:xfrm>
          <a:prstGeom prst="rect">
            <a:avLst/>
          </a:prstGeom>
          <a:noFill/>
          <a:ln w="9525">
            <a:noFill/>
            <a:miter lim="800000"/>
            <a:headEnd/>
            <a:tailEnd/>
          </a:ln>
        </p:spPr>
        <p:txBody>
          <a:bodyPr>
            <a:spAutoFit/>
          </a:bodyPr>
          <a:lstStyle/>
          <a:p>
            <a:pPr algn="ctr" eaLnBrk="1" hangingPunct="1"/>
            <a:r>
              <a:rPr lang="en-US" altLang="zh-CN" sz="8800" dirty="0" smtClean="0">
                <a:solidFill>
                  <a:srgbClr val="1570C1"/>
                </a:solidFill>
                <a:latin typeface="Adobe 黑体 Std R" panose="020B0400000000000000" pitchFamily="34" charset="-122"/>
                <a:ea typeface="Adobe 黑体 Std R" panose="020B0400000000000000" pitchFamily="34" charset="-122"/>
              </a:rPr>
              <a:t>PART 4</a:t>
            </a:r>
            <a:endParaRPr lang="zh-CN" altLang="en-US" sz="8800" dirty="0">
              <a:solidFill>
                <a:srgbClr val="1570C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38170778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组合 3"/>
          <p:cNvGrpSpPr>
            <a:grpSpLocks/>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5843" name="组合 14"/>
          <p:cNvGrpSpPr>
            <a:grpSpLocks/>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5844" name="文本框 17"/>
          <p:cNvSpPr txBox="1">
            <a:spLocks noChangeArrowheads="1"/>
          </p:cNvSpPr>
          <p:nvPr/>
        </p:nvSpPr>
        <p:spPr bwMode="auto">
          <a:xfrm>
            <a:off x="19050" y="122238"/>
            <a:ext cx="5410200" cy="585787"/>
          </a:xfrm>
          <a:prstGeom prst="rect">
            <a:avLst/>
          </a:prstGeom>
          <a:noFill/>
          <a:ln w="9525">
            <a:noFill/>
            <a:miter lim="800000"/>
            <a:headEnd/>
            <a:tailEnd/>
          </a:ln>
        </p:spPr>
        <p:txBody>
          <a:bodyPr>
            <a:spAutoFit/>
          </a:bodyPr>
          <a:lstStyle/>
          <a:p>
            <a:pPr algn="ctr" eaLnBrk="1" hangingPunct="1"/>
            <a:r>
              <a:rPr lang="zh-CN" altLang="en-US" sz="3200" dirty="0" smtClean="0">
                <a:solidFill>
                  <a:srgbClr val="1570C1"/>
                </a:solidFill>
                <a:latin typeface="Adobe 黑体 Std R" panose="020B0400000000000000" pitchFamily="34" charset="-122"/>
                <a:ea typeface="Adobe 黑体 Std R" panose="020B0400000000000000" pitchFamily="34" charset="-122"/>
              </a:rPr>
              <a:t>积分现状</a:t>
            </a:r>
            <a:endParaRPr lang="zh-CN" altLang="en-US" sz="3200" dirty="0">
              <a:solidFill>
                <a:srgbClr val="1570C1"/>
              </a:solidFill>
              <a:latin typeface="Adobe 黑体 Std R" panose="020B0400000000000000" pitchFamily="34" charset="-122"/>
              <a:ea typeface="Adobe 黑体 Std R" panose="020B0400000000000000" pitchFamily="34" charset="-122"/>
            </a:endParaRPr>
          </a:p>
        </p:txBody>
      </p:sp>
      <p:sp>
        <p:nvSpPr>
          <p:cNvPr id="54" name="Freeform 17"/>
          <p:cNvSpPr>
            <a:spLocks/>
          </p:cNvSpPr>
          <p:nvPr/>
        </p:nvSpPr>
        <p:spPr bwMode="auto">
          <a:xfrm>
            <a:off x="5745163" y="2617788"/>
            <a:ext cx="2081212" cy="2049462"/>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00B0F0"/>
          </a:solidFill>
          <a:ln w="3175" cap="flat" cmpd="sng" algn="ctr">
            <a:noFill/>
            <a:prstDash val="solid"/>
          </a:ln>
          <a:effectLst>
            <a:outerShdw blurRad="50800" dist="25400" dir="2700000" algn="tl" rotWithShape="0">
              <a:prstClr val="black">
                <a:alpha val="15000"/>
              </a:prstClr>
            </a:outerShdw>
          </a:effectLst>
        </p:spPr>
        <p:txBody>
          <a:bodyPr lIns="432000" anchor="ctr"/>
          <a:lstStyle/>
          <a:p>
            <a:pPr algn="ctr" eaLnBrk="1" fontAlgn="auto" hangingPunct="1">
              <a:spcBef>
                <a:spcPts val="0"/>
              </a:spcBef>
              <a:spcAft>
                <a:spcPts val="0"/>
              </a:spcAft>
              <a:defRPr/>
            </a:pPr>
            <a:r>
              <a:rPr lang="en-US" altLang="zh-CN" sz="2800" kern="0" dirty="0">
                <a:solidFill>
                  <a:srgbClr val="FFFFFF"/>
                </a:solidFill>
                <a:latin typeface="+mn-lt"/>
                <a:ea typeface="+mn-ea"/>
              </a:rPr>
              <a:t>03</a:t>
            </a:r>
            <a:endParaRPr lang="zh-CN" altLang="en-US" sz="2800" kern="0" dirty="0">
              <a:solidFill>
                <a:srgbClr val="FFFFFF"/>
              </a:solidFill>
              <a:latin typeface="+mn-lt"/>
              <a:ea typeface="+mn-ea"/>
            </a:endParaRPr>
          </a:p>
        </p:txBody>
      </p:sp>
      <p:sp>
        <p:nvSpPr>
          <p:cNvPr id="55" name="Freeform 18"/>
          <p:cNvSpPr>
            <a:spLocks/>
          </p:cNvSpPr>
          <p:nvPr/>
        </p:nvSpPr>
        <p:spPr bwMode="auto">
          <a:xfrm>
            <a:off x="3846513" y="2752725"/>
            <a:ext cx="1819275" cy="1778000"/>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rgbClr val="1570C1"/>
          </a:solidFill>
          <a:ln w="3175" cap="flat" cmpd="sng" algn="ctr">
            <a:noFill/>
            <a:prstDash val="solid"/>
          </a:ln>
          <a:effectLst>
            <a:outerShdw blurRad="50800" dist="25400" dir="2700000" algn="tl" rotWithShape="0">
              <a:prstClr val="black">
                <a:alpha val="15000"/>
              </a:prstClr>
            </a:outerShdw>
          </a:effectLst>
        </p:spPr>
        <p:txBody>
          <a:bodyPr lIns="288000" anchor="ctr"/>
          <a:lstStyle/>
          <a:p>
            <a:pPr algn="ctr" eaLnBrk="1" fontAlgn="auto" hangingPunct="1">
              <a:spcBef>
                <a:spcPts val="0"/>
              </a:spcBef>
              <a:spcAft>
                <a:spcPts val="0"/>
              </a:spcAft>
              <a:defRPr/>
            </a:pPr>
            <a:r>
              <a:rPr lang="en-US" altLang="zh-CN" sz="2800" kern="0" dirty="0">
                <a:solidFill>
                  <a:srgbClr val="FFFFFF"/>
                </a:solidFill>
                <a:latin typeface="+mn-lt"/>
                <a:ea typeface="+mn-ea"/>
              </a:rPr>
              <a:t>02</a:t>
            </a:r>
            <a:endParaRPr lang="zh-CN" altLang="en-US" sz="2800" kern="0" dirty="0">
              <a:solidFill>
                <a:srgbClr val="FFFFFF"/>
              </a:solidFill>
              <a:latin typeface="+mn-lt"/>
              <a:ea typeface="+mn-ea"/>
            </a:endParaRPr>
          </a:p>
        </p:txBody>
      </p:sp>
      <p:sp>
        <p:nvSpPr>
          <p:cNvPr id="56" name="Freeform 19"/>
          <p:cNvSpPr>
            <a:spLocks/>
          </p:cNvSpPr>
          <p:nvPr/>
        </p:nvSpPr>
        <p:spPr bwMode="auto">
          <a:xfrm>
            <a:off x="2338388" y="2909888"/>
            <a:ext cx="1444625" cy="1463675"/>
          </a:xfrm>
          <a:custGeom>
            <a:avLst/>
            <a:gdLst>
              <a:gd name="T0" fmla="*/ 15 w 101"/>
              <a:gd name="T1" fmla="*/ 31 h 102"/>
              <a:gd name="T2" fmla="*/ 21 w 101"/>
              <a:gd name="T3" fmla="*/ 5 h 102"/>
              <a:gd name="T4" fmla="*/ 26 w 101"/>
              <a:gd name="T5" fmla="*/ 1 h 102"/>
              <a:gd name="T6" fmla="*/ 32 w 101"/>
              <a:gd name="T7" fmla="*/ 2 h 102"/>
              <a:gd name="T8" fmla="*/ 95 w 101"/>
              <a:gd name="T9" fmla="*/ 41 h 102"/>
              <a:gd name="T10" fmla="*/ 101 w 101"/>
              <a:gd name="T11" fmla="*/ 51 h 102"/>
              <a:gd name="T12" fmla="*/ 94 w 101"/>
              <a:gd name="T13" fmla="*/ 63 h 102"/>
              <a:gd name="T14" fmla="*/ 6 w 101"/>
              <a:gd name="T15" fmla="*/ 102 h 102"/>
              <a:gd name="T16" fmla="*/ 2 w 101"/>
              <a:gd name="T17" fmla="*/ 101 h 102"/>
              <a:gd name="T18" fmla="*/ 0 w 101"/>
              <a:gd name="T19" fmla="*/ 97 h 102"/>
              <a:gd name="T20" fmla="*/ 5 w 101"/>
              <a:gd name="T21" fmla="*/ 77 h 102"/>
              <a:gd name="T22" fmla="*/ 15 w 101"/>
              <a:gd name="T2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rgbClr val="00B0F0"/>
          </a:solidFill>
          <a:ln w="3175" cap="flat" cmpd="sng" algn="ctr">
            <a:noFill/>
            <a:prstDash val="solid"/>
          </a:ln>
          <a:effectLst>
            <a:outerShdw blurRad="50800" dist="25400" dir="2700000" algn="tl" rotWithShape="0">
              <a:prstClr val="black">
                <a:alpha val="15000"/>
              </a:prstClr>
            </a:outerShdw>
          </a:effectLst>
        </p:spPr>
        <p:txBody>
          <a:bodyPr anchor="ctr"/>
          <a:lstStyle/>
          <a:p>
            <a:pPr algn="ctr" eaLnBrk="1" fontAlgn="auto" hangingPunct="1">
              <a:spcBef>
                <a:spcPts val="0"/>
              </a:spcBef>
              <a:spcAft>
                <a:spcPts val="0"/>
              </a:spcAft>
              <a:defRPr/>
            </a:pPr>
            <a:r>
              <a:rPr lang="en-US" altLang="zh-CN" sz="2800" kern="0" dirty="0">
                <a:solidFill>
                  <a:srgbClr val="FFFFFF"/>
                </a:solidFill>
                <a:latin typeface="+mn-lt"/>
                <a:ea typeface="+mn-ea"/>
              </a:rPr>
              <a:t>01</a:t>
            </a:r>
            <a:endParaRPr lang="zh-CN" altLang="en-US" sz="2800" kern="0" dirty="0">
              <a:solidFill>
                <a:srgbClr val="FFFFFF"/>
              </a:solidFill>
              <a:latin typeface="+mn-lt"/>
              <a:ea typeface="+mn-ea"/>
            </a:endParaRPr>
          </a:p>
        </p:txBody>
      </p:sp>
      <p:sp>
        <p:nvSpPr>
          <p:cNvPr id="57" name="Freeform 17"/>
          <p:cNvSpPr>
            <a:spLocks/>
          </p:cNvSpPr>
          <p:nvPr/>
        </p:nvSpPr>
        <p:spPr bwMode="auto">
          <a:xfrm>
            <a:off x="7537450" y="2351088"/>
            <a:ext cx="2620963" cy="2579687"/>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rgbClr val="1570C1"/>
          </a:solidFill>
          <a:ln w="3175" cap="flat" cmpd="sng" algn="ctr">
            <a:noFill/>
            <a:prstDash val="solid"/>
          </a:ln>
          <a:effectLst>
            <a:outerShdw blurRad="50800" dist="25400" dir="2700000" algn="tl" rotWithShape="0">
              <a:prstClr val="black">
                <a:alpha val="15000"/>
              </a:prstClr>
            </a:outerShdw>
          </a:effectLst>
        </p:spPr>
        <p:txBody>
          <a:bodyPr lIns="540000" anchor="ctr"/>
          <a:lstStyle/>
          <a:p>
            <a:pPr algn="ctr" eaLnBrk="1" fontAlgn="auto" hangingPunct="1">
              <a:spcBef>
                <a:spcPts val="0"/>
              </a:spcBef>
              <a:spcAft>
                <a:spcPts val="0"/>
              </a:spcAft>
              <a:defRPr/>
            </a:pPr>
            <a:r>
              <a:rPr lang="en-US" altLang="zh-CN" sz="2800" kern="0" dirty="0">
                <a:solidFill>
                  <a:srgbClr val="FFFFFF"/>
                </a:solidFill>
                <a:latin typeface="+mn-lt"/>
                <a:ea typeface="+mn-ea"/>
              </a:rPr>
              <a:t>04</a:t>
            </a:r>
            <a:endParaRPr lang="zh-CN" altLang="en-US" sz="2800" kern="0" dirty="0">
              <a:solidFill>
                <a:srgbClr val="FFFFFF"/>
              </a:solidFill>
              <a:latin typeface="+mn-lt"/>
              <a:ea typeface="+mn-ea"/>
            </a:endParaRPr>
          </a:p>
        </p:txBody>
      </p:sp>
      <p:cxnSp>
        <p:nvCxnSpPr>
          <p:cNvPr id="58" name="直接箭头连接符 57"/>
          <p:cNvCxnSpPr/>
          <p:nvPr/>
        </p:nvCxnSpPr>
        <p:spPr>
          <a:xfrm flipV="1">
            <a:off x="2763838" y="2217738"/>
            <a:ext cx="0" cy="812800"/>
          </a:xfrm>
          <a:prstGeom prst="straightConnector1">
            <a:avLst/>
          </a:prstGeom>
          <a:ln w="12700">
            <a:solidFill>
              <a:srgbClr val="1570C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6321425" y="1978025"/>
            <a:ext cx="0" cy="812800"/>
          </a:xfrm>
          <a:prstGeom prst="straightConnector1">
            <a:avLst/>
          </a:prstGeom>
          <a:ln w="12700">
            <a:solidFill>
              <a:srgbClr val="1570C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4024313" y="4365625"/>
            <a:ext cx="0" cy="811213"/>
          </a:xfrm>
          <a:prstGeom prst="straightConnector1">
            <a:avLst/>
          </a:prstGeom>
          <a:ln w="12700">
            <a:solidFill>
              <a:srgbClr val="1570C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7720013" y="4722813"/>
            <a:ext cx="0" cy="809625"/>
          </a:xfrm>
          <a:prstGeom prst="straightConnector1">
            <a:avLst/>
          </a:prstGeom>
          <a:ln w="12700">
            <a:solidFill>
              <a:srgbClr val="1570C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2" name="椭圆 61"/>
          <p:cNvSpPr/>
          <p:nvPr/>
        </p:nvSpPr>
        <p:spPr>
          <a:xfrm>
            <a:off x="2695575" y="3030538"/>
            <a:ext cx="157163" cy="157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63" name="椭圆 62"/>
          <p:cNvSpPr/>
          <p:nvPr/>
        </p:nvSpPr>
        <p:spPr>
          <a:xfrm>
            <a:off x="3948113" y="4248150"/>
            <a:ext cx="157162" cy="1571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64" name="椭圆 63"/>
          <p:cNvSpPr/>
          <p:nvPr/>
        </p:nvSpPr>
        <p:spPr>
          <a:xfrm>
            <a:off x="6242050" y="2757488"/>
            <a:ext cx="158750" cy="157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65" name="椭圆 64"/>
          <p:cNvSpPr/>
          <p:nvPr/>
        </p:nvSpPr>
        <p:spPr>
          <a:xfrm>
            <a:off x="7643813" y="4668838"/>
            <a:ext cx="157162" cy="158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66" name="TextBox 57"/>
          <p:cNvSpPr txBox="1"/>
          <p:nvPr/>
        </p:nvSpPr>
        <p:spPr bwMode="auto">
          <a:xfrm>
            <a:off x="1436688" y="1171575"/>
            <a:ext cx="2673350" cy="800219"/>
          </a:xfrm>
          <a:prstGeom prst="rect">
            <a:avLst/>
          </a:prstGeom>
          <a:noFill/>
        </p:spPr>
        <p:txBody>
          <a:bodyPr>
            <a:spAutoFit/>
          </a:bodyPr>
          <a:lstStyle/>
          <a:p>
            <a:pPr>
              <a:spcBef>
                <a:spcPct val="0"/>
              </a:spcBef>
            </a:pPr>
            <a:r>
              <a:rPr lang="zh-CN" altLang="en-US" sz="2000" b="1" dirty="0">
                <a:latin typeface="微软雅黑" panose="020B0503020204020204" pitchFamily="34" charset="-122"/>
                <a:ea typeface="微软雅黑" panose="020B0503020204020204" pitchFamily="34" charset="-122"/>
                <a:sym typeface="黑体" panose="02010609060101010101" pitchFamily="49" charset="-122"/>
              </a:rPr>
              <a:t>市场总额巨大</a:t>
            </a:r>
            <a:endParaRPr lang="zh-CN" altLang="en-US" sz="2000" b="1" dirty="0"/>
          </a:p>
          <a:p>
            <a:pPr algn="ctr">
              <a:lnSpc>
                <a:spcPct val="130000"/>
              </a:lnSpc>
              <a:defRPr/>
            </a:pPr>
            <a:r>
              <a:rPr lang="en-US" altLang="zh-CN" sz="2000" dirty="0" smtClean="0">
                <a:latin typeface="微软雅黑" panose="020B0503020204020204" pitchFamily="34" charset="-122"/>
                <a:ea typeface="微软雅黑" panose="020B0503020204020204" pitchFamily="34" charset="-122"/>
                <a:sym typeface="黑体" panose="02010609060101010101" pitchFamily="49" charset="-122"/>
              </a:rPr>
              <a:t>2015</a:t>
            </a:r>
            <a:r>
              <a:rPr lang="zh-CN" altLang="en-US" sz="2000" dirty="0" smtClean="0">
                <a:latin typeface="微软雅黑" panose="020B0503020204020204" pitchFamily="34" charset="-122"/>
                <a:ea typeface="微软雅黑" panose="020B0503020204020204" pitchFamily="34" charset="-122"/>
                <a:sym typeface="黑体" panose="02010609060101010101" pitchFamily="49" charset="-122"/>
              </a:rPr>
              <a:t>年，总计</a:t>
            </a:r>
            <a:r>
              <a:rPr lang="en-US" altLang="zh-CN" sz="2000" dirty="0">
                <a:latin typeface="微软雅黑" panose="020B0503020204020204" pitchFamily="34" charset="-122"/>
                <a:ea typeface="微软雅黑" panose="020B0503020204020204" pitchFamily="34" charset="-122"/>
                <a:sym typeface="黑体" panose="02010609060101010101" pitchFamily="49" charset="-122"/>
              </a:rPr>
              <a:t>2000</a:t>
            </a: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亿</a:t>
            </a:r>
            <a:endParaRPr lang="en-US" altLang="zh-CN" sz="1867"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7" name="TextBox 57"/>
          <p:cNvSpPr txBox="1"/>
          <p:nvPr/>
        </p:nvSpPr>
        <p:spPr bwMode="auto">
          <a:xfrm>
            <a:off x="2695575" y="5429250"/>
            <a:ext cx="2673350" cy="1200329"/>
          </a:xfrm>
          <a:prstGeom prst="rect">
            <a:avLst/>
          </a:prstGeom>
          <a:noFill/>
        </p:spPr>
        <p:txBody>
          <a:bodyPr>
            <a:spAutoFit/>
          </a:bodyPr>
          <a:lstStyle/>
          <a:p>
            <a:pPr>
              <a:spcBef>
                <a:spcPct val="0"/>
              </a:spcBef>
            </a:pPr>
            <a:r>
              <a:rPr lang="zh-CN" altLang="en-US" sz="2000" b="1" dirty="0">
                <a:latin typeface="微软雅黑" panose="020B0503020204020204" pitchFamily="34" charset="-122"/>
                <a:ea typeface="微软雅黑" panose="020B0503020204020204" pitchFamily="34" charset="-122"/>
                <a:sym typeface="黑体" panose="02010609060101010101" pitchFamily="49" charset="-122"/>
              </a:rPr>
              <a:t>积分难以</a:t>
            </a:r>
            <a:r>
              <a:rPr lang="zh-CN" altLang="en-US" sz="2000" b="1" dirty="0" smtClean="0">
                <a:latin typeface="微软雅黑" panose="020B0503020204020204" pitchFamily="34" charset="-122"/>
                <a:ea typeface="微软雅黑" panose="020B0503020204020204" pitchFamily="34" charset="-122"/>
                <a:sym typeface="黑体" panose="02010609060101010101" pitchFamily="49" charset="-122"/>
              </a:rPr>
              <a:t>流转</a:t>
            </a:r>
            <a:endParaRPr lang="zh-CN" altLang="en-US" sz="2000" b="1" dirty="0" smtClean="0"/>
          </a:p>
          <a:p>
            <a:pPr algn="ctr">
              <a:lnSpc>
                <a:spcPct val="130000"/>
              </a:lnSpc>
              <a:defRPr/>
            </a:pPr>
            <a:r>
              <a:rPr lang="zh-CN" altLang="en-US" sz="2000" dirty="0" smtClean="0">
                <a:latin typeface="微软雅黑" panose="020B0503020204020204" pitchFamily="34" charset="-122"/>
                <a:ea typeface="微软雅黑" panose="020B0503020204020204" pitchFamily="34" charset="-122"/>
                <a:sym typeface="黑体" panose="02010609060101010101" pitchFamily="49" charset="-122"/>
              </a:rPr>
              <a:t>人均持有超过</a:t>
            </a:r>
            <a:r>
              <a:rPr lang="en-US" altLang="zh-CN" sz="2000" dirty="0" smtClean="0">
                <a:latin typeface="微软雅黑" panose="020B0503020204020204" pitchFamily="34" charset="-122"/>
                <a:ea typeface="微软雅黑" panose="020B0503020204020204" pitchFamily="34" charset="-122"/>
                <a:sym typeface="黑体" panose="02010609060101010101" pitchFamily="49" charset="-122"/>
              </a:rPr>
              <a:t>20</a:t>
            </a:r>
            <a:r>
              <a:rPr lang="zh-CN" altLang="en-US" sz="2000" dirty="0" smtClean="0">
                <a:latin typeface="微软雅黑" panose="020B0503020204020204" pitchFamily="34" charset="-122"/>
                <a:ea typeface="微软雅黑" panose="020B0503020204020204" pitchFamily="34" charset="-122"/>
                <a:sym typeface="黑体" panose="02010609060101010101" pitchFamily="49" charset="-122"/>
              </a:rPr>
              <a:t>种，但结算系统封闭</a:t>
            </a:r>
            <a:endParaRPr lang="en-US" altLang="zh-CN" sz="1867"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4" name="TextBox 57"/>
          <p:cNvSpPr txBox="1"/>
          <p:nvPr/>
        </p:nvSpPr>
        <p:spPr bwMode="auto">
          <a:xfrm>
            <a:off x="4981575" y="1171575"/>
            <a:ext cx="2844800" cy="800219"/>
          </a:xfrm>
          <a:prstGeom prst="rect">
            <a:avLst/>
          </a:prstGeom>
          <a:noFill/>
        </p:spPr>
        <p:txBody>
          <a:bodyPr wrap="square">
            <a:spAutoFit/>
          </a:bodyPr>
          <a:lstStyle/>
          <a:p>
            <a:pPr>
              <a:spcBef>
                <a:spcPct val="0"/>
              </a:spcBef>
            </a:pPr>
            <a:r>
              <a:rPr lang="zh-CN" altLang="en-US" sz="2000" b="1" dirty="0">
                <a:latin typeface="微软雅黑" panose="020B0503020204020204" pitchFamily="34" charset="-122"/>
                <a:ea typeface="微软雅黑" panose="020B0503020204020204" pitchFamily="34" charset="-122"/>
                <a:sym typeface="黑体" panose="02010609060101010101" pitchFamily="49" charset="-122"/>
              </a:rPr>
              <a:t>用户使用率低</a:t>
            </a:r>
            <a:endParaRPr lang="zh-CN" altLang="en-US" sz="2000" b="1" dirty="0"/>
          </a:p>
          <a:p>
            <a:pPr algn="ctr">
              <a:lnSpc>
                <a:spcPct val="130000"/>
              </a:lnSpc>
              <a:defRPr/>
            </a:pP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企业平均兑换率仅</a:t>
            </a:r>
            <a:r>
              <a:rPr lang="en-US" altLang="zh-CN" sz="2000" dirty="0">
                <a:latin typeface="微软雅黑" panose="020B0503020204020204" pitchFamily="34" charset="-122"/>
                <a:ea typeface="微软雅黑" panose="020B0503020204020204" pitchFamily="34" charset="-122"/>
                <a:sym typeface="黑体" panose="02010609060101010101" pitchFamily="49" charset="-122"/>
              </a:rPr>
              <a:t>12%</a:t>
            </a:r>
            <a:endParaRPr lang="en-US" altLang="zh-CN" sz="1867"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5" name="TextBox 57"/>
          <p:cNvSpPr txBox="1"/>
          <p:nvPr/>
        </p:nvSpPr>
        <p:spPr bwMode="auto">
          <a:xfrm>
            <a:off x="6489699" y="5429250"/>
            <a:ext cx="3119813" cy="892552"/>
          </a:xfrm>
          <a:prstGeom prst="rect">
            <a:avLst/>
          </a:prstGeom>
          <a:noFill/>
        </p:spPr>
        <p:txBody>
          <a:bodyPr wrap="square">
            <a:spAutoFit/>
          </a:bodyPr>
          <a:lstStyle/>
          <a:p>
            <a:pPr algn="ctr">
              <a:lnSpc>
                <a:spcPct val="130000"/>
              </a:lnSpc>
              <a:defRPr/>
            </a:pPr>
            <a:r>
              <a:rPr lang="zh-CN" altLang="en-US" sz="2000" b="1" dirty="0" smtClean="0">
                <a:latin typeface="微软雅黑" panose="020B0503020204020204" pitchFamily="34" charset="-122"/>
                <a:ea typeface="微软雅黑" panose="020B0503020204020204" pitchFamily="34" charset="-122"/>
                <a:sym typeface="黑体" panose="02010609060101010101" pitchFamily="49" charset="-122"/>
              </a:rPr>
              <a:t>结算</a:t>
            </a:r>
            <a:r>
              <a:rPr lang="zh-CN" altLang="en-US" sz="2000" b="1" dirty="0">
                <a:latin typeface="微软雅黑" panose="020B0503020204020204" pitchFamily="34" charset="-122"/>
                <a:ea typeface="微软雅黑" panose="020B0503020204020204" pitchFamily="34" charset="-122"/>
                <a:sym typeface="黑体" panose="02010609060101010101" pitchFamily="49" charset="-122"/>
              </a:rPr>
              <a:t>成本</a:t>
            </a:r>
            <a:r>
              <a:rPr lang="zh-CN" altLang="en-US" sz="2000" b="1" dirty="0" smtClean="0">
                <a:latin typeface="微软雅黑" panose="020B0503020204020204" pitchFamily="34" charset="-122"/>
                <a:ea typeface="微软雅黑" panose="020B0503020204020204" pitchFamily="34" charset="-122"/>
                <a:sym typeface="黑体" panose="02010609060101010101" pitchFamily="49" charset="-122"/>
              </a:rPr>
              <a:t>高</a:t>
            </a:r>
            <a:endParaRPr lang="en-US" altLang="zh-CN" sz="2000" b="1" dirty="0" smtClean="0">
              <a:latin typeface="微软雅黑" panose="020B0503020204020204" pitchFamily="34" charset="-122"/>
              <a:ea typeface="微软雅黑" panose="020B0503020204020204" pitchFamily="34" charset="-122"/>
              <a:sym typeface="黑体" panose="02010609060101010101" pitchFamily="49" charset="-122"/>
            </a:endParaRPr>
          </a:p>
          <a:p>
            <a:pPr algn="ctr">
              <a:lnSpc>
                <a:spcPct val="130000"/>
              </a:lnSpc>
              <a:defRPr/>
            </a:pPr>
            <a:r>
              <a:rPr lang="zh-CN" altLang="en-US" sz="2000" dirty="0">
                <a:latin typeface="微软雅黑" panose="020B0503020204020204" pitchFamily="34" charset="-122"/>
                <a:ea typeface="微软雅黑" panose="020B0503020204020204" pitchFamily="34" charset="-122"/>
                <a:sym typeface="黑体" panose="02010609060101010101" pitchFamily="49" charset="-122"/>
              </a:rPr>
              <a:t>结算周期，形成信用真空</a:t>
            </a:r>
            <a:endParaRPr lang="zh-CN" altLang="en-US" sz="2000" b="1" dirty="0"/>
          </a:p>
        </p:txBody>
      </p:sp>
    </p:spTree>
    <p:extLst>
      <p:ext uri="{BB962C8B-B14F-4D97-AF65-F5344CB8AC3E}">
        <p14:creationId xmlns:p14="http://schemas.microsoft.com/office/powerpoint/2010/main" val="3319538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组合 3"/>
          <p:cNvGrpSpPr>
            <a:grpSpLocks/>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8915" name="组合 14"/>
          <p:cNvGrpSpPr>
            <a:grpSpLocks/>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8916" name="文本框 17"/>
          <p:cNvSpPr txBox="1">
            <a:spLocks noChangeArrowheads="1"/>
          </p:cNvSpPr>
          <p:nvPr/>
        </p:nvSpPr>
        <p:spPr bwMode="auto">
          <a:xfrm>
            <a:off x="19050" y="122238"/>
            <a:ext cx="5410200" cy="584775"/>
          </a:xfrm>
          <a:prstGeom prst="rect">
            <a:avLst/>
          </a:prstGeom>
          <a:noFill/>
          <a:ln w="9525">
            <a:noFill/>
            <a:miter lim="800000"/>
            <a:headEnd/>
            <a:tailEnd/>
          </a:ln>
        </p:spPr>
        <p:txBody>
          <a:bodyPr>
            <a:spAutoFit/>
          </a:bodyPr>
          <a:lstStyle>
            <a:defPPr>
              <a:defRPr lang="zh-CN"/>
            </a:defPPr>
            <a:lvl1pPr algn="ctr">
              <a:defRPr sz="3200">
                <a:solidFill>
                  <a:srgbClr val="1570C1"/>
                </a:solidFill>
                <a:latin typeface="Adobe 黑体 Std R" panose="020B0400000000000000" pitchFamily="34" charset="-122"/>
                <a:ea typeface="Adobe 黑体 Std R" panose="020B0400000000000000" pitchFamily="34" charset="-122"/>
              </a:defRPr>
            </a:lvl1pPr>
          </a:lstStyle>
          <a:p>
            <a:r>
              <a:rPr lang="zh-CN" altLang="en-US" dirty="0"/>
              <a:t>传统通兑平台问题</a:t>
            </a:r>
            <a:endParaRPr lang="zh-CN" altLang="en-US" dirty="0"/>
          </a:p>
        </p:txBody>
      </p:sp>
      <p:sp>
        <p:nvSpPr>
          <p:cNvPr id="22" name="文本框 16"/>
          <p:cNvSpPr txBox="1">
            <a:spLocks noChangeArrowheads="1"/>
          </p:cNvSpPr>
          <p:nvPr/>
        </p:nvSpPr>
        <p:spPr bwMode="auto">
          <a:xfrm>
            <a:off x="2133599" y="1329767"/>
            <a:ext cx="31699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 typeface="Arial" panose="020B0604020202020204" pitchFamily="34" charset="0"/>
              <a:buNone/>
            </a:pPr>
            <a:r>
              <a:rPr lang="zh-CN" altLang="en-US" dirty="0">
                <a:latin typeface="Adobe 黑体 Std R" panose="020B0400000000000000" pitchFamily="34" charset="-122"/>
                <a:ea typeface="Adobe 黑体 Std R" panose="020B0400000000000000" pitchFamily="34" charset="-122"/>
              </a:rPr>
              <a:t>信用中介运营成本高</a:t>
            </a:r>
          </a:p>
        </p:txBody>
      </p:sp>
      <p:pic>
        <p:nvPicPr>
          <p:cNvPr id="23" name="图片 18" descr="核对信息"/>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550988" y="4401933"/>
            <a:ext cx="560168" cy="557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文本框 20"/>
          <p:cNvSpPr txBox="1">
            <a:spLocks noChangeArrowheads="1"/>
          </p:cNvSpPr>
          <p:nvPr/>
        </p:nvSpPr>
        <p:spPr bwMode="auto">
          <a:xfrm>
            <a:off x="2133599" y="4397170"/>
            <a:ext cx="30369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 typeface="Arial" panose="020B0604020202020204" pitchFamily="34" charset="0"/>
              <a:buNone/>
            </a:pPr>
            <a:r>
              <a:rPr lang="zh-CN" altLang="en-US" dirty="0">
                <a:latin typeface="Adobe 黑体 Std R" panose="020B0400000000000000" pitchFamily="34" charset="-122"/>
                <a:ea typeface="Adobe 黑体 Std R" panose="020B0400000000000000" pitchFamily="34" charset="-122"/>
              </a:rPr>
              <a:t>不透明信任成本高</a:t>
            </a:r>
          </a:p>
        </p:txBody>
      </p:sp>
      <p:sp>
        <p:nvSpPr>
          <p:cNvPr id="25" name="文本框 21"/>
          <p:cNvSpPr txBox="1">
            <a:spLocks noChangeArrowheads="1"/>
          </p:cNvSpPr>
          <p:nvPr/>
        </p:nvSpPr>
        <p:spPr bwMode="auto">
          <a:xfrm>
            <a:off x="2133599" y="1929406"/>
            <a:ext cx="874092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 typeface="Arial" panose="020B0604020202020204" pitchFamily="34" charset="0"/>
              <a:buNone/>
            </a:pPr>
            <a:r>
              <a:rPr lang="zh-CN" altLang="en-US" sz="1600" dirty="0">
                <a:latin typeface="Adobe 黑体 Std R" panose="020B0400000000000000" pitchFamily="34" charset="-122"/>
                <a:ea typeface="Adobe 黑体 Std R" panose="020B0400000000000000" pitchFamily="34" charset="-122"/>
                <a:sym typeface="黑体" panose="02010609060101010101" pitchFamily="49" charset="-122"/>
              </a:rPr>
              <a:t>传统通兑平台更需要自行垫付大量资金以完成多个发行方于商户之间的结算、对账与协调。提高了通兑平台的运营成本。</a:t>
            </a:r>
          </a:p>
        </p:txBody>
      </p:sp>
      <p:sp>
        <p:nvSpPr>
          <p:cNvPr id="26" name="文本框 22"/>
          <p:cNvSpPr txBox="1">
            <a:spLocks noChangeArrowheads="1"/>
          </p:cNvSpPr>
          <p:nvPr/>
        </p:nvSpPr>
        <p:spPr bwMode="auto">
          <a:xfrm>
            <a:off x="2151063" y="4987720"/>
            <a:ext cx="872198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 typeface="Arial" panose="020B0604020202020204" pitchFamily="34" charset="0"/>
              <a:buNone/>
            </a:pPr>
            <a:r>
              <a:rPr lang="zh-CN" altLang="en-US" sz="1600" dirty="0">
                <a:latin typeface="Adobe 黑体 Std R" panose="020B0400000000000000" pitchFamily="34" charset="-122"/>
                <a:ea typeface="Adobe 黑体 Std R" panose="020B0400000000000000" pitchFamily="34" charset="-122"/>
                <a:sym typeface="黑体" panose="02010609060101010101" pitchFamily="49" charset="-122"/>
              </a:rPr>
              <a:t>处于中心化位置的通兑平台除了佣金机制的不透明，由于能够聚集各方客户资源，还可能将原本属于积分发行方的用户资源挪作他用，或私自向特定发行方、商户输送其他各方的客户资源。造成了各方竞争不透明的市场乱象。</a:t>
            </a:r>
            <a:endParaRPr lang="en-US" altLang="zh-CN" sz="1600" dirty="0">
              <a:latin typeface="Adobe 黑体 Std R" panose="020B0400000000000000" pitchFamily="34" charset="-122"/>
              <a:ea typeface="Adobe 黑体 Std R" panose="020B0400000000000000" pitchFamily="34" charset="-122"/>
              <a:sym typeface="黑体" panose="02010609060101010101" pitchFamily="49" charset="-122"/>
            </a:endParaRPr>
          </a:p>
          <a:p>
            <a:pPr eaLnBrk="1" hangingPunct="1">
              <a:lnSpc>
                <a:spcPct val="100000"/>
              </a:lnSpc>
              <a:spcBef>
                <a:spcPct val="0"/>
              </a:spcBef>
              <a:buFont typeface="Arial" panose="020B0604020202020204" pitchFamily="34" charset="0"/>
              <a:buNone/>
            </a:pPr>
            <a:endParaRPr lang="en-US" altLang="zh-CN" sz="1600" dirty="0">
              <a:latin typeface="Adobe 黑体 Std R" panose="020B0400000000000000" pitchFamily="34" charset="-122"/>
              <a:ea typeface="Adobe 黑体 Std R" panose="020B0400000000000000" pitchFamily="34" charset="-122"/>
              <a:sym typeface="黑体" panose="02010609060101010101" pitchFamily="49" charset="-122"/>
            </a:endParaRPr>
          </a:p>
          <a:p>
            <a:pPr eaLnBrk="1" hangingPunct="1">
              <a:lnSpc>
                <a:spcPct val="100000"/>
              </a:lnSpc>
              <a:spcBef>
                <a:spcPct val="0"/>
              </a:spcBef>
              <a:buFont typeface="Arial" panose="020B0604020202020204" pitchFamily="34" charset="0"/>
              <a:buNone/>
            </a:pPr>
            <a:r>
              <a:rPr lang="zh-CN" altLang="en-US" sz="1600" dirty="0">
                <a:latin typeface="Adobe 黑体 Std R" panose="020B0400000000000000" pitchFamily="34" charset="-122"/>
                <a:ea typeface="Adobe 黑体 Std R" panose="020B0400000000000000" pitchFamily="34" charset="-122"/>
                <a:sym typeface="黑体" panose="02010609060101010101" pitchFamily="49" charset="-122"/>
              </a:rPr>
              <a:t>并且平台运营不善也将损害积分发行方、商户以及普通用户的多方利益。</a:t>
            </a:r>
            <a:endParaRPr lang="en-US" altLang="zh-CN" sz="1600" dirty="0">
              <a:latin typeface="Adobe 黑体 Std R" panose="020B0400000000000000" pitchFamily="34" charset="-122"/>
              <a:ea typeface="Adobe 黑体 Std R" panose="020B0400000000000000" pitchFamily="34" charset="-122"/>
              <a:sym typeface="黑体" panose="02010609060101010101" pitchFamily="49" charset="-122"/>
            </a:endParaRPr>
          </a:p>
          <a:p>
            <a:pPr eaLnBrk="1" hangingPunct="1">
              <a:lnSpc>
                <a:spcPct val="100000"/>
              </a:lnSpc>
              <a:spcBef>
                <a:spcPct val="0"/>
              </a:spcBef>
              <a:buFont typeface="Arial" panose="020B0604020202020204" pitchFamily="34" charset="0"/>
              <a:buNone/>
            </a:pPr>
            <a:r>
              <a:rPr lang="zh-CN" altLang="en-US" sz="1600" dirty="0">
                <a:latin typeface="Adobe 黑体 Std R" panose="020B0400000000000000" pitchFamily="34" charset="-122"/>
                <a:ea typeface="Adobe 黑体 Std R" panose="020B0400000000000000" pitchFamily="34" charset="-122"/>
                <a:sym typeface="黑体" panose="02010609060101010101" pitchFamily="49" charset="-122"/>
              </a:rPr>
              <a:t>不透明与信息不对称也最终造成了加盟积分发行方、商户以及积分持有用户对于平台的信任缺失。</a:t>
            </a:r>
          </a:p>
        </p:txBody>
      </p:sp>
      <p:sp>
        <p:nvSpPr>
          <p:cNvPr id="27" name="文本框 4"/>
          <p:cNvSpPr txBox="1">
            <a:spLocks noChangeArrowheads="1"/>
          </p:cNvSpPr>
          <p:nvPr/>
        </p:nvSpPr>
        <p:spPr bwMode="auto">
          <a:xfrm>
            <a:off x="2133599" y="2716213"/>
            <a:ext cx="37185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 typeface="Arial" panose="020B0604020202020204" pitchFamily="34" charset="0"/>
              <a:buNone/>
            </a:pPr>
            <a:r>
              <a:rPr lang="zh-CN" altLang="en-US" dirty="0">
                <a:latin typeface="Adobe 黑体 Std R" panose="020B0400000000000000" pitchFamily="34" charset="-122"/>
                <a:ea typeface="Adobe 黑体 Std R" panose="020B0400000000000000" pitchFamily="34" charset="-122"/>
              </a:rPr>
              <a:t>返佣差异影响商户积极性</a:t>
            </a:r>
          </a:p>
        </p:txBody>
      </p:sp>
      <p:sp>
        <p:nvSpPr>
          <p:cNvPr id="28" name="文本框 5"/>
          <p:cNvSpPr txBox="1">
            <a:spLocks noChangeArrowheads="1"/>
          </p:cNvSpPr>
          <p:nvPr/>
        </p:nvSpPr>
        <p:spPr bwMode="auto">
          <a:xfrm>
            <a:off x="2133599" y="3227387"/>
            <a:ext cx="87409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 typeface="Arial" panose="020B0604020202020204" pitchFamily="34" charset="0"/>
              <a:buNone/>
            </a:pPr>
            <a:r>
              <a:rPr lang="zh-CN" altLang="en-US" sz="1600" dirty="0">
                <a:latin typeface="Adobe 黑体 Std R" panose="020B0400000000000000" pitchFamily="34" charset="-122"/>
                <a:ea typeface="Adobe 黑体 Std R" panose="020B0400000000000000" pitchFamily="34" charset="-122"/>
                <a:sym typeface="黑体" panose="02010609060101010101" pitchFamily="49" charset="-122"/>
              </a:rPr>
              <a:t>通兑平台的盈利模式往往来自于承兑商户的销售返佣，但对于不同品牌的返佣机制并不统一，对于大商户收取的佣金较低，对于小商户收取佣金较高，且定价机制不透明。造成了希望通过承兑积分提高商品销量的中小商户反而承担过多成本，影响其参与积极性。</a:t>
            </a:r>
          </a:p>
        </p:txBody>
      </p:sp>
      <p:pic>
        <p:nvPicPr>
          <p:cNvPr id="29" name="图片 6" descr="季度销售返点"/>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550988" y="2733674"/>
            <a:ext cx="604587" cy="56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1"/>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550987" y="1329766"/>
            <a:ext cx="562637" cy="56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1677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custDataLst>
              <p:tags r:id="rId2"/>
            </p:custDataLst>
          </p:nvPr>
        </p:nvSpPr>
        <p:spPr>
          <a:xfrm>
            <a:off x="1076325" y="2303463"/>
            <a:ext cx="2951163" cy="1254125"/>
          </a:xfrm>
          <a:custGeom>
            <a:avLst/>
            <a:gdLst>
              <a:gd name="connsiteX0" fmla="*/ 2622717 w 2675467"/>
              <a:gd name="connsiteY0" fmla="*/ 838200 h 1117600"/>
              <a:gd name="connsiteX1" fmla="*/ 2622717 w 2675467"/>
              <a:gd name="connsiteY1" fmla="*/ 975130 h 1117600"/>
              <a:gd name="connsiteX2" fmla="*/ 2533002 w 2675467"/>
              <a:gd name="connsiteY2" fmla="*/ 1064844 h 1117600"/>
              <a:gd name="connsiteX3" fmla="*/ 2396069 w 2675467"/>
              <a:gd name="connsiteY3" fmla="*/ 1064844 h 1117600"/>
              <a:gd name="connsiteX4" fmla="*/ 2396069 w 2675467"/>
              <a:gd name="connsiteY4" fmla="*/ 1083732 h 1117600"/>
              <a:gd name="connsiteX5" fmla="*/ 2537722 w 2675467"/>
              <a:gd name="connsiteY5" fmla="*/ 1083732 h 1117600"/>
              <a:gd name="connsiteX6" fmla="*/ 2641603 w 2675467"/>
              <a:gd name="connsiteY6" fmla="*/ 979851 h 1117600"/>
              <a:gd name="connsiteX7" fmla="*/ 2641603 w 2675467"/>
              <a:gd name="connsiteY7" fmla="*/ 838200 h 1117600"/>
              <a:gd name="connsiteX8" fmla="*/ 152407 w 2675467"/>
              <a:gd name="connsiteY8" fmla="*/ 0 h 1117600"/>
              <a:gd name="connsiteX9" fmla="*/ 2523060 w 2675467"/>
              <a:gd name="connsiteY9" fmla="*/ 0 h 1117600"/>
              <a:gd name="connsiteX10" fmla="*/ 2675467 w 2675467"/>
              <a:gd name="connsiteY10" fmla="*/ 152407 h 1117600"/>
              <a:gd name="connsiteX11" fmla="*/ 2675467 w 2675467"/>
              <a:gd name="connsiteY11" fmla="*/ 965193 h 1117600"/>
              <a:gd name="connsiteX12" fmla="*/ 2523060 w 2675467"/>
              <a:gd name="connsiteY12" fmla="*/ 1117600 h 1117600"/>
              <a:gd name="connsiteX13" fmla="*/ 152407 w 2675467"/>
              <a:gd name="connsiteY13" fmla="*/ 1117600 h 1117600"/>
              <a:gd name="connsiteX14" fmla="*/ 0 w 2675467"/>
              <a:gd name="connsiteY14" fmla="*/ 965193 h 1117600"/>
              <a:gd name="connsiteX15" fmla="*/ 0 w 2675467"/>
              <a:gd name="connsiteY15" fmla="*/ 152407 h 1117600"/>
              <a:gd name="connsiteX16" fmla="*/ 152407 w 2675467"/>
              <a:gd name="connsiteY1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75467" h="1117600">
                <a:moveTo>
                  <a:pt x="2622717" y="838200"/>
                </a:moveTo>
                <a:lnTo>
                  <a:pt x="2622717" y="975130"/>
                </a:lnTo>
                <a:cubicBezTo>
                  <a:pt x="2622717" y="1024677"/>
                  <a:pt x="2582550" y="1064844"/>
                  <a:pt x="2533002" y="1064844"/>
                </a:cubicBezTo>
                <a:lnTo>
                  <a:pt x="2396069" y="1064844"/>
                </a:lnTo>
                <a:lnTo>
                  <a:pt x="2396069" y="1083732"/>
                </a:lnTo>
                <a:lnTo>
                  <a:pt x="2537722" y="1083732"/>
                </a:lnTo>
                <a:cubicBezTo>
                  <a:pt x="2595094" y="1083732"/>
                  <a:pt x="2641603" y="1037223"/>
                  <a:pt x="2641603" y="979851"/>
                </a:cubicBezTo>
                <a:lnTo>
                  <a:pt x="2641603" y="838200"/>
                </a:lnTo>
                <a:close/>
                <a:moveTo>
                  <a:pt x="152407" y="0"/>
                </a:moveTo>
                <a:lnTo>
                  <a:pt x="2523060" y="0"/>
                </a:lnTo>
                <a:cubicBezTo>
                  <a:pt x="2607232" y="0"/>
                  <a:pt x="2675467" y="68235"/>
                  <a:pt x="2675467" y="152407"/>
                </a:cubicBezTo>
                <a:lnTo>
                  <a:pt x="2675467" y="965193"/>
                </a:lnTo>
                <a:cubicBezTo>
                  <a:pt x="2675467" y="1049365"/>
                  <a:pt x="2607232" y="1117600"/>
                  <a:pt x="2523060" y="1117600"/>
                </a:cubicBezTo>
                <a:lnTo>
                  <a:pt x="152407" y="1117600"/>
                </a:lnTo>
                <a:cubicBezTo>
                  <a:pt x="68235" y="1117600"/>
                  <a:pt x="0" y="1049365"/>
                  <a:pt x="0" y="965193"/>
                </a:cubicBezTo>
                <a:lnTo>
                  <a:pt x="0" y="152407"/>
                </a:lnTo>
                <a:cubicBezTo>
                  <a:pt x="0" y="68235"/>
                  <a:pt x="68235" y="0"/>
                  <a:pt x="15240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buFont typeface="Arial" panose="020B0604020202020204" pitchFamily="34" charset="0"/>
              <a:buNone/>
              <a:defRPr/>
            </a:pPr>
            <a:r>
              <a:rPr lang="zh-CN" altLang="en-US" noProof="1">
                <a:solidFill>
                  <a:schemeClr val="bg1"/>
                </a:solidFill>
              </a:rPr>
              <a:t>联盟区块链，发行、消费、流转记录透明</a:t>
            </a:r>
          </a:p>
        </p:txBody>
      </p:sp>
      <p:sp>
        <p:nvSpPr>
          <p:cNvPr id="7" name="任意多边形 6"/>
          <p:cNvSpPr/>
          <p:nvPr>
            <p:custDataLst>
              <p:tags r:id="rId3"/>
            </p:custDataLst>
          </p:nvPr>
        </p:nvSpPr>
        <p:spPr>
          <a:xfrm>
            <a:off x="1001713" y="2217738"/>
            <a:ext cx="485775" cy="493712"/>
          </a:xfrm>
          <a:custGeom>
            <a:avLst/>
            <a:gdLst>
              <a:gd name="connsiteX0" fmla="*/ 186270 w 440267"/>
              <a:gd name="connsiteY0" fmla="*/ 0 h 440264"/>
              <a:gd name="connsiteX1" fmla="*/ 440267 w 440267"/>
              <a:gd name="connsiteY1" fmla="*/ 0 h 440264"/>
              <a:gd name="connsiteX2" fmla="*/ 440267 w 440267"/>
              <a:gd name="connsiteY2" fmla="*/ 33868 h 440264"/>
              <a:gd name="connsiteX3" fmla="*/ 194732 w 440267"/>
              <a:gd name="connsiteY3" fmla="*/ 33868 h 440264"/>
              <a:gd name="connsiteX4" fmla="*/ 33865 w 440267"/>
              <a:gd name="connsiteY4" fmla="*/ 194735 h 440264"/>
              <a:gd name="connsiteX5" fmla="*/ 33865 w 440267"/>
              <a:gd name="connsiteY5" fmla="*/ 440264 h 440264"/>
              <a:gd name="connsiteX6" fmla="*/ 0 w 440267"/>
              <a:gd name="connsiteY6" fmla="*/ 440264 h 440264"/>
              <a:gd name="connsiteX7" fmla="*/ 0 w 440267"/>
              <a:gd name="connsiteY7" fmla="*/ 186270 h 440264"/>
              <a:gd name="connsiteX8" fmla="*/ 186270 w 440267"/>
              <a:gd name="connsiteY8"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267" h="440264">
                <a:moveTo>
                  <a:pt x="186270" y="0"/>
                </a:moveTo>
                <a:lnTo>
                  <a:pt x="440267" y="0"/>
                </a:lnTo>
                <a:lnTo>
                  <a:pt x="440267" y="33868"/>
                </a:lnTo>
                <a:lnTo>
                  <a:pt x="194732" y="33868"/>
                </a:lnTo>
                <a:cubicBezTo>
                  <a:pt x="105888" y="33868"/>
                  <a:pt x="33865" y="105891"/>
                  <a:pt x="33865" y="194735"/>
                </a:cubicBezTo>
                <a:lnTo>
                  <a:pt x="33865" y="440264"/>
                </a:lnTo>
                <a:lnTo>
                  <a:pt x="0" y="440264"/>
                </a:lnTo>
                <a:lnTo>
                  <a:pt x="0" y="186270"/>
                </a:lnTo>
                <a:cubicBezTo>
                  <a:pt x="0" y="83396"/>
                  <a:pt x="83396" y="0"/>
                  <a:pt x="186270" y="0"/>
                </a:cubicBezTo>
                <a:close/>
              </a:path>
            </a:pathLst>
          </a:cu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buFont typeface="Arial" panose="020B0604020202020204" pitchFamily="34" charset="0"/>
              <a:buNone/>
              <a:defRPr/>
            </a:pPr>
            <a:endParaRPr lang="zh-CN" altLang="en-US" noProof="1"/>
          </a:p>
        </p:txBody>
      </p:sp>
      <p:sp>
        <p:nvSpPr>
          <p:cNvPr id="15365" name="文本框 11"/>
          <p:cNvSpPr txBox="1">
            <a:spLocks noChangeArrowheads="1"/>
          </p:cNvSpPr>
          <p:nvPr>
            <p:custDataLst>
              <p:tags r:id="rId4"/>
            </p:custDataLst>
          </p:nvPr>
        </p:nvSpPr>
        <p:spPr bwMode="auto">
          <a:xfrm>
            <a:off x="1095375" y="1655763"/>
            <a:ext cx="914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 typeface="Arial" panose="020B0604020202020204" pitchFamily="34" charset="0"/>
              <a:buNone/>
            </a:pPr>
            <a:r>
              <a:rPr lang="zh-CN" altLang="en-US"/>
              <a:t>透明</a:t>
            </a:r>
          </a:p>
        </p:txBody>
      </p:sp>
      <p:sp>
        <p:nvSpPr>
          <p:cNvPr id="17" name="任意多边形 16"/>
          <p:cNvSpPr/>
          <p:nvPr>
            <p:custDataLst>
              <p:tags r:id="rId5"/>
            </p:custDataLst>
          </p:nvPr>
        </p:nvSpPr>
        <p:spPr>
          <a:xfrm>
            <a:off x="4551363" y="2303463"/>
            <a:ext cx="2951162" cy="1254125"/>
          </a:xfrm>
          <a:custGeom>
            <a:avLst/>
            <a:gdLst>
              <a:gd name="connsiteX0" fmla="*/ 2622717 w 2675467"/>
              <a:gd name="connsiteY0" fmla="*/ 838200 h 1117600"/>
              <a:gd name="connsiteX1" fmla="*/ 2622717 w 2675467"/>
              <a:gd name="connsiteY1" fmla="*/ 975130 h 1117600"/>
              <a:gd name="connsiteX2" fmla="*/ 2533002 w 2675467"/>
              <a:gd name="connsiteY2" fmla="*/ 1064844 h 1117600"/>
              <a:gd name="connsiteX3" fmla="*/ 2396069 w 2675467"/>
              <a:gd name="connsiteY3" fmla="*/ 1064844 h 1117600"/>
              <a:gd name="connsiteX4" fmla="*/ 2396069 w 2675467"/>
              <a:gd name="connsiteY4" fmla="*/ 1083732 h 1117600"/>
              <a:gd name="connsiteX5" fmla="*/ 2537722 w 2675467"/>
              <a:gd name="connsiteY5" fmla="*/ 1083732 h 1117600"/>
              <a:gd name="connsiteX6" fmla="*/ 2641603 w 2675467"/>
              <a:gd name="connsiteY6" fmla="*/ 979851 h 1117600"/>
              <a:gd name="connsiteX7" fmla="*/ 2641603 w 2675467"/>
              <a:gd name="connsiteY7" fmla="*/ 838200 h 1117600"/>
              <a:gd name="connsiteX8" fmla="*/ 152407 w 2675467"/>
              <a:gd name="connsiteY8" fmla="*/ 0 h 1117600"/>
              <a:gd name="connsiteX9" fmla="*/ 2523060 w 2675467"/>
              <a:gd name="connsiteY9" fmla="*/ 0 h 1117600"/>
              <a:gd name="connsiteX10" fmla="*/ 2675467 w 2675467"/>
              <a:gd name="connsiteY10" fmla="*/ 152407 h 1117600"/>
              <a:gd name="connsiteX11" fmla="*/ 2675467 w 2675467"/>
              <a:gd name="connsiteY11" fmla="*/ 965193 h 1117600"/>
              <a:gd name="connsiteX12" fmla="*/ 2523060 w 2675467"/>
              <a:gd name="connsiteY12" fmla="*/ 1117600 h 1117600"/>
              <a:gd name="connsiteX13" fmla="*/ 152407 w 2675467"/>
              <a:gd name="connsiteY13" fmla="*/ 1117600 h 1117600"/>
              <a:gd name="connsiteX14" fmla="*/ 0 w 2675467"/>
              <a:gd name="connsiteY14" fmla="*/ 965193 h 1117600"/>
              <a:gd name="connsiteX15" fmla="*/ 0 w 2675467"/>
              <a:gd name="connsiteY15" fmla="*/ 152407 h 1117600"/>
              <a:gd name="connsiteX16" fmla="*/ 152407 w 2675467"/>
              <a:gd name="connsiteY1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75467" h="1117600">
                <a:moveTo>
                  <a:pt x="2622717" y="838200"/>
                </a:moveTo>
                <a:lnTo>
                  <a:pt x="2622717" y="975130"/>
                </a:lnTo>
                <a:cubicBezTo>
                  <a:pt x="2622717" y="1024677"/>
                  <a:pt x="2582550" y="1064844"/>
                  <a:pt x="2533002" y="1064844"/>
                </a:cubicBezTo>
                <a:lnTo>
                  <a:pt x="2396069" y="1064844"/>
                </a:lnTo>
                <a:lnTo>
                  <a:pt x="2396069" y="1083732"/>
                </a:lnTo>
                <a:lnTo>
                  <a:pt x="2537722" y="1083732"/>
                </a:lnTo>
                <a:cubicBezTo>
                  <a:pt x="2595094" y="1083732"/>
                  <a:pt x="2641603" y="1037223"/>
                  <a:pt x="2641603" y="979851"/>
                </a:cubicBezTo>
                <a:lnTo>
                  <a:pt x="2641603" y="838200"/>
                </a:lnTo>
                <a:close/>
                <a:moveTo>
                  <a:pt x="152407" y="0"/>
                </a:moveTo>
                <a:lnTo>
                  <a:pt x="2523060" y="0"/>
                </a:lnTo>
                <a:cubicBezTo>
                  <a:pt x="2607232" y="0"/>
                  <a:pt x="2675467" y="68235"/>
                  <a:pt x="2675467" y="152407"/>
                </a:cubicBezTo>
                <a:lnTo>
                  <a:pt x="2675467" y="965193"/>
                </a:lnTo>
                <a:cubicBezTo>
                  <a:pt x="2675467" y="1049365"/>
                  <a:pt x="2607232" y="1117600"/>
                  <a:pt x="2523060" y="1117600"/>
                </a:cubicBezTo>
                <a:lnTo>
                  <a:pt x="152407" y="1117600"/>
                </a:lnTo>
                <a:cubicBezTo>
                  <a:pt x="68235" y="1117600"/>
                  <a:pt x="0" y="1049365"/>
                  <a:pt x="0" y="965193"/>
                </a:cubicBezTo>
                <a:lnTo>
                  <a:pt x="0" y="152407"/>
                </a:lnTo>
                <a:cubicBezTo>
                  <a:pt x="0" y="68235"/>
                  <a:pt x="68235" y="0"/>
                  <a:pt x="15240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buFont typeface="Arial" panose="020B0604020202020204" pitchFamily="34" charset="0"/>
              <a:buNone/>
              <a:defRPr/>
            </a:pPr>
            <a:r>
              <a:rPr lang="zh-CN" altLang="en-US" noProof="1" smtClean="0">
                <a:solidFill>
                  <a:schemeClr val="bg1"/>
                </a:solidFill>
              </a:rPr>
              <a:t>发行机制代码公开，发行量算法共识，全流程可追溯</a:t>
            </a:r>
            <a:endParaRPr lang="zh-CN" altLang="en-US" noProof="1">
              <a:solidFill>
                <a:schemeClr val="bg1"/>
              </a:solidFill>
            </a:endParaRPr>
          </a:p>
        </p:txBody>
      </p:sp>
      <p:sp>
        <p:nvSpPr>
          <p:cNvPr id="18" name="任意多边形 17"/>
          <p:cNvSpPr/>
          <p:nvPr>
            <p:custDataLst>
              <p:tags r:id="rId6"/>
            </p:custDataLst>
          </p:nvPr>
        </p:nvSpPr>
        <p:spPr>
          <a:xfrm>
            <a:off x="4476750" y="2217738"/>
            <a:ext cx="485775" cy="493712"/>
          </a:xfrm>
          <a:custGeom>
            <a:avLst/>
            <a:gdLst>
              <a:gd name="connsiteX0" fmla="*/ 186270 w 440267"/>
              <a:gd name="connsiteY0" fmla="*/ 0 h 440264"/>
              <a:gd name="connsiteX1" fmla="*/ 440267 w 440267"/>
              <a:gd name="connsiteY1" fmla="*/ 0 h 440264"/>
              <a:gd name="connsiteX2" fmla="*/ 440267 w 440267"/>
              <a:gd name="connsiteY2" fmla="*/ 33868 h 440264"/>
              <a:gd name="connsiteX3" fmla="*/ 194732 w 440267"/>
              <a:gd name="connsiteY3" fmla="*/ 33868 h 440264"/>
              <a:gd name="connsiteX4" fmla="*/ 33865 w 440267"/>
              <a:gd name="connsiteY4" fmla="*/ 194735 h 440264"/>
              <a:gd name="connsiteX5" fmla="*/ 33865 w 440267"/>
              <a:gd name="connsiteY5" fmla="*/ 440264 h 440264"/>
              <a:gd name="connsiteX6" fmla="*/ 0 w 440267"/>
              <a:gd name="connsiteY6" fmla="*/ 440264 h 440264"/>
              <a:gd name="connsiteX7" fmla="*/ 0 w 440267"/>
              <a:gd name="connsiteY7" fmla="*/ 186270 h 440264"/>
              <a:gd name="connsiteX8" fmla="*/ 186270 w 440267"/>
              <a:gd name="connsiteY8"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267" h="440264">
                <a:moveTo>
                  <a:pt x="186270" y="0"/>
                </a:moveTo>
                <a:lnTo>
                  <a:pt x="440267" y="0"/>
                </a:lnTo>
                <a:lnTo>
                  <a:pt x="440267" y="33868"/>
                </a:lnTo>
                <a:lnTo>
                  <a:pt x="194732" y="33868"/>
                </a:lnTo>
                <a:cubicBezTo>
                  <a:pt x="105888" y="33868"/>
                  <a:pt x="33865" y="105891"/>
                  <a:pt x="33865" y="194735"/>
                </a:cubicBezTo>
                <a:lnTo>
                  <a:pt x="33865" y="440264"/>
                </a:lnTo>
                <a:lnTo>
                  <a:pt x="0" y="440264"/>
                </a:lnTo>
                <a:lnTo>
                  <a:pt x="0" y="186270"/>
                </a:lnTo>
                <a:cubicBezTo>
                  <a:pt x="0" y="83396"/>
                  <a:pt x="83396" y="0"/>
                  <a:pt x="186270" y="0"/>
                </a:cubicBezTo>
                <a:close/>
              </a:path>
            </a:pathLst>
          </a:cu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buFont typeface="Arial" panose="020B0604020202020204" pitchFamily="34" charset="0"/>
              <a:buNone/>
              <a:defRPr/>
            </a:pPr>
            <a:endParaRPr lang="zh-CN" altLang="en-US" noProof="1"/>
          </a:p>
        </p:txBody>
      </p:sp>
      <p:sp>
        <p:nvSpPr>
          <p:cNvPr id="15368" name="文本框 18"/>
          <p:cNvSpPr txBox="1">
            <a:spLocks noChangeArrowheads="1"/>
          </p:cNvSpPr>
          <p:nvPr>
            <p:custDataLst>
              <p:tags r:id="rId7"/>
            </p:custDataLst>
          </p:nvPr>
        </p:nvSpPr>
        <p:spPr bwMode="auto">
          <a:xfrm>
            <a:off x="4568825" y="1655763"/>
            <a:ext cx="9159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 typeface="Arial" panose="020B0604020202020204" pitchFamily="34" charset="0"/>
              <a:buNone/>
            </a:pPr>
            <a:r>
              <a:rPr lang="zh-CN" altLang="en-US"/>
              <a:t>公开</a:t>
            </a:r>
          </a:p>
        </p:txBody>
      </p:sp>
      <p:sp>
        <p:nvSpPr>
          <p:cNvPr id="14" name="任意多边形 13"/>
          <p:cNvSpPr/>
          <p:nvPr>
            <p:custDataLst>
              <p:tags r:id="rId8"/>
            </p:custDataLst>
          </p:nvPr>
        </p:nvSpPr>
        <p:spPr>
          <a:xfrm>
            <a:off x="8026400" y="2303463"/>
            <a:ext cx="2951163" cy="1254125"/>
          </a:xfrm>
          <a:custGeom>
            <a:avLst/>
            <a:gdLst>
              <a:gd name="connsiteX0" fmla="*/ 2622717 w 2675467"/>
              <a:gd name="connsiteY0" fmla="*/ 838200 h 1117600"/>
              <a:gd name="connsiteX1" fmla="*/ 2622717 w 2675467"/>
              <a:gd name="connsiteY1" fmla="*/ 975130 h 1117600"/>
              <a:gd name="connsiteX2" fmla="*/ 2533002 w 2675467"/>
              <a:gd name="connsiteY2" fmla="*/ 1064844 h 1117600"/>
              <a:gd name="connsiteX3" fmla="*/ 2396069 w 2675467"/>
              <a:gd name="connsiteY3" fmla="*/ 1064844 h 1117600"/>
              <a:gd name="connsiteX4" fmla="*/ 2396069 w 2675467"/>
              <a:gd name="connsiteY4" fmla="*/ 1083732 h 1117600"/>
              <a:gd name="connsiteX5" fmla="*/ 2537722 w 2675467"/>
              <a:gd name="connsiteY5" fmla="*/ 1083732 h 1117600"/>
              <a:gd name="connsiteX6" fmla="*/ 2641603 w 2675467"/>
              <a:gd name="connsiteY6" fmla="*/ 979851 h 1117600"/>
              <a:gd name="connsiteX7" fmla="*/ 2641603 w 2675467"/>
              <a:gd name="connsiteY7" fmla="*/ 838200 h 1117600"/>
              <a:gd name="connsiteX8" fmla="*/ 152407 w 2675467"/>
              <a:gd name="connsiteY8" fmla="*/ 0 h 1117600"/>
              <a:gd name="connsiteX9" fmla="*/ 2523060 w 2675467"/>
              <a:gd name="connsiteY9" fmla="*/ 0 h 1117600"/>
              <a:gd name="connsiteX10" fmla="*/ 2675467 w 2675467"/>
              <a:gd name="connsiteY10" fmla="*/ 152407 h 1117600"/>
              <a:gd name="connsiteX11" fmla="*/ 2675467 w 2675467"/>
              <a:gd name="connsiteY11" fmla="*/ 965193 h 1117600"/>
              <a:gd name="connsiteX12" fmla="*/ 2523060 w 2675467"/>
              <a:gd name="connsiteY12" fmla="*/ 1117600 h 1117600"/>
              <a:gd name="connsiteX13" fmla="*/ 152407 w 2675467"/>
              <a:gd name="connsiteY13" fmla="*/ 1117600 h 1117600"/>
              <a:gd name="connsiteX14" fmla="*/ 0 w 2675467"/>
              <a:gd name="connsiteY14" fmla="*/ 965193 h 1117600"/>
              <a:gd name="connsiteX15" fmla="*/ 0 w 2675467"/>
              <a:gd name="connsiteY15" fmla="*/ 152407 h 1117600"/>
              <a:gd name="connsiteX16" fmla="*/ 152407 w 2675467"/>
              <a:gd name="connsiteY1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75467" h="1117600">
                <a:moveTo>
                  <a:pt x="2622717" y="838200"/>
                </a:moveTo>
                <a:lnTo>
                  <a:pt x="2622717" y="975130"/>
                </a:lnTo>
                <a:cubicBezTo>
                  <a:pt x="2622717" y="1024677"/>
                  <a:pt x="2582550" y="1064844"/>
                  <a:pt x="2533002" y="1064844"/>
                </a:cubicBezTo>
                <a:lnTo>
                  <a:pt x="2396069" y="1064844"/>
                </a:lnTo>
                <a:lnTo>
                  <a:pt x="2396069" y="1083732"/>
                </a:lnTo>
                <a:lnTo>
                  <a:pt x="2537722" y="1083732"/>
                </a:lnTo>
                <a:cubicBezTo>
                  <a:pt x="2595094" y="1083732"/>
                  <a:pt x="2641603" y="1037223"/>
                  <a:pt x="2641603" y="979851"/>
                </a:cubicBezTo>
                <a:lnTo>
                  <a:pt x="2641603" y="838200"/>
                </a:lnTo>
                <a:close/>
                <a:moveTo>
                  <a:pt x="152407" y="0"/>
                </a:moveTo>
                <a:lnTo>
                  <a:pt x="2523060" y="0"/>
                </a:lnTo>
                <a:cubicBezTo>
                  <a:pt x="2607232" y="0"/>
                  <a:pt x="2675467" y="68235"/>
                  <a:pt x="2675467" y="152407"/>
                </a:cubicBezTo>
                <a:lnTo>
                  <a:pt x="2675467" y="965193"/>
                </a:lnTo>
                <a:cubicBezTo>
                  <a:pt x="2675467" y="1049365"/>
                  <a:pt x="2607232" y="1117600"/>
                  <a:pt x="2523060" y="1117600"/>
                </a:cubicBezTo>
                <a:lnTo>
                  <a:pt x="152407" y="1117600"/>
                </a:lnTo>
                <a:cubicBezTo>
                  <a:pt x="68235" y="1117600"/>
                  <a:pt x="0" y="1049365"/>
                  <a:pt x="0" y="965193"/>
                </a:cubicBezTo>
                <a:lnTo>
                  <a:pt x="0" y="152407"/>
                </a:lnTo>
                <a:cubicBezTo>
                  <a:pt x="0" y="68235"/>
                  <a:pt x="68235" y="0"/>
                  <a:pt x="15240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buFont typeface="Arial" panose="020B0604020202020204" pitchFamily="34" charset="0"/>
              <a:buNone/>
              <a:defRPr/>
            </a:pPr>
            <a:r>
              <a:rPr lang="zh-CN" altLang="en-US" noProof="1" smtClean="0">
                <a:solidFill>
                  <a:schemeClr val="bg1"/>
                </a:solidFill>
              </a:rPr>
              <a:t>联盟区块链共用同一套共识机制算法，积分价值稳定，产生消亡机制统一</a:t>
            </a:r>
            <a:endParaRPr lang="zh-CN" altLang="en-US" noProof="1">
              <a:solidFill>
                <a:schemeClr val="bg1"/>
              </a:solidFill>
            </a:endParaRPr>
          </a:p>
        </p:txBody>
      </p:sp>
      <p:sp>
        <p:nvSpPr>
          <p:cNvPr id="20" name="任意多边形 19"/>
          <p:cNvSpPr/>
          <p:nvPr>
            <p:custDataLst>
              <p:tags r:id="rId9"/>
            </p:custDataLst>
          </p:nvPr>
        </p:nvSpPr>
        <p:spPr>
          <a:xfrm>
            <a:off x="7950200" y="2217738"/>
            <a:ext cx="485775" cy="493712"/>
          </a:xfrm>
          <a:custGeom>
            <a:avLst/>
            <a:gdLst>
              <a:gd name="connsiteX0" fmla="*/ 186270 w 440267"/>
              <a:gd name="connsiteY0" fmla="*/ 0 h 440264"/>
              <a:gd name="connsiteX1" fmla="*/ 440267 w 440267"/>
              <a:gd name="connsiteY1" fmla="*/ 0 h 440264"/>
              <a:gd name="connsiteX2" fmla="*/ 440267 w 440267"/>
              <a:gd name="connsiteY2" fmla="*/ 33868 h 440264"/>
              <a:gd name="connsiteX3" fmla="*/ 194732 w 440267"/>
              <a:gd name="connsiteY3" fmla="*/ 33868 h 440264"/>
              <a:gd name="connsiteX4" fmla="*/ 33865 w 440267"/>
              <a:gd name="connsiteY4" fmla="*/ 194735 h 440264"/>
              <a:gd name="connsiteX5" fmla="*/ 33865 w 440267"/>
              <a:gd name="connsiteY5" fmla="*/ 440264 h 440264"/>
              <a:gd name="connsiteX6" fmla="*/ 0 w 440267"/>
              <a:gd name="connsiteY6" fmla="*/ 440264 h 440264"/>
              <a:gd name="connsiteX7" fmla="*/ 0 w 440267"/>
              <a:gd name="connsiteY7" fmla="*/ 186270 h 440264"/>
              <a:gd name="connsiteX8" fmla="*/ 186270 w 440267"/>
              <a:gd name="connsiteY8"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267" h="440264">
                <a:moveTo>
                  <a:pt x="186270" y="0"/>
                </a:moveTo>
                <a:lnTo>
                  <a:pt x="440267" y="0"/>
                </a:lnTo>
                <a:lnTo>
                  <a:pt x="440267" y="33868"/>
                </a:lnTo>
                <a:lnTo>
                  <a:pt x="194732" y="33868"/>
                </a:lnTo>
                <a:cubicBezTo>
                  <a:pt x="105888" y="33868"/>
                  <a:pt x="33865" y="105891"/>
                  <a:pt x="33865" y="194735"/>
                </a:cubicBezTo>
                <a:lnTo>
                  <a:pt x="33865" y="440264"/>
                </a:lnTo>
                <a:lnTo>
                  <a:pt x="0" y="440264"/>
                </a:lnTo>
                <a:lnTo>
                  <a:pt x="0" y="186270"/>
                </a:lnTo>
                <a:cubicBezTo>
                  <a:pt x="0" y="83396"/>
                  <a:pt x="83396" y="0"/>
                  <a:pt x="186270" y="0"/>
                </a:cubicBezTo>
                <a:close/>
              </a:path>
            </a:pathLst>
          </a:cu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buFont typeface="Arial" panose="020B0604020202020204" pitchFamily="34" charset="0"/>
              <a:buNone/>
              <a:defRPr/>
            </a:pPr>
            <a:endParaRPr lang="zh-CN" altLang="en-US" noProof="1"/>
          </a:p>
        </p:txBody>
      </p:sp>
      <p:sp>
        <p:nvSpPr>
          <p:cNvPr id="15371" name="文本框 21"/>
          <p:cNvSpPr txBox="1">
            <a:spLocks noChangeArrowheads="1"/>
          </p:cNvSpPr>
          <p:nvPr>
            <p:custDataLst>
              <p:tags r:id="rId10"/>
            </p:custDataLst>
          </p:nvPr>
        </p:nvSpPr>
        <p:spPr bwMode="auto">
          <a:xfrm>
            <a:off x="8043863" y="1668463"/>
            <a:ext cx="17875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 typeface="Arial" panose="020B0604020202020204" pitchFamily="34" charset="0"/>
              <a:buNone/>
            </a:pPr>
            <a:r>
              <a:rPr lang="zh-CN" altLang="en-US"/>
              <a:t>统一</a:t>
            </a:r>
          </a:p>
        </p:txBody>
      </p:sp>
      <p:sp>
        <p:nvSpPr>
          <p:cNvPr id="24" name="任意多边形 23"/>
          <p:cNvSpPr/>
          <p:nvPr>
            <p:custDataLst>
              <p:tags r:id="rId11"/>
            </p:custDataLst>
          </p:nvPr>
        </p:nvSpPr>
        <p:spPr>
          <a:xfrm>
            <a:off x="1076325" y="4586288"/>
            <a:ext cx="2951163" cy="1254125"/>
          </a:xfrm>
          <a:custGeom>
            <a:avLst/>
            <a:gdLst>
              <a:gd name="connsiteX0" fmla="*/ 2622717 w 2675467"/>
              <a:gd name="connsiteY0" fmla="*/ 838200 h 1117600"/>
              <a:gd name="connsiteX1" fmla="*/ 2622717 w 2675467"/>
              <a:gd name="connsiteY1" fmla="*/ 975130 h 1117600"/>
              <a:gd name="connsiteX2" fmla="*/ 2533002 w 2675467"/>
              <a:gd name="connsiteY2" fmla="*/ 1064844 h 1117600"/>
              <a:gd name="connsiteX3" fmla="*/ 2396069 w 2675467"/>
              <a:gd name="connsiteY3" fmla="*/ 1064844 h 1117600"/>
              <a:gd name="connsiteX4" fmla="*/ 2396069 w 2675467"/>
              <a:gd name="connsiteY4" fmla="*/ 1083732 h 1117600"/>
              <a:gd name="connsiteX5" fmla="*/ 2537722 w 2675467"/>
              <a:gd name="connsiteY5" fmla="*/ 1083732 h 1117600"/>
              <a:gd name="connsiteX6" fmla="*/ 2641603 w 2675467"/>
              <a:gd name="connsiteY6" fmla="*/ 979851 h 1117600"/>
              <a:gd name="connsiteX7" fmla="*/ 2641603 w 2675467"/>
              <a:gd name="connsiteY7" fmla="*/ 838200 h 1117600"/>
              <a:gd name="connsiteX8" fmla="*/ 152407 w 2675467"/>
              <a:gd name="connsiteY8" fmla="*/ 0 h 1117600"/>
              <a:gd name="connsiteX9" fmla="*/ 2523060 w 2675467"/>
              <a:gd name="connsiteY9" fmla="*/ 0 h 1117600"/>
              <a:gd name="connsiteX10" fmla="*/ 2675467 w 2675467"/>
              <a:gd name="connsiteY10" fmla="*/ 152407 h 1117600"/>
              <a:gd name="connsiteX11" fmla="*/ 2675467 w 2675467"/>
              <a:gd name="connsiteY11" fmla="*/ 965193 h 1117600"/>
              <a:gd name="connsiteX12" fmla="*/ 2523060 w 2675467"/>
              <a:gd name="connsiteY12" fmla="*/ 1117600 h 1117600"/>
              <a:gd name="connsiteX13" fmla="*/ 152407 w 2675467"/>
              <a:gd name="connsiteY13" fmla="*/ 1117600 h 1117600"/>
              <a:gd name="connsiteX14" fmla="*/ 0 w 2675467"/>
              <a:gd name="connsiteY14" fmla="*/ 965193 h 1117600"/>
              <a:gd name="connsiteX15" fmla="*/ 0 w 2675467"/>
              <a:gd name="connsiteY15" fmla="*/ 152407 h 1117600"/>
              <a:gd name="connsiteX16" fmla="*/ 152407 w 2675467"/>
              <a:gd name="connsiteY1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75467" h="1117600">
                <a:moveTo>
                  <a:pt x="2622717" y="838200"/>
                </a:moveTo>
                <a:lnTo>
                  <a:pt x="2622717" y="975130"/>
                </a:lnTo>
                <a:cubicBezTo>
                  <a:pt x="2622717" y="1024677"/>
                  <a:pt x="2582550" y="1064844"/>
                  <a:pt x="2533002" y="1064844"/>
                </a:cubicBezTo>
                <a:lnTo>
                  <a:pt x="2396069" y="1064844"/>
                </a:lnTo>
                <a:lnTo>
                  <a:pt x="2396069" y="1083732"/>
                </a:lnTo>
                <a:lnTo>
                  <a:pt x="2537722" y="1083732"/>
                </a:lnTo>
                <a:cubicBezTo>
                  <a:pt x="2595094" y="1083732"/>
                  <a:pt x="2641603" y="1037223"/>
                  <a:pt x="2641603" y="979851"/>
                </a:cubicBezTo>
                <a:lnTo>
                  <a:pt x="2641603" y="838200"/>
                </a:lnTo>
                <a:close/>
                <a:moveTo>
                  <a:pt x="152407" y="0"/>
                </a:moveTo>
                <a:lnTo>
                  <a:pt x="2523060" y="0"/>
                </a:lnTo>
                <a:cubicBezTo>
                  <a:pt x="2607232" y="0"/>
                  <a:pt x="2675467" y="68235"/>
                  <a:pt x="2675467" y="152407"/>
                </a:cubicBezTo>
                <a:lnTo>
                  <a:pt x="2675467" y="965193"/>
                </a:lnTo>
                <a:cubicBezTo>
                  <a:pt x="2675467" y="1049365"/>
                  <a:pt x="2607232" y="1117600"/>
                  <a:pt x="2523060" y="1117600"/>
                </a:cubicBezTo>
                <a:lnTo>
                  <a:pt x="152407" y="1117600"/>
                </a:lnTo>
                <a:cubicBezTo>
                  <a:pt x="68235" y="1117600"/>
                  <a:pt x="0" y="1049365"/>
                  <a:pt x="0" y="965193"/>
                </a:cubicBezTo>
                <a:lnTo>
                  <a:pt x="0" y="152407"/>
                </a:lnTo>
                <a:cubicBezTo>
                  <a:pt x="0" y="68235"/>
                  <a:pt x="68235" y="0"/>
                  <a:pt x="15240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buFont typeface="Arial" panose="020B0604020202020204" pitchFamily="34" charset="0"/>
              <a:buNone/>
              <a:defRPr/>
            </a:pPr>
            <a:r>
              <a:rPr lang="zh-CN" altLang="en-US" noProof="1" smtClean="0">
                <a:solidFill>
                  <a:schemeClr val="bg1"/>
                </a:solidFill>
              </a:rPr>
              <a:t>区块链数字资产底层支持，数字资产唯一性、价值性保证。即时结算，交易即记账即清算，不存在信用真空期</a:t>
            </a:r>
            <a:endParaRPr lang="zh-CN" altLang="en-US" noProof="1">
              <a:solidFill>
                <a:schemeClr val="bg1"/>
              </a:solidFill>
            </a:endParaRPr>
          </a:p>
        </p:txBody>
      </p:sp>
      <p:sp>
        <p:nvSpPr>
          <p:cNvPr id="25" name="任意多边形 24"/>
          <p:cNvSpPr/>
          <p:nvPr>
            <p:custDataLst>
              <p:tags r:id="rId12"/>
            </p:custDataLst>
          </p:nvPr>
        </p:nvSpPr>
        <p:spPr>
          <a:xfrm>
            <a:off x="1001713" y="4500563"/>
            <a:ext cx="485775" cy="493712"/>
          </a:xfrm>
          <a:custGeom>
            <a:avLst/>
            <a:gdLst>
              <a:gd name="connsiteX0" fmla="*/ 186270 w 440267"/>
              <a:gd name="connsiteY0" fmla="*/ 0 h 440264"/>
              <a:gd name="connsiteX1" fmla="*/ 440267 w 440267"/>
              <a:gd name="connsiteY1" fmla="*/ 0 h 440264"/>
              <a:gd name="connsiteX2" fmla="*/ 440267 w 440267"/>
              <a:gd name="connsiteY2" fmla="*/ 33868 h 440264"/>
              <a:gd name="connsiteX3" fmla="*/ 194732 w 440267"/>
              <a:gd name="connsiteY3" fmla="*/ 33868 h 440264"/>
              <a:gd name="connsiteX4" fmla="*/ 33865 w 440267"/>
              <a:gd name="connsiteY4" fmla="*/ 194735 h 440264"/>
              <a:gd name="connsiteX5" fmla="*/ 33865 w 440267"/>
              <a:gd name="connsiteY5" fmla="*/ 440264 h 440264"/>
              <a:gd name="connsiteX6" fmla="*/ 0 w 440267"/>
              <a:gd name="connsiteY6" fmla="*/ 440264 h 440264"/>
              <a:gd name="connsiteX7" fmla="*/ 0 w 440267"/>
              <a:gd name="connsiteY7" fmla="*/ 186270 h 440264"/>
              <a:gd name="connsiteX8" fmla="*/ 186270 w 440267"/>
              <a:gd name="connsiteY8"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267" h="440264">
                <a:moveTo>
                  <a:pt x="186270" y="0"/>
                </a:moveTo>
                <a:lnTo>
                  <a:pt x="440267" y="0"/>
                </a:lnTo>
                <a:lnTo>
                  <a:pt x="440267" y="33868"/>
                </a:lnTo>
                <a:lnTo>
                  <a:pt x="194732" y="33868"/>
                </a:lnTo>
                <a:cubicBezTo>
                  <a:pt x="105888" y="33868"/>
                  <a:pt x="33865" y="105891"/>
                  <a:pt x="33865" y="194735"/>
                </a:cubicBezTo>
                <a:lnTo>
                  <a:pt x="33865" y="440264"/>
                </a:lnTo>
                <a:lnTo>
                  <a:pt x="0" y="440264"/>
                </a:lnTo>
                <a:lnTo>
                  <a:pt x="0" y="186270"/>
                </a:lnTo>
                <a:cubicBezTo>
                  <a:pt x="0" y="83396"/>
                  <a:pt x="83396" y="0"/>
                  <a:pt x="186270" y="0"/>
                </a:cubicBezTo>
                <a:close/>
              </a:path>
            </a:pathLst>
          </a:cu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buFont typeface="Arial" panose="020B0604020202020204" pitchFamily="34" charset="0"/>
              <a:buNone/>
              <a:defRPr/>
            </a:pPr>
            <a:endParaRPr lang="zh-CN" altLang="en-US" noProof="1"/>
          </a:p>
        </p:txBody>
      </p:sp>
      <p:sp>
        <p:nvSpPr>
          <p:cNvPr id="15374" name="文本框 25"/>
          <p:cNvSpPr txBox="1">
            <a:spLocks noChangeArrowheads="1"/>
          </p:cNvSpPr>
          <p:nvPr>
            <p:custDataLst>
              <p:tags r:id="rId13"/>
            </p:custDataLst>
          </p:nvPr>
        </p:nvSpPr>
        <p:spPr bwMode="auto">
          <a:xfrm>
            <a:off x="1095375" y="3938588"/>
            <a:ext cx="1822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 typeface="Arial" panose="020B0604020202020204" pitchFamily="34" charset="0"/>
              <a:buNone/>
            </a:pPr>
            <a:r>
              <a:rPr lang="zh-CN" altLang="en-US"/>
              <a:t>流通</a:t>
            </a:r>
          </a:p>
        </p:txBody>
      </p:sp>
      <p:sp>
        <p:nvSpPr>
          <p:cNvPr id="28" name="任意多边形 27"/>
          <p:cNvSpPr/>
          <p:nvPr>
            <p:custDataLst>
              <p:tags r:id="rId14"/>
            </p:custDataLst>
          </p:nvPr>
        </p:nvSpPr>
        <p:spPr>
          <a:xfrm>
            <a:off x="4551363" y="4586288"/>
            <a:ext cx="2951162" cy="1254125"/>
          </a:xfrm>
          <a:custGeom>
            <a:avLst/>
            <a:gdLst>
              <a:gd name="connsiteX0" fmla="*/ 2622717 w 2675467"/>
              <a:gd name="connsiteY0" fmla="*/ 838200 h 1117600"/>
              <a:gd name="connsiteX1" fmla="*/ 2622717 w 2675467"/>
              <a:gd name="connsiteY1" fmla="*/ 975130 h 1117600"/>
              <a:gd name="connsiteX2" fmla="*/ 2533002 w 2675467"/>
              <a:gd name="connsiteY2" fmla="*/ 1064844 h 1117600"/>
              <a:gd name="connsiteX3" fmla="*/ 2396069 w 2675467"/>
              <a:gd name="connsiteY3" fmla="*/ 1064844 h 1117600"/>
              <a:gd name="connsiteX4" fmla="*/ 2396069 w 2675467"/>
              <a:gd name="connsiteY4" fmla="*/ 1083732 h 1117600"/>
              <a:gd name="connsiteX5" fmla="*/ 2537722 w 2675467"/>
              <a:gd name="connsiteY5" fmla="*/ 1083732 h 1117600"/>
              <a:gd name="connsiteX6" fmla="*/ 2641603 w 2675467"/>
              <a:gd name="connsiteY6" fmla="*/ 979851 h 1117600"/>
              <a:gd name="connsiteX7" fmla="*/ 2641603 w 2675467"/>
              <a:gd name="connsiteY7" fmla="*/ 838200 h 1117600"/>
              <a:gd name="connsiteX8" fmla="*/ 152407 w 2675467"/>
              <a:gd name="connsiteY8" fmla="*/ 0 h 1117600"/>
              <a:gd name="connsiteX9" fmla="*/ 2523060 w 2675467"/>
              <a:gd name="connsiteY9" fmla="*/ 0 h 1117600"/>
              <a:gd name="connsiteX10" fmla="*/ 2675467 w 2675467"/>
              <a:gd name="connsiteY10" fmla="*/ 152407 h 1117600"/>
              <a:gd name="connsiteX11" fmla="*/ 2675467 w 2675467"/>
              <a:gd name="connsiteY11" fmla="*/ 965193 h 1117600"/>
              <a:gd name="connsiteX12" fmla="*/ 2523060 w 2675467"/>
              <a:gd name="connsiteY12" fmla="*/ 1117600 h 1117600"/>
              <a:gd name="connsiteX13" fmla="*/ 152407 w 2675467"/>
              <a:gd name="connsiteY13" fmla="*/ 1117600 h 1117600"/>
              <a:gd name="connsiteX14" fmla="*/ 0 w 2675467"/>
              <a:gd name="connsiteY14" fmla="*/ 965193 h 1117600"/>
              <a:gd name="connsiteX15" fmla="*/ 0 w 2675467"/>
              <a:gd name="connsiteY15" fmla="*/ 152407 h 1117600"/>
              <a:gd name="connsiteX16" fmla="*/ 152407 w 2675467"/>
              <a:gd name="connsiteY1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75467" h="1117600">
                <a:moveTo>
                  <a:pt x="2622717" y="838200"/>
                </a:moveTo>
                <a:lnTo>
                  <a:pt x="2622717" y="975130"/>
                </a:lnTo>
                <a:cubicBezTo>
                  <a:pt x="2622717" y="1024677"/>
                  <a:pt x="2582550" y="1064844"/>
                  <a:pt x="2533002" y="1064844"/>
                </a:cubicBezTo>
                <a:lnTo>
                  <a:pt x="2396069" y="1064844"/>
                </a:lnTo>
                <a:lnTo>
                  <a:pt x="2396069" y="1083732"/>
                </a:lnTo>
                <a:lnTo>
                  <a:pt x="2537722" y="1083732"/>
                </a:lnTo>
                <a:cubicBezTo>
                  <a:pt x="2595094" y="1083732"/>
                  <a:pt x="2641603" y="1037223"/>
                  <a:pt x="2641603" y="979851"/>
                </a:cubicBezTo>
                <a:lnTo>
                  <a:pt x="2641603" y="838200"/>
                </a:lnTo>
                <a:close/>
                <a:moveTo>
                  <a:pt x="152407" y="0"/>
                </a:moveTo>
                <a:lnTo>
                  <a:pt x="2523060" y="0"/>
                </a:lnTo>
                <a:cubicBezTo>
                  <a:pt x="2607232" y="0"/>
                  <a:pt x="2675467" y="68235"/>
                  <a:pt x="2675467" y="152407"/>
                </a:cubicBezTo>
                <a:lnTo>
                  <a:pt x="2675467" y="965193"/>
                </a:lnTo>
                <a:cubicBezTo>
                  <a:pt x="2675467" y="1049365"/>
                  <a:pt x="2607232" y="1117600"/>
                  <a:pt x="2523060" y="1117600"/>
                </a:cubicBezTo>
                <a:lnTo>
                  <a:pt x="152407" y="1117600"/>
                </a:lnTo>
                <a:cubicBezTo>
                  <a:pt x="68235" y="1117600"/>
                  <a:pt x="0" y="1049365"/>
                  <a:pt x="0" y="965193"/>
                </a:cubicBezTo>
                <a:lnTo>
                  <a:pt x="0" y="152407"/>
                </a:lnTo>
                <a:cubicBezTo>
                  <a:pt x="0" y="68235"/>
                  <a:pt x="68235" y="0"/>
                  <a:pt x="15240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buFont typeface="Arial" panose="020B0604020202020204" pitchFamily="34" charset="0"/>
              <a:buNone/>
              <a:defRPr/>
            </a:pPr>
            <a:r>
              <a:rPr lang="zh-CN" altLang="en-US" noProof="1">
                <a:solidFill>
                  <a:schemeClr val="bg1"/>
                </a:solidFill>
              </a:rPr>
              <a:t>金融级</a:t>
            </a:r>
            <a:r>
              <a:rPr lang="zh-CN" altLang="en-US" noProof="1" smtClean="0">
                <a:solidFill>
                  <a:schemeClr val="bg1"/>
                </a:solidFill>
              </a:rPr>
              <a:t>数据云加密，</a:t>
            </a:r>
            <a:r>
              <a:rPr lang="zh-CN" altLang="en-US" noProof="1">
                <a:solidFill>
                  <a:schemeClr val="bg1"/>
                </a:solidFill>
              </a:rPr>
              <a:t>保障</a:t>
            </a:r>
            <a:r>
              <a:rPr lang="zh-CN" altLang="en-US" noProof="1" smtClean="0">
                <a:solidFill>
                  <a:schemeClr val="bg1"/>
                </a:solidFill>
              </a:rPr>
              <a:t>数据安全。区块链防篡改机制，公私钥加密保护用户隐私。</a:t>
            </a:r>
            <a:endParaRPr lang="zh-CN" altLang="en-US" noProof="1">
              <a:solidFill>
                <a:schemeClr val="bg1"/>
              </a:solidFill>
            </a:endParaRPr>
          </a:p>
        </p:txBody>
      </p:sp>
      <p:sp>
        <p:nvSpPr>
          <p:cNvPr id="29" name="任意多边形 28"/>
          <p:cNvSpPr/>
          <p:nvPr>
            <p:custDataLst>
              <p:tags r:id="rId15"/>
            </p:custDataLst>
          </p:nvPr>
        </p:nvSpPr>
        <p:spPr>
          <a:xfrm>
            <a:off x="4476750" y="4500563"/>
            <a:ext cx="485775" cy="493712"/>
          </a:xfrm>
          <a:custGeom>
            <a:avLst/>
            <a:gdLst>
              <a:gd name="connsiteX0" fmla="*/ 186270 w 440267"/>
              <a:gd name="connsiteY0" fmla="*/ 0 h 440264"/>
              <a:gd name="connsiteX1" fmla="*/ 440267 w 440267"/>
              <a:gd name="connsiteY1" fmla="*/ 0 h 440264"/>
              <a:gd name="connsiteX2" fmla="*/ 440267 w 440267"/>
              <a:gd name="connsiteY2" fmla="*/ 33868 h 440264"/>
              <a:gd name="connsiteX3" fmla="*/ 194732 w 440267"/>
              <a:gd name="connsiteY3" fmla="*/ 33868 h 440264"/>
              <a:gd name="connsiteX4" fmla="*/ 33865 w 440267"/>
              <a:gd name="connsiteY4" fmla="*/ 194735 h 440264"/>
              <a:gd name="connsiteX5" fmla="*/ 33865 w 440267"/>
              <a:gd name="connsiteY5" fmla="*/ 440264 h 440264"/>
              <a:gd name="connsiteX6" fmla="*/ 0 w 440267"/>
              <a:gd name="connsiteY6" fmla="*/ 440264 h 440264"/>
              <a:gd name="connsiteX7" fmla="*/ 0 w 440267"/>
              <a:gd name="connsiteY7" fmla="*/ 186270 h 440264"/>
              <a:gd name="connsiteX8" fmla="*/ 186270 w 440267"/>
              <a:gd name="connsiteY8"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267" h="440264">
                <a:moveTo>
                  <a:pt x="186270" y="0"/>
                </a:moveTo>
                <a:lnTo>
                  <a:pt x="440267" y="0"/>
                </a:lnTo>
                <a:lnTo>
                  <a:pt x="440267" y="33868"/>
                </a:lnTo>
                <a:lnTo>
                  <a:pt x="194732" y="33868"/>
                </a:lnTo>
                <a:cubicBezTo>
                  <a:pt x="105888" y="33868"/>
                  <a:pt x="33865" y="105891"/>
                  <a:pt x="33865" y="194735"/>
                </a:cubicBezTo>
                <a:lnTo>
                  <a:pt x="33865" y="440264"/>
                </a:lnTo>
                <a:lnTo>
                  <a:pt x="0" y="440264"/>
                </a:lnTo>
                <a:lnTo>
                  <a:pt x="0" y="186270"/>
                </a:lnTo>
                <a:cubicBezTo>
                  <a:pt x="0" y="83396"/>
                  <a:pt x="83396" y="0"/>
                  <a:pt x="186270" y="0"/>
                </a:cubicBezTo>
                <a:close/>
              </a:path>
            </a:pathLst>
          </a:cu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buFont typeface="Arial" panose="020B0604020202020204" pitchFamily="34" charset="0"/>
              <a:buNone/>
              <a:defRPr/>
            </a:pPr>
            <a:endParaRPr lang="zh-CN" altLang="en-US" noProof="1"/>
          </a:p>
        </p:txBody>
      </p:sp>
      <p:sp>
        <p:nvSpPr>
          <p:cNvPr id="15377" name="文本框 29"/>
          <p:cNvSpPr txBox="1">
            <a:spLocks noChangeArrowheads="1"/>
          </p:cNvSpPr>
          <p:nvPr>
            <p:custDataLst>
              <p:tags r:id="rId16"/>
            </p:custDataLst>
          </p:nvPr>
        </p:nvSpPr>
        <p:spPr bwMode="auto">
          <a:xfrm>
            <a:off x="4568825" y="3938588"/>
            <a:ext cx="2311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 typeface="Arial" panose="020B0604020202020204" pitchFamily="34" charset="0"/>
              <a:buNone/>
            </a:pPr>
            <a:r>
              <a:rPr lang="zh-CN" altLang="en-US"/>
              <a:t>安全</a:t>
            </a:r>
            <a:r>
              <a:rPr lang="en-US" altLang="zh-CN"/>
              <a:t>	</a:t>
            </a:r>
          </a:p>
        </p:txBody>
      </p:sp>
      <p:sp>
        <p:nvSpPr>
          <p:cNvPr id="32" name="任意多边形 31"/>
          <p:cNvSpPr/>
          <p:nvPr>
            <p:custDataLst>
              <p:tags r:id="rId17"/>
            </p:custDataLst>
          </p:nvPr>
        </p:nvSpPr>
        <p:spPr>
          <a:xfrm>
            <a:off x="8026400" y="4586288"/>
            <a:ext cx="2951163" cy="1254125"/>
          </a:xfrm>
          <a:custGeom>
            <a:avLst/>
            <a:gdLst>
              <a:gd name="connsiteX0" fmla="*/ 2622717 w 2675467"/>
              <a:gd name="connsiteY0" fmla="*/ 838200 h 1117600"/>
              <a:gd name="connsiteX1" fmla="*/ 2622717 w 2675467"/>
              <a:gd name="connsiteY1" fmla="*/ 975130 h 1117600"/>
              <a:gd name="connsiteX2" fmla="*/ 2533002 w 2675467"/>
              <a:gd name="connsiteY2" fmla="*/ 1064844 h 1117600"/>
              <a:gd name="connsiteX3" fmla="*/ 2396069 w 2675467"/>
              <a:gd name="connsiteY3" fmla="*/ 1064844 h 1117600"/>
              <a:gd name="connsiteX4" fmla="*/ 2396069 w 2675467"/>
              <a:gd name="connsiteY4" fmla="*/ 1083732 h 1117600"/>
              <a:gd name="connsiteX5" fmla="*/ 2537722 w 2675467"/>
              <a:gd name="connsiteY5" fmla="*/ 1083732 h 1117600"/>
              <a:gd name="connsiteX6" fmla="*/ 2641603 w 2675467"/>
              <a:gd name="connsiteY6" fmla="*/ 979851 h 1117600"/>
              <a:gd name="connsiteX7" fmla="*/ 2641603 w 2675467"/>
              <a:gd name="connsiteY7" fmla="*/ 838200 h 1117600"/>
              <a:gd name="connsiteX8" fmla="*/ 152407 w 2675467"/>
              <a:gd name="connsiteY8" fmla="*/ 0 h 1117600"/>
              <a:gd name="connsiteX9" fmla="*/ 2523060 w 2675467"/>
              <a:gd name="connsiteY9" fmla="*/ 0 h 1117600"/>
              <a:gd name="connsiteX10" fmla="*/ 2675467 w 2675467"/>
              <a:gd name="connsiteY10" fmla="*/ 152407 h 1117600"/>
              <a:gd name="connsiteX11" fmla="*/ 2675467 w 2675467"/>
              <a:gd name="connsiteY11" fmla="*/ 965193 h 1117600"/>
              <a:gd name="connsiteX12" fmla="*/ 2523060 w 2675467"/>
              <a:gd name="connsiteY12" fmla="*/ 1117600 h 1117600"/>
              <a:gd name="connsiteX13" fmla="*/ 152407 w 2675467"/>
              <a:gd name="connsiteY13" fmla="*/ 1117600 h 1117600"/>
              <a:gd name="connsiteX14" fmla="*/ 0 w 2675467"/>
              <a:gd name="connsiteY14" fmla="*/ 965193 h 1117600"/>
              <a:gd name="connsiteX15" fmla="*/ 0 w 2675467"/>
              <a:gd name="connsiteY15" fmla="*/ 152407 h 1117600"/>
              <a:gd name="connsiteX16" fmla="*/ 152407 w 2675467"/>
              <a:gd name="connsiteY1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75467" h="1117600">
                <a:moveTo>
                  <a:pt x="2622717" y="838200"/>
                </a:moveTo>
                <a:lnTo>
                  <a:pt x="2622717" y="975130"/>
                </a:lnTo>
                <a:cubicBezTo>
                  <a:pt x="2622717" y="1024677"/>
                  <a:pt x="2582550" y="1064844"/>
                  <a:pt x="2533002" y="1064844"/>
                </a:cubicBezTo>
                <a:lnTo>
                  <a:pt x="2396069" y="1064844"/>
                </a:lnTo>
                <a:lnTo>
                  <a:pt x="2396069" y="1083732"/>
                </a:lnTo>
                <a:lnTo>
                  <a:pt x="2537722" y="1083732"/>
                </a:lnTo>
                <a:cubicBezTo>
                  <a:pt x="2595094" y="1083732"/>
                  <a:pt x="2641603" y="1037223"/>
                  <a:pt x="2641603" y="979851"/>
                </a:cubicBezTo>
                <a:lnTo>
                  <a:pt x="2641603" y="838200"/>
                </a:lnTo>
                <a:close/>
                <a:moveTo>
                  <a:pt x="152407" y="0"/>
                </a:moveTo>
                <a:lnTo>
                  <a:pt x="2523060" y="0"/>
                </a:lnTo>
                <a:cubicBezTo>
                  <a:pt x="2607232" y="0"/>
                  <a:pt x="2675467" y="68235"/>
                  <a:pt x="2675467" y="152407"/>
                </a:cubicBezTo>
                <a:lnTo>
                  <a:pt x="2675467" y="965193"/>
                </a:lnTo>
                <a:cubicBezTo>
                  <a:pt x="2675467" y="1049365"/>
                  <a:pt x="2607232" y="1117600"/>
                  <a:pt x="2523060" y="1117600"/>
                </a:cubicBezTo>
                <a:lnTo>
                  <a:pt x="152407" y="1117600"/>
                </a:lnTo>
                <a:cubicBezTo>
                  <a:pt x="68235" y="1117600"/>
                  <a:pt x="0" y="1049365"/>
                  <a:pt x="0" y="965193"/>
                </a:cubicBezTo>
                <a:lnTo>
                  <a:pt x="0" y="152407"/>
                </a:lnTo>
                <a:cubicBezTo>
                  <a:pt x="0" y="68235"/>
                  <a:pt x="68235" y="0"/>
                  <a:pt x="15240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buFont typeface="Arial" panose="020B0604020202020204" pitchFamily="34" charset="0"/>
              <a:buNone/>
              <a:defRPr/>
            </a:pPr>
            <a:r>
              <a:rPr lang="en-US" altLang="zh-CN" noProof="1" smtClean="0">
                <a:solidFill>
                  <a:schemeClr val="bg1"/>
                </a:solidFill>
              </a:rPr>
              <a:t>Restful API</a:t>
            </a:r>
            <a:r>
              <a:rPr lang="zh-CN" altLang="en-US" noProof="1" smtClean="0">
                <a:solidFill>
                  <a:schemeClr val="bg1"/>
                </a:solidFill>
              </a:rPr>
              <a:t>，</a:t>
            </a:r>
            <a:r>
              <a:rPr lang="en-US" altLang="zh-CN" noProof="1" smtClean="0">
                <a:solidFill>
                  <a:schemeClr val="bg1"/>
                </a:solidFill>
              </a:rPr>
              <a:t>SDK</a:t>
            </a:r>
            <a:r>
              <a:rPr lang="zh-CN" altLang="en-US" noProof="1" smtClean="0">
                <a:solidFill>
                  <a:schemeClr val="bg1"/>
                </a:solidFill>
              </a:rPr>
              <a:t>支持。开放云服务式接入，成本低，时效快。</a:t>
            </a:r>
            <a:endParaRPr lang="zh-CN" altLang="en-US" noProof="1">
              <a:solidFill>
                <a:schemeClr val="bg1"/>
              </a:solidFill>
            </a:endParaRPr>
          </a:p>
        </p:txBody>
      </p:sp>
      <p:sp>
        <p:nvSpPr>
          <p:cNvPr id="33" name="任意多边形 32"/>
          <p:cNvSpPr/>
          <p:nvPr>
            <p:custDataLst>
              <p:tags r:id="rId18"/>
            </p:custDataLst>
          </p:nvPr>
        </p:nvSpPr>
        <p:spPr>
          <a:xfrm>
            <a:off x="7950200" y="4500563"/>
            <a:ext cx="485775" cy="493712"/>
          </a:xfrm>
          <a:custGeom>
            <a:avLst/>
            <a:gdLst>
              <a:gd name="connsiteX0" fmla="*/ 186270 w 440267"/>
              <a:gd name="connsiteY0" fmla="*/ 0 h 440264"/>
              <a:gd name="connsiteX1" fmla="*/ 440267 w 440267"/>
              <a:gd name="connsiteY1" fmla="*/ 0 h 440264"/>
              <a:gd name="connsiteX2" fmla="*/ 440267 w 440267"/>
              <a:gd name="connsiteY2" fmla="*/ 33868 h 440264"/>
              <a:gd name="connsiteX3" fmla="*/ 194732 w 440267"/>
              <a:gd name="connsiteY3" fmla="*/ 33868 h 440264"/>
              <a:gd name="connsiteX4" fmla="*/ 33865 w 440267"/>
              <a:gd name="connsiteY4" fmla="*/ 194735 h 440264"/>
              <a:gd name="connsiteX5" fmla="*/ 33865 w 440267"/>
              <a:gd name="connsiteY5" fmla="*/ 440264 h 440264"/>
              <a:gd name="connsiteX6" fmla="*/ 0 w 440267"/>
              <a:gd name="connsiteY6" fmla="*/ 440264 h 440264"/>
              <a:gd name="connsiteX7" fmla="*/ 0 w 440267"/>
              <a:gd name="connsiteY7" fmla="*/ 186270 h 440264"/>
              <a:gd name="connsiteX8" fmla="*/ 186270 w 440267"/>
              <a:gd name="connsiteY8" fmla="*/ 0 h 44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267" h="440264">
                <a:moveTo>
                  <a:pt x="186270" y="0"/>
                </a:moveTo>
                <a:lnTo>
                  <a:pt x="440267" y="0"/>
                </a:lnTo>
                <a:lnTo>
                  <a:pt x="440267" y="33868"/>
                </a:lnTo>
                <a:lnTo>
                  <a:pt x="194732" y="33868"/>
                </a:lnTo>
                <a:cubicBezTo>
                  <a:pt x="105888" y="33868"/>
                  <a:pt x="33865" y="105891"/>
                  <a:pt x="33865" y="194735"/>
                </a:cubicBezTo>
                <a:lnTo>
                  <a:pt x="33865" y="440264"/>
                </a:lnTo>
                <a:lnTo>
                  <a:pt x="0" y="440264"/>
                </a:lnTo>
                <a:lnTo>
                  <a:pt x="0" y="186270"/>
                </a:lnTo>
                <a:cubicBezTo>
                  <a:pt x="0" y="83396"/>
                  <a:pt x="83396" y="0"/>
                  <a:pt x="186270" y="0"/>
                </a:cubicBezTo>
                <a:close/>
              </a:path>
            </a:pathLst>
          </a:cu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buFont typeface="Arial" panose="020B0604020202020204" pitchFamily="34" charset="0"/>
              <a:buNone/>
              <a:defRPr/>
            </a:pPr>
            <a:endParaRPr lang="zh-CN" altLang="en-US" noProof="1"/>
          </a:p>
        </p:txBody>
      </p:sp>
      <p:sp>
        <p:nvSpPr>
          <p:cNvPr id="15380" name="文本框 33"/>
          <p:cNvSpPr txBox="1">
            <a:spLocks noChangeArrowheads="1"/>
          </p:cNvSpPr>
          <p:nvPr>
            <p:custDataLst>
              <p:tags r:id="rId19"/>
            </p:custDataLst>
          </p:nvPr>
        </p:nvSpPr>
        <p:spPr bwMode="auto">
          <a:xfrm>
            <a:off x="8043863" y="3938588"/>
            <a:ext cx="17875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00000"/>
              </a:lnSpc>
              <a:spcBef>
                <a:spcPct val="0"/>
              </a:spcBef>
              <a:buFont typeface="Arial" panose="020B0604020202020204" pitchFamily="34" charset="0"/>
              <a:buNone/>
            </a:pPr>
            <a:r>
              <a:rPr lang="zh-CN" altLang="en-US"/>
              <a:t>便捷</a:t>
            </a:r>
          </a:p>
        </p:txBody>
      </p:sp>
      <p:grpSp>
        <p:nvGrpSpPr>
          <p:cNvPr id="21" name="组合 3"/>
          <p:cNvGrpSpPr>
            <a:grpSpLocks/>
          </p:cNvGrpSpPr>
          <p:nvPr/>
        </p:nvGrpSpPr>
        <p:grpSpPr bwMode="auto">
          <a:xfrm flipH="1">
            <a:off x="11182350" y="0"/>
            <a:ext cx="1009650" cy="1009650"/>
            <a:chOff x="0" y="0"/>
            <a:chExt cx="3600450" cy="3600450"/>
          </a:xfrm>
        </p:grpSpPr>
        <p:sp>
          <p:nvSpPr>
            <p:cNvPr id="22" name="直角三角形 21"/>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直角三角形 22"/>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6" name="组合 14"/>
          <p:cNvGrpSpPr>
            <a:grpSpLocks/>
          </p:cNvGrpSpPr>
          <p:nvPr/>
        </p:nvGrpSpPr>
        <p:grpSpPr bwMode="auto">
          <a:xfrm flipV="1">
            <a:off x="0" y="5829300"/>
            <a:ext cx="1028700" cy="1028700"/>
            <a:chOff x="0" y="0"/>
            <a:chExt cx="3600450" cy="3600450"/>
          </a:xfrm>
        </p:grpSpPr>
        <p:sp>
          <p:nvSpPr>
            <p:cNvPr id="27" name="直角三角形 26"/>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直角三角形 29"/>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1" name="文本框 17"/>
          <p:cNvSpPr txBox="1">
            <a:spLocks noChangeArrowheads="1"/>
          </p:cNvSpPr>
          <p:nvPr/>
        </p:nvSpPr>
        <p:spPr bwMode="auto">
          <a:xfrm>
            <a:off x="74613" y="307113"/>
            <a:ext cx="5410200" cy="584775"/>
          </a:xfrm>
          <a:prstGeom prst="rect">
            <a:avLst/>
          </a:prstGeom>
          <a:noFill/>
          <a:ln w="9525">
            <a:noFill/>
            <a:miter lim="800000"/>
            <a:headEnd/>
            <a:tailEnd/>
          </a:ln>
        </p:spPr>
        <p:txBody>
          <a:bodyPr>
            <a:spAutoFit/>
          </a:bodyPr>
          <a:lstStyle>
            <a:defPPr>
              <a:defRPr lang="zh-CN"/>
            </a:defPPr>
            <a:lvl1pPr algn="ctr">
              <a:defRPr sz="3200">
                <a:solidFill>
                  <a:srgbClr val="1570C1"/>
                </a:solidFill>
                <a:latin typeface="Adobe 黑体 Std R" panose="020B0400000000000000" pitchFamily="34" charset="-122"/>
                <a:ea typeface="Adobe 黑体 Std R" panose="020B0400000000000000" pitchFamily="34" charset="-122"/>
              </a:defRPr>
            </a:lvl1pPr>
          </a:lstStyle>
          <a:p>
            <a:r>
              <a:rPr lang="zh-CN" altLang="en-US" dirty="0">
                <a:sym typeface="黑体" panose="02010609060101010101" pitchFamily="49" charset="-122"/>
              </a:rPr>
              <a:t>区块链</a:t>
            </a:r>
            <a:r>
              <a:rPr lang="en-US" altLang="zh-CN" dirty="0">
                <a:sym typeface="黑体" panose="02010609060101010101" pitchFamily="49" charset="-122"/>
              </a:rPr>
              <a:t>-</a:t>
            </a:r>
            <a:r>
              <a:rPr lang="zh-CN" altLang="en-US" dirty="0">
                <a:sym typeface="黑体" panose="02010609060101010101" pitchFamily="49" charset="-122"/>
              </a:rPr>
              <a:t>积分通兑</a:t>
            </a:r>
            <a:endParaRPr lang="zh-CN" altLang="en-US" dirty="0">
              <a:sym typeface="黑体" panose="02010609060101010101" pitchFamily="49" charset="-122"/>
            </a:endParaRPr>
          </a:p>
        </p:txBody>
      </p:sp>
    </p:spTree>
    <p:custDataLst>
      <p:tags r:id="rId1"/>
    </p:custDataLst>
    <p:extLst>
      <p:ext uri="{BB962C8B-B14F-4D97-AF65-F5344CB8AC3E}">
        <p14:creationId xmlns:p14="http://schemas.microsoft.com/office/powerpoint/2010/main" val="24920754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noChangeArrowheads="1"/>
          </p:cNvSpPr>
          <p:nvPr>
            <p:ph type="title"/>
          </p:nvPr>
        </p:nvSpPr>
        <p:spPr>
          <a:xfrm>
            <a:off x="838200" y="760141"/>
            <a:ext cx="10515600" cy="535531"/>
          </a:xfrm>
          <a:noFill/>
          <a:ln w="9525">
            <a:noFill/>
            <a:miter lim="800000"/>
            <a:headEnd/>
            <a:tailEnd/>
          </a:ln>
        </p:spPr>
        <p:txBody>
          <a:bodyPr>
            <a:spAutoFit/>
          </a:bodyPr>
          <a:lstStyle/>
          <a:p>
            <a:pPr algn="ctr"/>
            <a:r>
              <a:rPr lang="zh-CN" altLang="en-US" sz="3200" dirty="0">
                <a:solidFill>
                  <a:srgbClr val="1570C1"/>
                </a:solidFill>
                <a:latin typeface="Adobe 黑体 Std R" panose="020B0400000000000000" pitchFamily="34" charset="-122"/>
                <a:ea typeface="Adobe 黑体 Std R" panose="020B0400000000000000" pitchFamily="34" charset="-122"/>
                <a:cs typeface="+mn-cs"/>
              </a:rPr>
              <a:t>发行兑换机制</a:t>
            </a:r>
          </a:p>
        </p:txBody>
      </p:sp>
      <p:sp>
        <p:nvSpPr>
          <p:cNvPr id="16387" name="标题 1"/>
          <p:cNvSpPr>
            <a:spLocks noGrp="1" noChangeArrowheads="1"/>
          </p:cNvSpPr>
          <p:nvPr/>
        </p:nvSpPr>
        <p:spPr bwMode="auto">
          <a:xfrm>
            <a:off x="1374775" y="1260475"/>
            <a:ext cx="31146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spcBef>
                <a:spcPct val="0"/>
              </a:spcBef>
              <a:buFont typeface="Arial" panose="020B0604020202020204" pitchFamily="34" charset="0"/>
              <a:buNone/>
            </a:pPr>
            <a:r>
              <a:rPr lang="zh-CN" altLang="en-US" sz="2000" dirty="0" smtClean="0">
                <a:solidFill>
                  <a:schemeClr val="accent1"/>
                </a:solidFill>
              </a:rPr>
              <a:t>传统积分发行兑换机制</a:t>
            </a:r>
            <a:endParaRPr lang="zh-CN" altLang="en-US" sz="2000" dirty="0">
              <a:solidFill>
                <a:schemeClr val="accent1"/>
              </a:solidFill>
            </a:endParaRPr>
          </a:p>
        </p:txBody>
      </p:sp>
      <p:pic>
        <p:nvPicPr>
          <p:cNvPr id="2" name="图片 1"/>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31027" y="4091590"/>
            <a:ext cx="515622" cy="488742"/>
          </a:xfrm>
          <a:prstGeom prst="rect">
            <a:avLst/>
          </a:prstGeom>
        </p:spPr>
      </p:pic>
      <p:pic>
        <p:nvPicPr>
          <p:cNvPr id="3" name="图片 2"/>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48266" y="1909320"/>
            <a:ext cx="488742" cy="488742"/>
          </a:xfrm>
          <a:prstGeom prst="rect">
            <a:avLst/>
          </a:prstGeom>
        </p:spPr>
      </p:pic>
      <p:pic>
        <p:nvPicPr>
          <p:cNvPr id="4" name="图片 3"/>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48264" y="2962301"/>
            <a:ext cx="488742" cy="488742"/>
          </a:xfrm>
          <a:prstGeom prst="rect">
            <a:avLst/>
          </a:prstGeom>
        </p:spPr>
      </p:pic>
      <p:pic>
        <p:nvPicPr>
          <p:cNvPr id="5" name="图片 4"/>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48265" y="5132447"/>
            <a:ext cx="488742" cy="488742"/>
          </a:xfrm>
          <a:prstGeom prst="rect">
            <a:avLst/>
          </a:prstGeom>
        </p:spPr>
      </p:pic>
      <p:sp>
        <p:nvSpPr>
          <p:cNvPr id="6" name="文本框 5"/>
          <p:cNvSpPr txBox="1"/>
          <p:nvPr/>
        </p:nvSpPr>
        <p:spPr>
          <a:xfrm>
            <a:off x="896845" y="2449090"/>
            <a:ext cx="595035" cy="338554"/>
          </a:xfrm>
          <a:prstGeom prst="rect">
            <a:avLst/>
          </a:prstGeom>
          <a:noFill/>
        </p:spPr>
        <p:txBody>
          <a:bodyPr wrap="none" rtlCol="0">
            <a:spAutoFit/>
          </a:bodyPr>
          <a:lstStyle/>
          <a:p>
            <a:r>
              <a:rPr lang="zh-CN" altLang="en-US" sz="1600" dirty="0" smtClean="0">
                <a:solidFill>
                  <a:srgbClr val="EA8010"/>
                </a:solidFill>
                <a:latin typeface="Adobe 黑体 Std R" panose="020B0400000000000000" pitchFamily="34" charset="-122"/>
                <a:ea typeface="Adobe 黑体 Std R" panose="020B0400000000000000" pitchFamily="34" charset="-122"/>
              </a:rPr>
              <a:t>航空</a:t>
            </a:r>
            <a:endParaRPr lang="zh-CN" altLang="en-US" sz="1600" dirty="0">
              <a:solidFill>
                <a:srgbClr val="EA8010"/>
              </a:solidFill>
              <a:latin typeface="Adobe 黑体 Std R" panose="020B0400000000000000" pitchFamily="34" charset="-122"/>
              <a:ea typeface="Adobe 黑体 Std R" panose="020B0400000000000000" pitchFamily="34" charset="-122"/>
            </a:endParaRPr>
          </a:p>
        </p:txBody>
      </p:sp>
      <p:sp>
        <p:nvSpPr>
          <p:cNvPr id="26" name="文本框 25"/>
          <p:cNvSpPr txBox="1"/>
          <p:nvPr/>
        </p:nvSpPr>
        <p:spPr>
          <a:xfrm>
            <a:off x="781428" y="3440652"/>
            <a:ext cx="800219" cy="338554"/>
          </a:xfrm>
          <a:prstGeom prst="rect">
            <a:avLst/>
          </a:prstGeom>
          <a:noFill/>
        </p:spPr>
        <p:txBody>
          <a:bodyPr wrap="none" rtlCol="0">
            <a:spAutoFit/>
          </a:bodyPr>
          <a:lstStyle/>
          <a:p>
            <a:r>
              <a:rPr lang="zh-CN" altLang="en-US" sz="1600" dirty="0">
                <a:solidFill>
                  <a:srgbClr val="EA8010"/>
                </a:solidFill>
                <a:latin typeface="Adobe 黑体 Std R" panose="020B0400000000000000" pitchFamily="34" charset="-122"/>
                <a:ea typeface="Adobe 黑体 Std R" panose="020B0400000000000000" pitchFamily="34" charset="-122"/>
              </a:rPr>
              <a:t>信用卡</a:t>
            </a:r>
          </a:p>
        </p:txBody>
      </p:sp>
      <p:sp>
        <p:nvSpPr>
          <p:cNvPr id="27" name="文本框 26"/>
          <p:cNvSpPr txBox="1"/>
          <p:nvPr/>
        </p:nvSpPr>
        <p:spPr>
          <a:xfrm>
            <a:off x="896843" y="4569941"/>
            <a:ext cx="595035" cy="338554"/>
          </a:xfrm>
          <a:prstGeom prst="rect">
            <a:avLst/>
          </a:prstGeom>
          <a:noFill/>
        </p:spPr>
        <p:txBody>
          <a:bodyPr wrap="none" rtlCol="0">
            <a:spAutoFit/>
          </a:bodyPr>
          <a:lstStyle/>
          <a:p>
            <a:r>
              <a:rPr lang="zh-CN" altLang="en-US" sz="1600" dirty="0">
                <a:solidFill>
                  <a:srgbClr val="EA8010"/>
                </a:solidFill>
                <a:latin typeface="Adobe 黑体 Std R" panose="020B0400000000000000" pitchFamily="34" charset="-122"/>
                <a:ea typeface="Adobe 黑体 Std R" panose="020B0400000000000000" pitchFamily="34" charset="-122"/>
              </a:rPr>
              <a:t>商超</a:t>
            </a:r>
          </a:p>
        </p:txBody>
      </p:sp>
      <p:sp>
        <p:nvSpPr>
          <p:cNvPr id="28" name="文本框 27"/>
          <p:cNvSpPr txBox="1"/>
          <p:nvPr/>
        </p:nvSpPr>
        <p:spPr>
          <a:xfrm>
            <a:off x="781428" y="5699230"/>
            <a:ext cx="800219" cy="338554"/>
          </a:xfrm>
          <a:prstGeom prst="rect">
            <a:avLst/>
          </a:prstGeom>
          <a:noFill/>
        </p:spPr>
        <p:txBody>
          <a:bodyPr wrap="none" rtlCol="0">
            <a:spAutoFit/>
          </a:bodyPr>
          <a:lstStyle/>
          <a:p>
            <a:r>
              <a:rPr lang="zh-CN" altLang="en-US" sz="1600" dirty="0">
                <a:solidFill>
                  <a:srgbClr val="EA8010"/>
                </a:solidFill>
                <a:latin typeface="Adobe 黑体 Std R" panose="020B0400000000000000" pitchFamily="34" charset="-122"/>
                <a:ea typeface="Adobe 黑体 Std R" panose="020B0400000000000000" pitchFamily="34" charset="-122"/>
              </a:rPr>
              <a:t>运营商</a:t>
            </a:r>
          </a:p>
        </p:txBody>
      </p:sp>
      <p:pic>
        <p:nvPicPr>
          <p:cNvPr id="7" name="图片 6"/>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167595" y="3006847"/>
            <a:ext cx="530077" cy="530077"/>
          </a:xfrm>
          <a:prstGeom prst="rect">
            <a:avLst/>
          </a:prstGeom>
        </p:spPr>
      </p:pic>
      <p:pic>
        <p:nvPicPr>
          <p:cNvPr id="8" name="图片 7"/>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167597" y="5110327"/>
            <a:ext cx="530077" cy="530077"/>
          </a:xfrm>
          <a:prstGeom prst="rect">
            <a:avLst/>
          </a:prstGeom>
        </p:spPr>
      </p:pic>
      <p:pic>
        <p:nvPicPr>
          <p:cNvPr id="10" name="图片 9"/>
          <p:cNvPicPr>
            <a:picLocks noChangeAspect="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167596" y="4094762"/>
            <a:ext cx="530077" cy="530077"/>
          </a:xfrm>
          <a:prstGeom prst="rect">
            <a:avLst/>
          </a:prstGeom>
        </p:spPr>
      </p:pic>
      <p:pic>
        <p:nvPicPr>
          <p:cNvPr id="11" name="图片 10"/>
          <p:cNvPicPr>
            <a:picLocks noChangeAspect="1"/>
          </p:cNvPicPr>
          <p:nvPr/>
        </p:nvPicPr>
        <p:blipFill>
          <a:blip r:embed="rId9"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167599" y="1861464"/>
            <a:ext cx="530077" cy="530077"/>
          </a:xfrm>
          <a:prstGeom prst="rect">
            <a:avLst/>
          </a:prstGeom>
        </p:spPr>
      </p:pic>
      <p:sp>
        <p:nvSpPr>
          <p:cNvPr id="12" name="文本框 11"/>
          <p:cNvSpPr txBox="1"/>
          <p:nvPr/>
        </p:nvSpPr>
        <p:spPr>
          <a:xfrm>
            <a:off x="3140640" y="2439837"/>
            <a:ext cx="595035" cy="338554"/>
          </a:xfrm>
          <a:prstGeom prst="rect">
            <a:avLst/>
          </a:prstGeom>
          <a:noFill/>
        </p:spPr>
        <p:txBody>
          <a:bodyPr wrap="none" rtlCol="0">
            <a:spAutoFit/>
          </a:bodyPr>
          <a:lstStyle/>
          <a:p>
            <a:r>
              <a:rPr lang="zh-CN" altLang="en-US" sz="1600" dirty="0" smtClean="0">
                <a:latin typeface="Adobe 黑体 Std R" panose="020B0400000000000000" pitchFamily="34" charset="-122"/>
                <a:ea typeface="Adobe 黑体 Std R" panose="020B0400000000000000" pitchFamily="34" charset="-122"/>
              </a:rPr>
              <a:t>酒店</a:t>
            </a:r>
            <a:endParaRPr lang="zh-CN" altLang="en-US" sz="1600" dirty="0">
              <a:latin typeface="Adobe 黑体 Std R" panose="020B0400000000000000" pitchFamily="34" charset="-122"/>
              <a:ea typeface="Adobe 黑体 Std R" panose="020B0400000000000000" pitchFamily="34" charset="-122"/>
            </a:endParaRPr>
          </a:p>
        </p:txBody>
      </p:sp>
      <p:sp>
        <p:nvSpPr>
          <p:cNvPr id="42" name="文本框 41"/>
          <p:cNvSpPr txBox="1"/>
          <p:nvPr/>
        </p:nvSpPr>
        <p:spPr>
          <a:xfrm>
            <a:off x="3140640" y="3529154"/>
            <a:ext cx="595035" cy="338554"/>
          </a:xfrm>
          <a:prstGeom prst="rect">
            <a:avLst/>
          </a:prstGeom>
          <a:noFill/>
        </p:spPr>
        <p:txBody>
          <a:bodyPr wrap="none" rtlCol="0">
            <a:spAutoFit/>
          </a:bodyPr>
          <a:lstStyle/>
          <a:p>
            <a:r>
              <a:rPr lang="zh-CN" altLang="en-US" sz="1600" dirty="0">
                <a:latin typeface="Adobe 黑体 Std R" panose="020B0400000000000000" pitchFamily="34" charset="-122"/>
                <a:ea typeface="Adobe 黑体 Std R" panose="020B0400000000000000" pitchFamily="34" charset="-122"/>
              </a:rPr>
              <a:t>零售</a:t>
            </a:r>
          </a:p>
        </p:txBody>
      </p:sp>
      <p:sp>
        <p:nvSpPr>
          <p:cNvPr id="43" name="文本框 42"/>
          <p:cNvSpPr txBox="1"/>
          <p:nvPr/>
        </p:nvSpPr>
        <p:spPr>
          <a:xfrm>
            <a:off x="3025223" y="4661598"/>
            <a:ext cx="800219" cy="338554"/>
          </a:xfrm>
          <a:prstGeom prst="rect">
            <a:avLst/>
          </a:prstGeom>
          <a:noFill/>
        </p:spPr>
        <p:txBody>
          <a:bodyPr wrap="none" rtlCol="0">
            <a:spAutoFit/>
          </a:bodyPr>
          <a:lstStyle/>
          <a:p>
            <a:r>
              <a:rPr lang="zh-CN" altLang="en-US" sz="1600" dirty="0">
                <a:latin typeface="Adobe 黑体 Std R" panose="020B0400000000000000" pitchFamily="34" charset="-122"/>
                <a:ea typeface="Adobe 黑体 Std R" panose="020B0400000000000000" pitchFamily="34" charset="-122"/>
              </a:rPr>
              <a:t>电影院</a:t>
            </a:r>
          </a:p>
        </p:txBody>
      </p:sp>
      <p:sp>
        <p:nvSpPr>
          <p:cNvPr id="44" name="文本框 43"/>
          <p:cNvSpPr txBox="1"/>
          <p:nvPr/>
        </p:nvSpPr>
        <p:spPr>
          <a:xfrm>
            <a:off x="3140638" y="5699019"/>
            <a:ext cx="595035" cy="338554"/>
          </a:xfrm>
          <a:prstGeom prst="rect">
            <a:avLst/>
          </a:prstGeom>
          <a:noFill/>
        </p:spPr>
        <p:txBody>
          <a:bodyPr wrap="none" rtlCol="0">
            <a:spAutoFit/>
          </a:bodyPr>
          <a:lstStyle/>
          <a:p>
            <a:r>
              <a:rPr lang="zh-CN" altLang="en-US" sz="1600" dirty="0">
                <a:latin typeface="Adobe 黑体 Std R" panose="020B0400000000000000" pitchFamily="34" charset="-122"/>
                <a:ea typeface="Adobe 黑体 Std R" panose="020B0400000000000000" pitchFamily="34" charset="-122"/>
              </a:rPr>
              <a:t>商店</a:t>
            </a:r>
          </a:p>
        </p:txBody>
      </p:sp>
      <p:cxnSp>
        <p:nvCxnSpPr>
          <p:cNvPr id="15" name="直接箭头连接符 14"/>
          <p:cNvCxnSpPr>
            <a:stCxn id="3" idx="3"/>
            <a:endCxn id="11" idx="1"/>
          </p:cNvCxnSpPr>
          <p:nvPr/>
        </p:nvCxnSpPr>
        <p:spPr>
          <a:xfrm flipV="1">
            <a:off x="1437008" y="2126503"/>
            <a:ext cx="1730591" cy="271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p:cNvCxnSpPr>
            <a:stCxn id="3" idx="3"/>
            <a:endCxn id="7" idx="1"/>
          </p:cNvCxnSpPr>
          <p:nvPr/>
        </p:nvCxnSpPr>
        <p:spPr>
          <a:xfrm>
            <a:off x="1437008" y="2153691"/>
            <a:ext cx="1730587" cy="1118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p:cNvCxnSpPr>
            <a:stCxn id="3" idx="3"/>
            <a:endCxn id="10" idx="1"/>
          </p:cNvCxnSpPr>
          <p:nvPr/>
        </p:nvCxnSpPr>
        <p:spPr>
          <a:xfrm>
            <a:off x="1437008" y="2153691"/>
            <a:ext cx="1730588" cy="22061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p:cNvCxnSpPr>
            <a:stCxn id="3" idx="3"/>
            <a:endCxn id="8" idx="1"/>
          </p:cNvCxnSpPr>
          <p:nvPr/>
        </p:nvCxnSpPr>
        <p:spPr>
          <a:xfrm>
            <a:off x="1437008" y="2153691"/>
            <a:ext cx="1730589" cy="32216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p:cNvCxnSpPr>
            <a:stCxn id="4" idx="3"/>
            <a:endCxn id="11" idx="1"/>
          </p:cNvCxnSpPr>
          <p:nvPr/>
        </p:nvCxnSpPr>
        <p:spPr>
          <a:xfrm flipV="1">
            <a:off x="1437006" y="2126503"/>
            <a:ext cx="1730593" cy="1080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4" idx="3"/>
            <a:endCxn id="7" idx="1"/>
          </p:cNvCxnSpPr>
          <p:nvPr/>
        </p:nvCxnSpPr>
        <p:spPr>
          <a:xfrm>
            <a:off x="1437006" y="3206672"/>
            <a:ext cx="1730589" cy="6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4" idx="3"/>
            <a:endCxn id="10" idx="1"/>
          </p:cNvCxnSpPr>
          <p:nvPr/>
        </p:nvCxnSpPr>
        <p:spPr>
          <a:xfrm>
            <a:off x="1437006" y="3206672"/>
            <a:ext cx="1730590" cy="1153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 idx="3"/>
            <a:endCxn id="8" idx="1"/>
          </p:cNvCxnSpPr>
          <p:nvPr/>
        </p:nvCxnSpPr>
        <p:spPr>
          <a:xfrm>
            <a:off x="1437006" y="3206672"/>
            <a:ext cx="1730591" cy="21686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7" name="直接箭头连接符 56"/>
          <p:cNvCxnSpPr>
            <a:stCxn id="2" idx="3"/>
            <a:endCxn id="11" idx="1"/>
          </p:cNvCxnSpPr>
          <p:nvPr/>
        </p:nvCxnSpPr>
        <p:spPr>
          <a:xfrm flipV="1">
            <a:off x="1446649" y="2126503"/>
            <a:ext cx="1720950" cy="220945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直接箭头连接符 58"/>
          <p:cNvCxnSpPr>
            <a:stCxn id="2" idx="3"/>
            <a:endCxn id="7" idx="1"/>
          </p:cNvCxnSpPr>
          <p:nvPr/>
        </p:nvCxnSpPr>
        <p:spPr>
          <a:xfrm flipV="1">
            <a:off x="1446649" y="3271886"/>
            <a:ext cx="1720946" cy="106407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1" name="直接箭头连接符 60"/>
          <p:cNvCxnSpPr>
            <a:stCxn id="2" idx="3"/>
            <a:endCxn id="10" idx="1"/>
          </p:cNvCxnSpPr>
          <p:nvPr/>
        </p:nvCxnSpPr>
        <p:spPr>
          <a:xfrm>
            <a:off x="1446649" y="4335961"/>
            <a:ext cx="1720947" cy="2384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3" name="直接箭头连接符 62"/>
          <p:cNvCxnSpPr>
            <a:stCxn id="2" idx="3"/>
            <a:endCxn id="8" idx="1"/>
          </p:cNvCxnSpPr>
          <p:nvPr/>
        </p:nvCxnSpPr>
        <p:spPr>
          <a:xfrm>
            <a:off x="1446649" y="4335961"/>
            <a:ext cx="1720948" cy="103940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6385" name="直接箭头连接符 16384"/>
          <p:cNvCxnSpPr>
            <a:stCxn id="5" idx="3"/>
            <a:endCxn id="11" idx="1"/>
          </p:cNvCxnSpPr>
          <p:nvPr/>
        </p:nvCxnSpPr>
        <p:spPr>
          <a:xfrm flipV="1">
            <a:off x="1437007" y="2126503"/>
            <a:ext cx="1730592" cy="32503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96" name="直接箭头连接符 16395"/>
          <p:cNvCxnSpPr>
            <a:stCxn id="5" idx="3"/>
            <a:endCxn id="7" idx="1"/>
          </p:cNvCxnSpPr>
          <p:nvPr/>
        </p:nvCxnSpPr>
        <p:spPr>
          <a:xfrm flipV="1">
            <a:off x="1437007" y="3271886"/>
            <a:ext cx="1730588" cy="21049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02" name="直接箭头连接符 16401"/>
          <p:cNvCxnSpPr>
            <a:stCxn id="5" idx="3"/>
            <a:endCxn id="10" idx="1"/>
          </p:cNvCxnSpPr>
          <p:nvPr/>
        </p:nvCxnSpPr>
        <p:spPr>
          <a:xfrm flipV="1">
            <a:off x="1437007" y="4359801"/>
            <a:ext cx="1730589" cy="10170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06" name="直接箭头连接符 16405"/>
          <p:cNvCxnSpPr>
            <a:stCxn id="5" idx="3"/>
            <a:endCxn id="8" idx="1"/>
          </p:cNvCxnSpPr>
          <p:nvPr/>
        </p:nvCxnSpPr>
        <p:spPr>
          <a:xfrm flipV="1">
            <a:off x="1437007" y="5375366"/>
            <a:ext cx="1730590" cy="14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flipV="1">
            <a:off x="3669236" y="2114552"/>
            <a:ext cx="1730591" cy="271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p:cNvCxnSpPr/>
          <p:nvPr/>
        </p:nvCxnSpPr>
        <p:spPr>
          <a:xfrm>
            <a:off x="3669236" y="2141740"/>
            <a:ext cx="1730587" cy="1118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p:cNvCxnSpPr/>
          <p:nvPr/>
        </p:nvCxnSpPr>
        <p:spPr>
          <a:xfrm>
            <a:off x="3669236" y="2141740"/>
            <a:ext cx="1730588" cy="22061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直接箭头连接符 97"/>
          <p:cNvCxnSpPr/>
          <p:nvPr/>
        </p:nvCxnSpPr>
        <p:spPr>
          <a:xfrm>
            <a:off x="3669236" y="2141740"/>
            <a:ext cx="1730589" cy="32216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p:cNvCxnSpPr/>
          <p:nvPr/>
        </p:nvCxnSpPr>
        <p:spPr>
          <a:xfrm flipV="1">
            <a:off x="3669234" y="2114552"/>
            <a:ext cx="1730593" cy="1080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3669234" y="3194721"/>
            <a:ext cx="1730589" cy="6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3669234" y="3194721"/>
            <a:ext cx="1730590" cy="1153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3669234" y="3194721"/>
            <a:ext cx="1730591" cy="21686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3" name="直接箭头连接符 102"/>
          <p:cNvCxnSpPr/>
          <p:nvPr/>
        </p:nvCxnSpPr>
        <p:spPr>
          <a:xfrm flipV="1">
            <a:off x="3678877" y="2114552"/>
            <a:ext cx="1720950" cy="220945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4" name="直接箭头连接符 103"/>
          <p:cNvCxnSpPr/>
          <p:nvPr/>
        </p:nvCxnSpPr>
        <p:spPr>
          <a:xfrm flipV="1">
            <a:off x="3678877" y="3259935"/>
            <a:ext cx="1720946" cy="106407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5" name="直接箭头连接符 104"/>
          <p:cNvCxnSpPr/>
          <p:nvPr/>
        </p:nvCxnSpPr>
        <p:spPr>
          <a:xfrm>
            <a:off x="3678877" y="4324010"/>
            <a:ext cx="1720947" cy="2384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6" name="直接箭头连接符 105"/>
          <p:cNvCxnSpPr/>
          <p:nvPr/>
        </p:nvCxnSpPr>
        <p:spPr>
          <a:xfrm>
            <a:off x="3678877" y="4324010"/>
            <a:ext cx="1720948" cy="103940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7" name="直接箭头连接符 106"/>
          <p:cNvCxnSpPr/>
          <p:nvPr/>
        </p:nvCxnSpPr>
        <p:spPr>
          <a:xfrm flipV="1">
            <a:off x="3669235" y="2114552"/>
            <a:ext cx="1730592" cy="32503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flipV="1">
            <a:off x="3669235" y="3259935"/>
            <a:ext cx="1730588" cy="21049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p:nvPr/>
        </p:nvCxnSpPr>
        <p:spPr>
          <a:xfrm flipV="1">
            <a:off x="3669235" y="4347850"/>
            <a:ext cx="1730589" cy="10170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flipV="1">
            <a:off x="3669235" y="5363415"/>
            <a:ext cx="1730590" cy="14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407" name="图片 16406"/>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437169" y="1838270"/>
            <a:ext cx="509554" cy="509554"/>
          </a:xfrm>
          <a:prstGeom prst="rect">
            <a:avLst/>
          </a:prstGeom>
        </p:spPr>
      </p:pic>
      <p:pic>
        <p:nvPicPr>
          <p:cNvPr id="113" name="图片 112"/>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442536" y="2998433"/>
            <a:ext cx="509554" cy="509554"/>
          </a:xfrm>
          <a:prstGeom prst="rect">
            <a:avLst/>
          </a:prstGeom>
        </p:spPr>
      </p:pic>
      <p:pic>
        <p:nvPicPr>
          <p:cNvPr id="115" name="图片 114"/>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446466" y="4087908"/>
            <a:ext cx="509554" cy="509554"/>
          </a:xfrm>
          <a:prstGeom prst="rect">
            <a:avLst/>
          </a:prstGeom>
        </p:spPr>
      </p:pic>
      <p:pic>
        <p:nvPicPr>
          <p:cNvPr id="119" name="图片 118"/>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442536" y="5113093"/>
            <a:ext cx="509554" cy="509554"/>
          </a:xfrm>
          <a:prstGeom prst="rect">
            <a:avLst/>
          </a:prstGeom>
        </p:spPr>
      </p:pic>
      <p:sp>
        <p:nvSpPr>
          <p:cNvPr id="16408" name="文本框 16407"/>
          <p:cNvSpPr txBox="1"/>
          <p:nvPr/>
        </p:nvSpPr>
        <p:spPr>
          <a:xfrm>
            <a:off x="750256" y="6037573"/>
            <a:ext cx="896399" cy="369332"/>
          </a:xfrm>
          <a:prstGeom prst="rect">
            <a:avLst/>
          </a:prstGeom>
          <a:noFill/>
        </p:spPr>
        <p:txBody>
          <a:bodyPr vert="horz" wrap="none" rtlCol="0">
            <a:spAutoFit/>
          </a:bodyPr>
          <a:lstStyle/>
          <a:p>
            <a:r>
              <a:rPr lang="zh-CN" altLang="en-US" b="1" dirty="0" smtClean="0">
                <a:latin typeface="Adobe 黑体 Std R" panose="020B0400000000000000" pitchFamily="34" charset="-122"/>
                <a:ea typeface="Adobe 黑体 Std R" panose="020B0400000000000000" pitchFamily="34" charset="-122"/>
              </a:rPr>
              <a:t>发行方</a:t>
            </a:r>
            <a:endParaRPr lang="zh-CN" altLang="en-US" b="1" dirty="0">
              <a:latin typeface="Adobe 黑体 Std R" panose="020B0400000000000000" pitchFamily="34" charset="-122"/>
              <a:ea typeface="Adobe 黑体 Std R" panose="020B0400000000000000" pitchFamily="34" charset="-122"/>
            </a:endParaRPr>
          </a:p>
        </p:txBody>
      </p:sp>
      <p:sp>
        <p:nvSpPr>
          <p:cNvPr id="125" name="文本框 124"/>
          <p:cNvSpPr txBox="1"/>
          <p:nvPr/>
        </p:nvSpPr>
        <p:spPr>
          <a:xfrm>
            <a:off x="2610933" y="6043038"/>
            <a:ext cx="1699504" cy="369332"/>
          </a:xfrm>
          <a:prstGeom prst="rect">
            <a:avLst/>
          </a:prstGeom>
          <a:noFill/>
        </p:spPr>
        <p:txBody>
          <a:bodyPr vert="horz" wrap="none" rtlCol="0">
            <a:spAutoFit/>
          </a:bodyPr>
          <a:lstStyle/>
          <a:p>
            <a:r>
              <a:rPr lang="zh-CN" altLang="en-US" b="1" dirty="0">
                <a:latin typeface="Adobe 黑体 Std R" panose="020B0400000000000000" pitchFamily="34" charset="-122"/>
                <a:ea typeface="Adobe 黑体 Std R" panose="020B0400000000000000" pitchFamily="34" charset="-122"/>
              </a:rPr>
              <a:t>承兑</a:t>
            </a:r>
            <a:r>
              <a:rPr lang="zh-CN" altLang="en-US" b="1" dirty="0" smtClean="0">
                <a:latin typeface="Adobe 黑体 Std R" panose="020B0400000000000000" pitchFamily="34" charset="-122"/>
                <a:ea typeface="Adobe 黑体 Std R" panose="020B0400000000000000" pitchFamily="34" charset="-122"/>
              </a:rPr>
              <a:t>方</a:t>
            </a:r>
            <a:r>
              <a:rPr lang="en-US" altLang="zh-CN" b="1" dirty="0" smtClean="0">
                <a:latin typeface="Adobe 黑体 Std R" panose="020B0400000000000000" pitchFamily="34" charset="-122"/>
                <a:ea typeface="Adobe 黑体 Std R" panose="020B0400000000000000" pitchFamily="34" charset="-122"/>
              </a:rPr>
              <a:t>/</a:t>
            </a:r>
            <a:r>
              <a:rPr lang="zh-CN" altLang="en-US" b="1" dirty="0" smtClean="0">
                <a:latin typeface="Adobe 黑体 Std R" panose="020B0400000000000000" pitchFamily="34" charset="-122"/>
                <a:ea typeface="Adobe 黑体 Std R" panose="020B0400000000000000" pitchFamily="34" charset="-122"/>
              </a:rPr>
              <a:t>发行方</a:t>
            </a:r>
            <a:endParaRPr lang="zh-CN" altLang="en-US" b="1" dirty="0">
              <a:latin typeface="Adobe 黑体 Std R" panose="020B0400000000000000" pitchFamily="34" charset="-122"/>
              <a:ea typeface="Adobe 黑体 Std R" panose="020B0400000000000000" pitchFamily="34" charset="-122"/>
            </a:endParaRPr>
          </a:p>
        </p:txBody>
      </p:sp>
      <p:sp>
        <p:nvSpPr>
          <p:cNvPr id="16409" name="文本框 16408"/>
          <p:cNvSpPr txBox="1"/>
          <p:nvPr/>
        </p:nvSpPr>
        <p:spPr>
          <a:xfrm>
            <a:off x="1742363" y="5375365"/>
            <a:ext cx="1107996" cy="646331"/>
          </a:xfrm>
          <a:prstGeom prst="rect">
            <a:avLst/>
          </a:prstGeom>
          <a:noFill/>
        </p:spPr>
        <p:txBody>
          <a:bodyPr vert="horz" wrap="none" rtlCol="0">
            <a:spAutoFit/>
          </a:bodyPr>
          <a:lstStyle/>
          <a:p>
            <a:r>
              <a:rPr lang="zh-CN" altLang="en-US" dirty="0" smtClean="0">
                <a:latin typeface="Adobe 黑体 Std R" panose="020B0400000000000000" pitchFamily="34" charset="-122"/>
                <a:ea typeface="Adobe 黑体 Std R" panose="020B0400000000000000" pitchFamily="34" charset="-122"/>
              </a:rPr>
              <a:t>各自发行</a:t>
            </a:r>
            <a:endParaRPr lang="en-US" altLang="zh-CN" dirty="0" smtClean="0">
              <a:latin typeface="Adobe 黑体 Std R" panose="020B0400000000000000" pitchFamily="34" charset="-122"/>
              <a:ea typeface="Adobe 黑体 Std R" panose="020B0400000000000000" pitchFamily="34" charset="-122"/>
            </a:endParaRPr>
          </a:p>
          <a:p>
            <a:r>
              <a:rPr lang="zh-CN" altLang="en-US" dirty="0" smtClean="0">
                <a:latin typeface="Adobe 黑体 Std R" panose="020B0400000000000000" pitchFamily="34" charset="-122"/>
                <a:ea typeface="Adobe 黑体 Std R" panose="020B0400000000000000" pitchFamily="34" charset="-122"/>
              </a:rPr>
              <a:t>相互独立</a:t>
            </a:r>
            <a:endParaRPr lang="zh-CN" altLang="en-US" dirty="0">
              <a:latin typeface="Adobe 黑体 Std R" panose="020B0400000000000000" pitchFamily="34" charset="-122"/>
              <a:ea typeface="Adobe 黑体 Std R" panose="020B0400000000000000" pitchFamily="34" charset="-122"/>
            </a:endParaRPr>
          </a:p>
        </p:txBody>
      </p:sp>
      <p:sp>
        <p:nvSpPr>
          <p:cNvPr id="127" name="文本框 126"/>
          <p:cNvSpPr txBox="1"/>
          <p:nvPr/>
        </p:nvSpPr>
        <p:spPr>
          <a:xfrm>
            <a:off x="3980530" y="5383304"/>
            <a:ext cx="1107996" cy="646331"/>
          </a:xfrm>
          <a:prstGeom prst="rect">
            <a:avLst/>
          </a:prstGeom>
          <a:noFill/>
        </p:spPr>
        <p:txBody>
          <a:bodyPr vert="horz" wrap="none" rtlCol="0">
            <a:spAutoFit/>
          </a:bodyPr>
          <a:lstStyle/>
          <a:p>
            <a:r>
              <a:rPr lang="zh-CN" altLang="en-US" dirty="0" smtClean="0">
                <a:latin typeface="Adobe 黑体 Std R" panose="020B0400000000000000" pitchFamily="34" charset="-122"/>
                <a:ea typeface="Adobe 黑体 Std R" panose="020B0400000000000000" pitchFamily="34" charset="-122"/>
              </a:rPr>
              <a:t>冗余累积</a:t>
            </a:r>
            <a:endParaRPr lang="en-US" altLang="zh-CN" dirty="0" smtClean="0">
              <a:latin typeface="Adobe 黑体 Std R" panose="020B0400000000000000" pitchFamily="34" charset="-122"/>
              <a:ea typeface="Adobe 黑体 Std R" panose="020B0400000000000000" pitchFamily="34" charset="-122"/>
            </a:endParaRPr>
          </a:p>
          <a:p>
            <a:r>
              <a:rPr lang="zh-CN" altLang="en-US" dirty="0" smtClean="0">
                <a:latin typeface="Adobe 黑体 Std R" panose="020B0400000000000000" pitchFamily="34" charset="-122"/>
                <a:ea typeface="Adobe 黑体 Std R" panose="020B0400000000000000" pitchFamily="34" charset="-122"/>
              </a:rPr>
              <a:t>成本累加</a:t>
            </a:r>
            <a:endParaRPr lang="zh-CN" altLang="en-US" dirty="0">
              <a:latin typeface="Adobe 黑体 Std R" panose="020B0400000000000000" pitchFamily="34" charset="-122"/>
              <a:ea typeface="Adobe 黑体 Std R" panose="020B0400000000000000" pitchFamily="34" charset="-122"/>
            </a:endParaRPr>
          </a:p>
        </p:txBody>
      </p:sp>
      <p:sp>
        <p:nvSpPr>
          <p:cNvPr id="128" name="文本框 127"/>
          <p:cNvSpPr txBox="1"/>
          <p:nvPr/>
        </p:nvSpPr>
        <p:spPr>
          <a:xfrm>
            <a:off x="4785427" y="6037573"/>
            <a:ext cx="1699504" cy="369332"/>
          </a:xfrm>
          <a:prstGeom prst="rect">
            <a:avLst/>
          </a:prstGeom>
          <a:noFill/>
        </p:spPr>
        <p:txBody>
          <a:bodyPr vert="horz" wrap="none" rtlCol="0">
            <a:spAutoFit/>
          </a:bodyPr>
          <a:lstStyle/>
          <a:p>
            <a:r>
              <a:rPr lang="zh-CN" altLang="en-US" b="1" dirty="0">
                <a:latin typeface="Adobe 黑体 Std R" panose="020B0400000000000000" pitchFamily="34" charset="-122"/>
                <a:ea typeface="Adobe 黑体 Std R" panose="020B0400000000000000" pitchFamily="34" charset="-122"/>
              </a:rPr>
              <a:t>承兑</a:t>
            </a:r>
            <a:r>
              <a:rPr lang="zh-CN" altLang="en-US" b="1" dirty="0" smtClean="0">
                <a:latin typeface="Adobe 黑体 Std R" panose="020B0400000000000000" pitchFamily="34" charset="-122"/>
                <a:ea typeface="Adobe 黑体 Std R" panose="020B0400000000000000" pitchFamily="34" charset="-122"/>
              </a:rPr>
              <a:t>方</a:t>
            </a:r>
            <a:r>
              <a:rPr lang="en-US" altLang="zh-CN" b="1" dirty="0" smtClean="0">
                <a:latin typeface="Adobe 黑体 Std R" panose="020B0400000000000000" pitchFamily="34" charset="-122"/>
                <a:ea typeface="Adobe 黑体 Std R" panose="020B0400000000000000" pitchFamily="34" charset="-122"/>
              </a:rPr>
              <a:t>/</a:t>
            </a:r>
            <a:r>
              <a:rPr lang="zh-CN" altLang="en-US" b="1" dirty="0" smtClean="0">
                <a:latin typeface="Adobe 黑体 Std R" panose="020B0400000000000000" pitchFamily="34" charset="-122"/>
                <a:ea typeface="Adobe 黑体 Std R" panose="020B0400000000000000" pitchFamily="34" charset="-122"/>
              </a:rPr>
              <a:t>发行方</a:t>
            </a:r>
            <a:endParaRPr lang="zh-CN" altLang="en-US" b="1" dirty="0">
              <a:latin typeface="Adobe 黑体 Std R" panose="020B0400000000000000" pitchFamily="34" charset="-122"/>
              <a:ea typeface="Adobe 黑体 Std R" panose="020B0400000000000000" pitchFamily="34" charset="-122"/>
            </a:endParaRPr>
          </a:p>
        </p:txBody>
      </p:sp>
      <p:sp>
        <p:nvSpPr>
          <p:cNvPr id="213" name="文本框 212"/>
          <p:cNvSpPr txBox="1"/>
          <p:nvPr/>
        </p:nvSpPr>
        <p:spPr>
          <a:xfrm>
            <a:off x="8147028" y="5432772"/>
            <a:ext cx="2262158" cy="923330"/>
          </a:xfrm>
          <a:prstGeom prst="rect">
            <a:avLst/>
          </a:prstGeom>
          <a:noFill/>
        </p:spPr>
        <p:txBody>
          <a:bodyPr vert="horz" wrap="none" rtlCol="0">
            <a:spAutoFit/>
          </a:bodyPr>
          <a:lstStyle/>
          <a:p>
            <a:r>
              <a:rPr lang="zh-CN" altLang="en-US" dirty="0">
                <a:latin typeface="Adobe 黑体 Std R" panose="020B0400000000000000" pitchFamily="34" charset="-122"/>
                <a:ea typeface="Adobe 黑体 Std R" panose="020B0400000000000000" pitchFamily="34" charset="-122"/>
              </a:rPr>
              <a:t>角色</a:t>
            </a:r>
            <a:r>
              <a:rPr lang="zh-CN" altLang="en-US" dirty="0" smtClean="0">
                <a:latin typeface="Adobe 黑体 Std R" panose="020B0400000000000000" pitchFamily="34" charset="-122"/>
                <a:ea typeface="Adobe 黑体 Std R" panose="020B0400000000000000" pitchFamily="34" charset="-122"/>
              </a:rPr>
              <a:t>统一，双向通兑</a:t>
            </a:r>
            <a:endParaRPr lang="en-US" altLang="zh-CN" dirty="0" smtClean="0">
              <a:latin typeface="Adobe 黑体 Std R" panose="020B0400000000000000" pitchFamily="34" charset="-122"/>
              <a:ea typeface="Adobe 黑体 Std R" panose="020B0400000000000000" pitchFamily="34" charset="-122"/>
            </a:endParaRPr>
          </a:p>
          <a:p>
            <a:r>
              <a:rPr lang="zh-CN" altLang="en-US" dirty="0" smtClean="0">
                <a:latin typeface="Adobe 黑体 Std R" panose="020B0400000000000000" pitchFamily="34" charset="-122"/>
                <a:ea typeface="Adobe 黑体 Std R" panose="020B0400000000000000" pitchFamily="34" charset="-122"/>
              </a:rPr>
              <a:t>媒介统一，化繁为简</a:t>
            </a:r>
            <a:endParaRPr lang="en-US" altLang="zh-CN" dirty="0" smtClean="0">
              <a:latin typeface="Adobe 黑体 Std R" panose="020B0400000000000000" pitchFamily="34" charset="-122"/>
              <a:ea typeface="Adobe 黑体 Std R" panose="020B0400000000000000" pitchFamily="34" charset="-122"/>
            </a:endParaRPr>
          </a:p>
          <a:p>
            <a:r>
              <a:rPr lang="zh-CN" altLang="en-US" dirty="0" smtClean="0">
                <a:latin typeface="Adobe 黑体 Std R" panose="020B0400000000000000" pitchFamily="34" charset="-122"/>
                <a:ea typeface="Adobe 黑体 Std R" panose="020B0400000000000000" pitchFamily="34" charset="-122"/>
              </a:rPr>
              <a:t>账本统一，公开透明</a:t>
            </a:r>
            <a:endParaRPr lang="zh-CN" altLang="en-US" dirty="0">
              <a:latin typeface="Adobe 黑体 Std R" panose="020B0400000000000000" pitchFamily="34" charset="-122"/>
              <a:ea typeface="Adobe 黑体 Std R" panose="020B0400000000000000" pitchFamily="34" charset="-122"/>
            </a:endParaRPr>
          </a:p>
        </p:txBody>
      </p:sp>
      <p:sp>
        <p:nvSpPr>
          <p:cNvPr id="214" name="标题 1"/>
          <p:cNvSpPr>
            <a:spLocks noGrp="1" noChangeArrowheads="1"/>
          </p:cNvSpPr>
          <p:nvPr/>
        </p:nvSpPr>
        <p:spPr bwMode="auto">
          <a:xfrm>
            <a:off x="7420103" y="1276446"/>
            <a:ext cx="31146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spcBef>
                <a:spcPct val="0"/>
              </a:spcBef>
              <a:buFont typeface="Arial" panose="020B0604020202020204" pitchFamily="34" charset="0"/>
              <a:buNone/>
            </a:pPr>
            <a:r>
              <a:rPr lang="zh-CN" altLang="en-US" sz="2000" dirty="0" smtClean="0">
                <a:solidFill>
                  <a:schemeClr val="accent1"/>
                </a:solidFill>
              </a:rPr>
              <a:t>区块链数字资产通兑机制</a:t>
            </a:r>
            <a:endParaRPr lang="zh-CN" altLang="en-US" sz="2000" dirty="0">
              <a:solidFill>
                <a:schemeClr val="accent1"/>
              </a:solidFill>
            </a:endParaRPr>
          </a:p>
        </p:txBody>
      </p:sp>
      <p:pic>
        <p:nvPicPr>
          <p:cNvPr id="114" name="图片 113"/>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536866" y="3074266"/>
            <a:ext cx="1540710" cy="914869"/>
          </a:xfrm>
          <a:prstGeom prst="rect">
            <a:avLst/>
          </a:prstGeom>
        </p:spPr>
      </p:pic>
      <p:pic>
        <p:nvPicPr>
          <p:cNvPr id="116" name="图片 115"/>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742091" y="2140737"/>
            <a:ext cx="530077" cy="530077"/>
          </a:xfrm>
          <a:prstGeom prst="rect">
            <a:avLst/>
          </a:prstGeom>
        </p:spPr>
      </p:pic>
      <p:pic>
        <p:nvPicPr>
          <p:cNvPr id="117" name="图片 116"/>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742092" y="4520115"/>
            <a:ext cx="530077" cy="530077"/>
          </a:xfrm>
          <a:prstGeom prst="rect">
            <a:avLst/>
          </a:prstGeom>
        </p:spPr>
      </p:pic>
      <p:pic>
        <p:nvPicPr>
          <p:cNvPr id="118" name="图片 117"/>
          <p:cNvPicPr>
            <a:picLocks noChangeAspect="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742093" y="3354575"/>
            <a:ext cx="530077" cy="530077"/>
          </a:xfrm>
          <a:prstGeom prst="rect">
            <a:avLst/>
          </a:prstGeom>
        </p:spPr>
      </p:pic>
      <p:pic>
        <p:nvPicPr>
          <p:cNvPr id="120" name="图片 119"/>
          <p:cNvPicPr>
            <a:picLocks noChangeAspect="1"/>
          </p:cNvPicPr>
          <p:nvPr/>
        </p:nvPicPr>
        <p:blipFill>
          <a:blip r:embed="rId9"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058248" y="2135920"/>
            <a:ext cx="530077" cy="530077"/>
          </a:xfrm>
          <a:prstGeom prst="rect">
            <a:avLst/>
          </a:prstGeom>
        </p:spPr>
      </p:pic>
      <p:pic>
        <p:nvPicPr>
          <p:cNvPr id="121" name="图片 120"/>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291275" y="4478485"/>
            <a:ext cx="515622" cy="488742"/>
          </a:xfrm>
          <a:prstGeom prst="rect">
            <a:avLst/>
          </a:prstGeom>
        </p:spPr>
      </p:pic>
      <p:pic>
        <p:nvPicPr>
          <p:cNvPr id="122" name="图片 121"/>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318155" y="2162882"/>
            <a:ext cx="488742" cy="488742"/>
          </a:xfrm>
          <a:prstGeom prst="rect">
            <a:avLst/>
          </a:prstGeom>
        </p:spPr>
      </p:pic>
      <p:pic>
        <p:nvPicPr>
          <p:cNvPr id="123" name="图片 122"/>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304490" y="3395910"/>
            <a:ext cx="488742" cy="488742"/>
          </a:xfrm>
          <a:prstGeom prst="rect">
            <a:avLst/>
          </a:prstGeom>
        </p:spPr>
      </p:pic>
      <p:pic>
        <p:nvPicPr>
          <p:cNvPr id="124" name="图片 123"/>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058248" y="4547708"/>
            <a:ext cx="488742" cy="488742"/>
          </a:xfrm>
          <a:prstGeom prst="rect">
            <a:avLst/>
          </a:prstGeom>
        </p:spPr>
      </p:pic>
      <p:cxnSp>
        <p:nvCxnSpPr>
          <p:cNvPr id="133" name="直接箭头连接符 132"/>
          <p:cNvCxnSpPr/>
          <p:nvPr/>
        </p:nvCxnSpPr>
        <p:spPr>
          <a:xfrm>
            <a:off x="8251386" y="2691596"/>
            <a:ext cx="2102239" cy="18493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flipH="1">
            <a:off x="8199432" y="2624662"/>
            <a:ext cx="2107600" cy="21604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flipH="1">
            <a:off x="9313770" y="2665997"/>
            <a:ext cx="20668" cy="18817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a:stCxn id="118" idx="3"/>
            <a:endCxn id="123" idx="1"/>
          </p:cNvCxnSpPr>
          <p:nvPr/>
        </p:nvCxnSpPr>
        <p:spPr>
          <a:xfrm>
            <a:off x="8272170" y="3619614"/>
            <a:ext cx="2032320" cy="206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a:stCxn id="116" idx="3"/>
            <a:endCxn id="120" idx="1"/>
          </p:cNvCxnSpPr>
          <p:nvPr/>
        </p:nvCxnSpPr>
        <p:spPr>
          <a:xfrm flipV="1">
            <a:off x="8272168" y="2400959"/>
            <a:ext cx="786080" cy="48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a:stCxn id="120" idx="3"/>
            <a:endCxn id="122" idx="1"/>
          </p:cNvCxnSpPr>
          <p:nvPr/>
        </p:nvCxnSpPr>
        <p:spPr>
          <a:xfrm>
            <a:off x="9588325" y="2400959"/>
            <a:ext cx="729830" cy="62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a:stCxn id="116" idx="2"/>
            <a:endCxn id="118" idx="0"/>
          </p:cNvCxnSpPr>
          <p:nvPr/>
        </p:nvCxnSpPr>
        <p:spPr>
          <a:xfrm>
            <a:off x="8007130" y="2670814"/>
            <a:ext cx="2" cy="6837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a:stCxn id="118" idx="2"/>
            <a:endCxn id="117" idx="0"/>
          </p:cNvCxnSpPr>
          <p:nvPr/>
        </p:nvCxnSpPr>
        <p:spPr>
          <a:xfrm flipH="1">
            <a:off x="8007131" y="3884652"/>
            <a:ext cx="1" cy="6354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a:stCxn id="117" idx="3"/>
            <a:endCxn id="124" idx="1"/>
          </p:cNvCxnSpPr>
          <p:nvPr/>
        </p:nvCxnSpPr>
        <p:spPr>
          <a:xfrm>
            <a:off x="8272169" y="4785154"/>
            <a:ext cx="786079" cy="69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a:stCxn id="124" idx="3"/>
          </p:cNvCxnSpPr>
          <p:nvPr/>
        </p:nvCxnSpPr>
        <p:spPr>
          <a:xfrm>
            <a:off x="9546990" y="4792079"/>
            <a:ext cx="904137" cy="206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121" idx="0"/>
            <a:endCxn id="123" idx="2"/>
          </p:cNvCxnSpPr>
          <p:nvPr/>
        </p:nvCxnSpPr>
        <p:spPr>
          <a:xfrm flipH="1" flipV="1">
            <a:off x="10548861" y="3884652"/>
            <a:ext cx="225" cy="5938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a:stCxn id="123" idx="0"/>
            <a:endCxn id="122" idx="2"/>
          </p:cNvCxnSpPr>
          <p:nvPr/>
        </p:nvCxnSpPr>
        <p:spPr>
          <a:xfrm flipV="1">
            <a:off x="10548861" y="2651624"/>
            <a:ext cx="13665" cy="7442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8" name="肘形连接符 147"/>
          <p:cNvCxnSpPr>
            <a:stCxn id="116" idx="1"/>
            <a:endCxn id="117" idx="1"/>
          </p:cNvCxnSpPr>
          <p:nvPr/>
        </p:nvCxnSpPr>
        <p:spPr>
          <a:xfrm rot="10800000" flipH="1" flipV="1">
            <a:off x="7742090" y="2405776"/>
            <a:ext cx="1" cy="2379378"/>
          </a:xfrm>
          <a:prstGeom prst="bentConnector3">
            <a:avLst>
              <a:gd name="adj1" fmla="val -2286000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9" name="肘形连接符 148"/>
          <p:cNvCxnSpPr>
            <a:stCxn id="117" idx="2"/>
            <a:endCxn id="121" idx="2"/>
          </p:cNvCxnSpPr>
          <p:nvPr/>
        </p:nvCxnSpPr>
        <p:spPr>
          <a:xfrm rot="5400000" flipH="1" flipV="1">
            <a:off x="9236625" y="3737732"/>
            <a:ext cx="82965" cy="2541955"/>
          </a:xfrm>
          <a:prstGeom prst="bentConnector3">
            <a:avLst>
              <a:gd name="adj1" fmla="val -2755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0" name="肘形连接符 149"/>
          <p:cNvCxnSpPr>
            <a:stCxn id="122" idx="3"/>
            <a:endCxn id="121" idx="3"/>
          </p:cNvCxnSpPr>
          <p:nvPr/>
        </p:nvCxnSpPr>
        <p:spPr>
          <a:xfrm>
            <a:off x="10806897" y="2407253"/>
            <a:ext cx="12700" cy="2315603"/>
          </a:xfrm>
          <a:prstGeom prst="bentConnector3">
            <a:avLst>
              <a:gd name="adj1" fmla="val 180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1" name="肘形连接符 150"/>
          <p:cNvCxnSpPr>
            <a:stCxn id="116" idx="0"/>
            <a:endCxn id="122" idx="0"/>
          </p:cNvCxnSpPr>
          <p:nvPr/>
        </p:nvCxnSpPr>
        <p:spPr>
          <a:xfrm rot="16200000" flipH="1">
            <a:off x="9273755" y="874111"/>
            <a:ext cx="22145" cy="2555396"/>
          </a:xfrm>
          <a:prstGeom prst="bentConnector3">
            <a:avLst>
              <a:gd name="adj1" fmla="val -103228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H="1">
            <a:off x="8283291" y="2677061"/>
            <a:ext cx="774957" cy="7746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8202368" y="3794761"/>
            <a:ext cx="905015" cy="7861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p:nvPr/>
        </p:nvCxnSpPr>
        <p:spPr>
          <a:xfrm flipV="1">
            <a:off x="9466625" y="3830867"/>
            <a:ext cx="866444" cy="7769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9588325" y="2666458"/>
            <a:ext cx="729830" cy="7606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stCxn id="118" idx="3"/>
          </p:cNvCxnSpPr>
          <p:nvPr/>
        </p:nvCxnSpPr>
        <p:spPr>
          <a:xfrm flipV="1">
            <a:off x="8272170" y="2643455"/>
            <a:ext cx="2018655" cy="9761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24" idx="0"/>
          </p:cNvCxnSpPr>
          <p:nvPr/>
        </p:nvCxnSpPr>
        <p:spPr>
          <a:xfrm flipH="1">
            <a:off x="9302619" y="2672808"/>
            <a:ext cx="966401" cy="18749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a:stCxn id="120" idx="2"/>
            <a:endCxn id="117" idx="3"/>
          </p:cNvCxnSpPr>
          <p:nvPr/>
        </p:nvCxnSpPr>
        <p:spPr>
          <a:xfrm flipH="1">
            <a:off x="8272169" y="2665997"/>
            <a:ext cx="1051118" cy="21191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20" idx="2"/>
          </p:cNvCxnSpPr>
          <p:nvPr/>
        </p:nvCxnSpPr>
        <p:spPr>
          <a:xfrm>
            <a:off x="9323287" y="2665997"/>
            <a:ext cx="1040276" cy="18817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a:stCxn id="124" idx="0"/>
          </p:cNvCxnSpPr>
          <p:nvPr/>
        </p:nvCxnSpPr>
        <p:spPr>
          <a:xfrm flipH="1" flipV="1">
            <a:off x="8283289" y="2682221"/>
            <a:ext cx="1019330" cy="18654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a:stCxn id="123" idx="1"/>
          </p:cNvCxnSpPr>
          <p:nvPr/>
        </p:nvCxnSpPr>
        <p:spPr>
          <a:xfrm flipH="1" flipV="1">
            <a:off x="8283291" y="2691596"/>
            <a:ext cx="2021199" cy="9486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a:stCxn id="123" idx="1"/>
          </p:cNvCxnSpPr>
          <p:nvPr/>
        </p:nvCxnSpPr>
        <p:spPr>
          <a:xfrm flipH="1">
            <a:off x="8340812" y="3640281"/>
            <a:ext cx="1963678" cy="10440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a:stCxn id="118" idx="3"/>
          </p:cNvCxnSpPr>
          <p:nvPr/>
        </p:nvCxnSpPr>
        <p:spPr>
          <a:xfrm>
            <a:off x="8272170" y="3619614"/>
            <a:ext cx="2060899" cy="9212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1" name="组合 3"/>
          <p:cNvGrpSpPr>
            <a:grpSpLocks/>
          </p:cNvGrpSpPr>
          <p:nvPr/>
        </p:nvGrpSpPr>
        <p:grpSpPr bwMode="auto">
          <a:xfrm flipH="1">
            <a:off x="11182350" y="0"/>
            <a:ext cx="1009650" cy="1009650"/>
            <a:chOff x="0" y="0"/>
            <a:chExt cx="3600450" cy="3600450"/>
          </a:xfrm>
        </p:grpSpPr>
        <p:sp>
          <p:nvSpPr>
            <p:cNvPr id="112" name="直角三角形 111"/>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6" name="直角三角形 125"/>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29" name="组合 14"/>
          <p:cNvGrpSpPr>
            <a:grpSpLocks/>
          </p:cNvGrpSpPr>
          <p:nvPr/>
        </p:nvGrpSpPr>
        <p:grpSpPr bwMode="auto">
          <a:xfrm flipV="1">
            <a:off x="0" y="5829300"/>
            <a:ext cx="1028700" cy="1028700"/>
            <a:chOff x="0" y="0"/>
            <a:chExt cx="3600450" cy="3600450"/>
          </a:xfrm>
        </p:grpSpPr>
        <p:sp>
          <p:nvSpPr>
            <p:cNvPr id="130" name="直角三角形 129"/>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1" name="直角三角形 130"/>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80317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randombar(vertical)">
                                      <p:cBhvr>
                                        <p:cTn id="7" dur="4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图片 90"/>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101967" y="3029662"/>
            <a:ext cx="1540710" cy="914869"/>
          </a:xfrm>
          <a:prstGeom prst="rect">
            <a:avLst/>
          </a:prstGeom>
        </p:spPr>
      </p:pic>
      <p:sp>
        <p:nvSpPr>
          <p:cNvPr id="17410" name="标题 1"/>
          <p:cNvSpPr>
            <a:spLocks noGrp="1" noChangeArrowheads="1"/>
          </p:cNvSpPr>
          <p:nvPr>
            <p:ph type="title"/>
          </p:nvPr>
        </p:nvSpPr>
        <p:spPr>
          <a:xfrm>
            <a:off x="838200" y="760141"/>
            <a:ext cx="10515600" cy="535531"/>
          </a:xfrm>
          <a:noFill/>
          <a:ln w="9525">
            <a:noFill/>
            <a:miter lim="800000"/>
            <a:headEnd/>
            <a:tailEnd/>
          </a:ln>
        </p:spPr>
        <p:txBody>
          <a:bodyPr vert="horz" lIns="91440" tIns="45720" rIns="91440" bIns="45720" rtlCol="0" anchor="ctr">
            <a:spAutoFit/>
          </a:bodyPr>
          <a:lstStyle/>
          <a:p>
            <a:pPr algn="ctr"/>
            <a:r>
              <a:rPr lang="zh-CN" altLang="en-US" sz="3200" dirty="0">
                <a:solidFill>
                  <a:srgbClr val="1570C1"/>
                </a:solidFill>
                <a:latin typeface="Adobe 黑体 Std R" panose="020B0400000000000000" pitchFamily="34" charset="-122"/>
                <a:ea typeface="Adobe 黑体 Std R" panose="020B0400000000000000" pitchFamily="34" charset="-122"/>
                <a:cs typeface="+mn-cs"/>
              </a:rPr>
              <a:t>通兑平台运营</a:t>
            </a:r>
          </a:p>
        </p:txBody>
      </p:sp>
      <p:pic>
        <p:nvPicPr>
          <p:cNvPr id="23" name="图片 22"/>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374775" y="2029793"/>
            <a:ext cx="530077" cy="530077"/>
          </a:xfrm>
          <a:prstGeom prst="rect">
            <a:avLst/>
          </a:prstGeom>
        </p:spPr>
      </p:pic>
      <p:pic>
        <p:nvPicPr>
          <p:cNvPr id="24" name="图片 23"/>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374776" y="4409171"/>
            <a:ext cx="530077" cy="530077"/>
          </a:xfrm>
          <a:prstGeom prst="rect">
            <a:avLst/>
          </a:prstGeom>
        </p:spPr>
      </p:pic>
      <p:pic>
        <p:nvPicPr>
          <p:cNvPr id="27" name="图片 26"/>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374777" y="3243631"/>
            <a:ext cx="530077" cy="530077"/>
          </a:xfrm>
          <a:prstGeom prst="rect">
            <a:avLst/>
          </a:prstGeom>
        </p:spPr>
      </p:pic>
      <p:pic>
        <p:nvPicPr>
          <p:cNvPr id="28" name="图片 27"/>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670264" y="1956297"/>
            <a:ext cx="530077" cy="530077"/>
          </a:xfrm>
          <a:prstGeom prst="rect">
            <a:avLst/>
          </a:prstGeom>
        </p:spPr>
      </p:pic>
      <p:pic>
        <p:nvPicPr>
          <p:cNvPr id="29" name="图片 2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937399" y="4404445"/>
            <a:ext cx="515622" cy="488742"/>
          </a:xfrm>
          <a:prstGeom prst="rect">
            <a:avLst/>
          </a:prstGeom>
        </p:spPr>
      </p:pic>
      <p:pic>
        <p:nvPicPr>
          <p:cNvPr id="30" name="图片 29"/>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950839" y="2051938"/>
            <a:ext cx="488742" cy="488742"/>
          </a:xfrm>
          <a:prstGeom prst="rect">
            <a:avLst/>
          </a:prstGeom>
        </p:spPr>
      </p:pic>
      <p:pic>
        <p:nvPicPr>
          <p:cNvPr id="31" name="图片 30"/>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964279" y="3263836"/>
            <a:ext cx="488742" cy="488742"/>
          </a:xfrm>
          <a:prstGeom prst="rect">
            <a:avLst/>
          </a:prstGeom>
        </p:spPr>
      </p:pic>
      <p:pic>
        <p:nvPicPr>
          <p:cNvPr id="32" name="图片 31"/>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678701" y="4436764"/>
            <a:ext cx="488742" cy="488742"/>
          </a:xfrm>
          <a:prstGeom prst="rect">
            <a:avLst/>
          </a:prstGeom>
        </p:spPr>
      </p:pic>
      <p:pic>
        <p:nvPicPr>
          <p:cNvPr id="2" name="图片 1"/>
          <p:cNvPicPr>
            <a:picLocks noChangeAspect="1"/>
          </p:cNvPicPr>
          <p:nvPr/>
        </p:nvPicPr>
        <p:blipFill>
          <a:blip r:embed="rId1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658354" y="3248009"/>
            <a:ext cx="521320" cy="521320"/>
          </a:xfrm>
          <a:prstGeom prst="rect">
            <a:avLst/>
          </a:prstGeom>
        </p:spPr>
      </p:pic>
      <p:cxnSp>
        <p:nvCxnSpPr>
          <p:cNvPr id="7" name="直接箭头连接符 6"/>
          <p:cNvCxnSpPr/>
          <p:nvPr/>
        </p:nvCxnSpPr>
        <p:spPr>
          <a:xfrm>
            <a:off x="1904852" y="2555053"/>
            <a:ext cx="786080" cy="8126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3108038" y="2499821"/>
            <a:ext cx="842801" cy="8678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1904852" y="3679902"/>
            <a:ext cx="786080" cy="7568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108038" y="3713009"/>
            <a:ext cx="815921" cy="69134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2" idx="3"/>
            <a:endCxn id="31" idx="1"/>
          </p:cNvCxnSpPr>
          <p:nvPr/>
        </p:nvCxnSpPr>
        <p:spPr>
          <a:xfrm flipV="1">
            <a:off x="3179674" y="3508207"/>
            <a:ext cx="784605" cy="4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2" idx="1"/>
            <a:endCxn id="27" idx="3"/>
          </p:cNvCxnSpPr>
          <p:nvPr/>
        </p:nvCxnSpPr>
        <p:spPr>
          <a:xfrm flipH="1">
            <a:off x="1904854" y="3508669"/>
            <a:ext cx="75350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28" idx="2"/>
            <a:endCxn id="2" idx="0"/>
          </p:cNvCxnSpPr>
          <p:nvPr/>
        </p:nvCxnSpPr>
        <p:spPr>
          <a:xfrm flipH="1">
            <a:off x="2919014" y="2486374"/>
            <a:ext cx="16289" cy="7616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 idx="2"/>
            <a:endCxn id="32" idx="0"/>
          </p:cNvCxnSpPr>
          <p:nvPr/>
        </p:nvCxnSpPr>
        <p:spPr>
          <a:xfrm>
            <a:off x="2919014" y="3769329"/>
            <a:ext cx="4058" cy="6674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7079393" y="5341231"/>
            <a:ext cx="3796093" cy="1323439"/>
          </a:xfrm>
          <a:prstGeom prst="rect">
            <a:avLst/>
          </a:prstGeom>
          <a:noFill/>
        </p:spPr>
        <p:txBody>
          <a:bodyPr wrap="square" rtlCol="0">
            <a:spAutoFit/>
          </a:bodyPr>
          <a:lstStyle/>
          <a:p>
            <a:r>
              <a:rPr lang="zh-CN" altLang="en-US" sz="1600" dirty="0" smtClean="0">
                <a:latin typeface="Adobe 黑体 Std R" panose="020B0400000000000000" pitchFamily="34" charset="-122"/>
                <a:ea typeface="Adobe 黑体 Std R" panose="020B0400000000000000" pitchFamily="34" charset="-122"/>
              </a:rPr>
              <a:t>接入方用户交易、行为数据由各方管理，统一上链，联盟内部公开可查可追溯，但不可篡改，并且不依赖于平台存在。用户根据各接入方积分服务质量自由选择服务。</a:t>
            </a:r>
            <a:endParaRPr lang="en-GB" sz="1600" dirty="0">
              <a:latin typeface="Adobe 黑体 Std R" panose="020B0400000000000000" pitchFamily="34" charset="-122"/>
              <a:ea typeface="Adobe 黑体 Std R" panose="020B0400000000000000" pitchFamily="34" charset="-122"/>
            </a:endParaRPr>
          </a:p>
        </p:txBody>
      </p:sp>
      <p:pic>
        <p:nvPicPr>
          <p:cNvPr id="55" name="图片 54"/>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307192" y="2096133"/>
            <a:ext cx="530077" cy="530077"/>
          </a:xfrm>
          <a:prstGeom prst="rect">
            <a:avLst/>
          </a:prstGeom>
        </p:spPr>
      </p:pic>
      <p:pic>
        <p:nvPicPr>
          <p:cNvPr id="56" name="图片 55"/>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307193" y="4475511"/>
            <a:ext cx="530077" cy="530077"/>
          </a:xfrm>
          <a:prstGeom prst="rect">
            <a:avLst/>
          </a:prstGeom>
        </p:spPr>
      </p:pic>
      <p:pic>
        <p:nvPicPr>
          <p:cNvPr id="57" name="图片 56"/>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307194" y="3309971"/>
            <a:ext cx="530077" cy="530077"/>
          </a:xfrm>
          <a:prstGeom prst="rect">
            <a:avLst/>
          </a:prstGeom>
        </p:spPr>
      </p:pic>
      <p:pic>
        <p:nvPicPr>
          <p:cNvPr id="58" name="图片 57"/>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623349" y="2091316"/>
            <a:ext cx="530077" cy="530077"/>
          </a:xfrm>
          <a:prstGeom prst="rect">
            <a:avLst/>
          </a:prstGeom>
        </p:spPr>
      </p:pic>
      <p:pic>
        <p:nvPicPr>
          <p:cNvPr id="59" name="图片 5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856376" y="4433881"/>
            <a:ext cx="515622" cy="488742"/>
          </a:xfrm>
          <a:prstGeom prst="rect">
            <a:avLst/>
          </a:prstGeom>
        </p:spPr>
      </p:pic>
      <p:pic>
        <p:nvPicPr>
          <p:cNvPr id="60" name="图片 59"/>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883256" y="2118278"/>
            <a:ext cx="488742" cy="488742"/>
          </a:xfrm>
          <a:prstGeom prst="rect">
            <a:avLst/>
          </a:prstGeom>
        </p:spPr>
      </p:pic>
      <p:pic>
        <p:nvPicPr>
          <p:cNvPr id="61" name="图片 60"/>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869591" y="3351306"/>
            <a:ext cx="488742" cy="488742"/>
          </a:xfrm>
          <a:prstGeom prst="rect">
            <a:avLst/>
          </a:prstGeom>
        </p:spPr>
      </p:pic>
      <p:pic>
        <p:nvPicPr>
          <p:cNvPr id="62" name="图片 61"/>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623349" y="4503104"/>
            <a:ext cx="488742" cy="488742"/>
          </a:xfrm>
          <a:prstGeom prst="rect">
            <a:avLst/>
          </a:prstGeom>
        </p:spPr>
      </p:pic>
      <p:cxnSp>
        <p:nvCxnSpPr>
          <p:cNvPr id="63" name="直接箭头连接符 62"/>
          <p:cNvCxnSpPr/>
          <p:nvPr/>
        </p:nvCxnSpPr>
        <p:spPr>
          <a:xfrm>
            <a:off x="7816487" y="2646992"/>
            <a:ext cx="2102239" cy="18493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7764533" y="2580058"/>
            <a:ext cx="2107600" cy="21604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H="1">
            <a:off x="8878871" y="2621393"/>
            <a:ext cx="20668" cy="18817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57" idx="3"/>
            <a:endCxn id="61" idx="1"/>
          </p:cNvCxnSpPr>
          <p:nvPr/>
        </p:nvCxnSpPr>
        <p:spPr>
          <a:xfrm>
            <a:off x="7837271" y="3575010"/>
            <a:ext cx="2032320" cy="206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55" idx="3"/>
            <a:endCxn id="58" idx="1"/>
          </p:cNvCxnSpPr>
          <p:nvPr/>
        </p:nvCxnSpPr>
        <p:spPr>
          <a:xfrm flipV="1">
            <a:off x="7837269" y="2356355"/>
            <a:ext cx="786080" cy="48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58" idx="3"/>
            <a:endCxn id="60" idx="1"/>
          </p:cNvCxnSpPr>
          <p:nvPr/>
        </p:nvCxnSpPr>
        <p:spPr>
          <a:xfrm>
            <a:off x="9153426" y="2356355"/>
            <a:ext cx="729830" cy="62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55" idx="2"/>
            <a:endCxn id="57" idx="0"/>
          </p:cNvCxnSpPr>
          <p:nvPr/>
        </p:nvCxnSpPr>
        <p:spPr>
          <a:xfrm>
            <a:off x="7572231" y="2626210"/>
            <a:ext cx="2" cy="6837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57" idx="2"/>
            <a:endCxn id="56" idx="0"/>
          </p:cNvCxnSpPr>
          <p:nvPr/>
        </p:nvCxnSpPr>
        <p:spPr>
          <a:xfrm flipH="1">
            <a:off x="7572232" y="3840048"/>
            <a:ext cx="1" cy="6354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56" idx="3"/>
            <a:endCxn id="62" idx="1"/>
          </p:cNvCxnSpPr>
          <p:nvPr/>
        </p:nvCxnSpPr>
        <p:spPr>
          <a:xfrm>
            <a:off x="7837270" y="4740550"/>
            <a:ext cx="786079" cy="69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62" idx="3"/>
          </p:cNvCxnSpPr>
          <p:nvPr/>
        </p:nvCxnSpPr>
        <p:spPr>
          <a:xfrm>
            <a:off x="9112091" y="4747475"/>
            <a:ext cx="904137" cy="206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59" idx="0"/>
            <a:endCxn id="61" idx="2"/>
          </p:cNvCxnSpPr>
          <p:nvPr/>
        </p:nvCxnSpPr>
        <p:spPr>
          <a:xfrm flipH="1" flipV="1">
            <a:off x="10113962" y="3840048"/>
            <a:ext cx="225" cy="5938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61" idx="0"/>
            <a:endCxn id="60" idx="2"/>
          </p:cNvCxnSpPr>
          <p:nvPr/>
        </p:nvCxnSpPr>
        <p:spPr>
          <a:xfrm flipV="1">
            <a:off x="10113962" y="2607020"/>
            <a:ext cx="13665" cy="7442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肘形连接符 74"/>
          <p:cNvCxnSpPr>
            <a:stCxn id="55" idx="1"/>
            <a:endCxn id="56" idx="1"/>
          </p:cNvCxnSpPr>
          <p:nvPr/>
        </p:nvCxnSpPr>
        <p:spPr>
          <a:xfrm rot="10800000" flipH="1" flipV="1">
            <a:off x="7307191" y="2361172"/>
            <a:ext cx="1" cy="2379378"/>
          </a:xfrm>
          <a:prstGeom prst="bentConnector3">
            <a:avLst>
              <a:gd name="adj1" fmla="val -2286000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56" idx="2"/>
            <a:endCxn id="59" idx="2"/>
          </p:cNvCxnSpPr>
          <p:nvPr/>
        </p:nvCxnSpPr>
        <p:spPr>
          <a:xfrm rot="5400000" flipH="1" flipV="1">
            <a:off x="8801726" y="3693128"/>
            <a:ext cx="82965" cy="2541955"/>
          </a:xfrm>
          <a:prstGeom prst="bentConnector3">
            <a:avLst>
              <a:gd name="adj1" fmla="val -2755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肘形连接符 76"/>
          <p:cNvCxnSpPr>
            <a:stCxn id="60" idx="3"/>
            <a:endCxn id="59" idx="3"/>
          </p:cNvCxnSpPr>
          <p:nvPr/>
        </p:nvCxnSpPr>
        <p:spPr>
          <a:xfrm>
            <a:off x="10371998" y="2362649"/>
            <a:ext cx="12700" cy="2315603"/>
          </a:xfrm>
          <a:prstGeom prst="bentConnector3">
            <a:avLst>
              <a:gd name="adj1" fmla="val 180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肘形连接符 77"/>
          <p:cNvCxnSpPr>
            <a:stCxn id="55" idx="0"/>
            <a:endCxn id="60" idx="0"/>
          </p:cNvCxnSpPr>
          <p:nvPr/>
        </p:nvCxnSpPr>
        <p:spPr>
          <a:xfrm rot="16200000" flipH="1">
            <a:off x="8838856" y="829507"/>
            <a:ext cx="22145" cy="2555396"/>
          </a:xfrm>
          <a:prstGeom prst="bentConnector3">
            <a:avLst>
              <a:gd name="adj1" fmla="val -103228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H="1">
            <a:off x="7848392" y="2632457"/>
            <a:ext cx="774957" cy="7746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7767469" y="3750157"/>
            <a:ext cx="905015" cy="7861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9031726" y="3786263"/>
            <a:ext cx="866444" cy="7769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9153426" y="2621854"/>
            <a:ext cx="729830" cy="7606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57" idx="3"/>
          </p:cNvCxnSpPr>
          <p:nvPr/>
        </p:nvCxnSpPr>
        <p:spPr>
          <a:xfrm flipV="1">
            <a:off x="7837271" y="2598851"/>
            <a:ext cx="2018655" cy="9761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endCxn id="62" idx="0"/>
          </p:cNvCxnSpPr>
          <p:nvPr/>
        </p:nvCxnSpPr>
        <p:spPr>
          <a:xfrm flipH="1">
            <a:off x="8867720" y="2628204"/>
            <a:ext cx="966401" cy="18749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58" idx="2"/>
            <a:endCxn id="56" idx="3"/>
          </p:cNvCxnSpPr>
          <p:nvPr/>
        </p:nvCxnSpPr>
        <p:spPr>
          <a:xfrm flipH="1">
            <a:off x="7837270" y="2621393"/>
            <a:ext cx="1051118" cy="21191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58" idx="2"/>
          </p:cNvCxnSpPr>
          <p:nvPr/>
        </p:nvCxnSpPr>
        <p:spPr>
          <a:xfrm>
            <a:off x="8888388" y="2621393"/>
            <a:ext cx="1040276" cy="18817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62" idx="0"/>
          </p:cNvCxnSpPr>
          <p:nvPr/>
        </p:nvCxnSpPr>
        <p:spPr>
          <a:xfrm flipH="1" flipV="1">
            <a:off x="7848390" y="2637617"/>
            <a:ext cx="1019330" cy="18654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stCxn id="61" idx="1"/>
          </p:cNvCxnSpPr>
          <p:nvPr/>
        </p:nvCxnSpPr>
        <p:spPr>
          <a:xfrm flipH="1" flipV="1">
            <a:off x="7848392" y="2646992"/>
            <a:ext cx="2021199" cy="9486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61" idx="1"/>
          </p:cNvCxnSpPr>
          <p:nvPr/>
        </p:nvCxnSpPr>
        <p:spPr>
          <a:xfrm flipH="1">
            <a:off x="7905913" y="3595677"/>
            <a:ext cx="1963678" cy="10440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stCxn id="57" idx="3"/>
          </p:cNvCxnSpPr>
          <p:nvPr/>
        </p:nvCxnSpPr>
        <p:spPr>
          <a:xfrm>
            <a:off x="7837271" y="3575010"/>
            <a:ext cx="2060899" cy="9212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标题 1"/>
          <p:cNvSpPr>
            <a:spLocks noGrp="1" noChangeArrowheads="1"/>
          </p:cNvSpPr>
          <p:nvPr/>
        </p:nvSpPr>
        <p:spPr bwMode="auto">
          <a:xfrm>
            <a:off x="1374775" y="1260475"/>
            <a:ext cx="31146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spcBef>
                <a:spcPct val="0"/>
              </a:spcBef>
              <a:buFont typeface="Arial" panose="020B0604020202020204" pitchFamily="34" charset="0"/>
              <a:buNone/>
            </a:pPr>
            <a:r>
              <a:rPr lang="zh-CN" altLang="en-US" sz="2000" dirty="0" smtClean="0">
                <a:solidFill>
                  <a:schemeClr val="accent1"/>
                </a:solidFill>
                <a:latin typeface="Adobe 黑体 Std R" panose="020B0400000000000000" pitchFamily="34" charset="-122"/>
                <a:ea typeface="Adobe 黑体 Std R" panose="020B0400000000000000" pitchFamily="34" charset="-122"/>
              </a:rPr>
              <a:t>传统中心化通兑平台</a:t>
            </a:r>
            <a:endParaRPr lang="zh-CN" altLang="en-US" sz="2000" dirty="0">
              <a:solidFill>
                <a:schemeClr val="accent1"/>
              </a:solidFill>
              <a:latin typeface="Adobe 黑体 Std R" panose="020B0400000000000000" pitchFamily="34" charset="-122"/>
              <a:ea typeface="Adobe 黑体 Std R" panose="020B0400000000000000" pitchFamily="34" charset="-122"/>
            </a:endParaRPr>
          </a:p>
        </p:txBody>
      </p:sp>
      <p:sp>
        <p:nvSpPr>
          <p:cNvPr id="93" name="标题 1"/>
          <p:cNvSpPr>
            <a:spLocks noGrp="1" noChangeArrowheads="1"/>
          </p:cNvSpPr>
          <p:nvPr/>
        </p:nvSpPr>
        <p:spPr bwMode="auto">
          <a:xfrm>
            <a:off x="7420103" y="1276446"/>
            <a:ext cx="31146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spcBef>
                <a:spcPct val="0"/>
              </a:spcBef>
              <a:buFont typeface="Arial" panose="020B0604020202020204" pitchFamily="34" charset="0"/>
              <a:buNone/>
            </a:pPr>
            <a:r>
              <a:rPr lang="zh-CN" altLang="en-US" sz="2000" dirty="0" smtClean="0">
                <a:solidFill>
                  <a:schemeClr val="accent1"/>
                </a:solidFill>
                <a:latin typeface="Adobe 黑体 Std R" panose="020B0400000000000000" pitchFamily="34" charset="-122"/>
                <a:ea typeface="Adobe 黑体 Std R" panose="020B0400000000000000" pitchFamily="34" charset="-122"/>
              </a:rPr>
              <a:t>区块链数字资产通兑平台</a:t>
            </a:r>
            <a:endParaRPr lang="zh-CN" altLang="en-US" sz="2000" dirty="0">
              <a:solidFill>
                <a:schemeClr val="accent1"/>
              </a:solidFill>
              <a:latin typeface="Adobe 黑体 Std R" panose="020B0400000000000000" pitchFamily="34" charset="-122"/>
              <a:ea typeface="Adobe 黑体 Std R" panose="020B0400000000000000" pitchFamily="34" charset="-122"/>
            </a:endParaRPr>
          </a:p>
        </p:txBody>
      </p:sp>
      <p:sp>
        <p:nvSpPr>
          <p:cNvPr id="94" name="文本框 93"/>
          <p:cNvSpPr txBox="1"/>
          <p:nvPr/>
        </p:nvSpPr>
        <p:spPr>
          <a:xfrm>
            <a:off x="987558" y="5528650"/>
            <a:ext cx="3895487" cy="830997"/>
          </a:xfrm>
          <a:prstGeom prst="rect">
            <a:avLst/>
          </a:prstGeom>
          <a:noFill/>
        </p:spPr>
        <p:txBody>
          <a:bodyPr wrap="square" rtlCol="0">
            <a:spAutoFit/>
          </a:bodyPr>
          <a:lstStyle/>
          <a:p>
            <a:r>
              <a:rPr lang="zh-CN" altLang="en-US" sz="1600" dirty="0" smtClean="0">
                <a:latin typeface="Adobe 黑体 Std R" panose="020B0400000000000000" pitchFamily="34" charset="-122"/>
                <a:ea typeface="Adobe 黑体 Std R" panose="020B0400000000000000" pitchFamily="34" charset="-122"/>
              </a:rPr>
              <a:t>接入方用户积分交易、行为数据由平台汇集、平台分发。用户所接受服务依赖于通兑平台服务质量。</a:t>
            </a:r>
            <a:endParaRPr lang="en-GB" sz="1600" dirty="0">
              <a:latin typeface="Adobe 黑体 Std R" panose="020B0400000000000000" pitchFamily="34" charset="-122"/>
              <a:ea typeface="Adobe 黑体 Std R" panose="020B0400000000000000" pitchFamily="34" charset="-122"/>
            </a:endParaRPr>
          </a:p>
        </p:txBody>
      </p:sp>
      <p:grpSp>
        <p:nvGrpSpPr>
          <p:cNvPr id="95" name="组合 3"/>
          <p:cNvGrpSpPr>
            <a:grpSpLocks/>
          </p:cNvGrpSpPr>
          <p:nvPr/>
        </p:nvGrpSpPr>
        <p:grpSpPr bwMode="auto">
          <a:xfrm flipH="1">
            <a:off x="11182350" y="0"/>
            <a:ext cx="1009650" cy="1009650"/>
            <a:chOff x="0" y="0"/>
            <a:chExt cx="3600450" cy="3600450"/>
          </a:xfrm>
        </p:grpSpPr>
        <p:sp>
          <p:nvSpPr>
            <p:cNvPr id="96" name="直角三角形 9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7" name="直角三角形 96"/>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98" name="组合 14"/>
          <p:cNvGrpSpPr>
            <a:grpSpLocks/>
          </p:cNvGrpSpPr>
          <p:nvPr/>
        </p:nvGrpSpPr>
        <p:grpSpPr bwMode="auto">
          <a:xfrm flipV="1">
            <a:off x="0" y="5829300"/>
            <a:ext cx="1028700" cy="1028700"/>
            <a:chOff x="0" y="0"/>
            <a:chExt cx="3600450" cy="3600450"/>
          </a:xfrm>
        </p:grpSpPr>
        <p:sp>
          <p:nvSpPr>
            <p:cNvPr id="99" name="直角三角形 98"/>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0" name="直角三角形 99"/>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194395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randombar(vertical)">
                                      <p:cBhvr>
                                        <p:cTn id="7" dur="4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noChangeArrowheads="1"/>
          </p:cNvSpPr>
          <p:nvPr>
            <p:ph type="title"/>
          </p:nvPr>
        </p:nvSpPr>
        <p:spPr/>
        <p:txBody>
          <a:bodyPr>
            <a:normAutofit/>
          </a:bodyPr>
          <a:lstStyle/>
          <a:p>
            <a:pPr eaLnBrk="1" hangingPunct="1"/>
            <a:r>
              <a:rPr lang="zh-CN" altLang="en-US" sz="3200" dirty="0">
                <a:solidFill>
                  <a:srgbClr val="1570C1"/>
                </a:solidFill>
                <a:latin typeface="Adobe 黑体 Std R" panose="020B0400000000000000" pitchFamily="34" charset="-122"/>
                <a:ea typeface="Adobe 黑体 Std R" panose="020B0400000000000000" pitchFamily="34" charset="-122"/>
                <a:cs typeface="+mn-cs"/>
              </a:rPr>
              <a:t>用户</a:t>
            </a:r>
            <a:r>
              <a:rPr lang="zh-CN" altLang="en-US" sz="3200" dirty="0">
                <a:solidFill>
                  <a:srgbClr val="1570C1"/>
                </a:solidFill>
                <a:latin typeface="Adobe 黑体 Std R" panose="020B0400000000000000" pitchFamily="34" charset="-122"/>
                <a:ea typeface="Adobe 黑体 Std R" panose="020B0400000000000000" pitchFamily="34" charset="-122"/>
                <a:cs typeface="+mn-cs"/>
              </a:rPr>
              <a:t>积分</a:t>
            </a:r>
            <a:r>
              <a:rPr lang="zh-CN" altLang="en-US" sz="3200" dirty="0">
                <a:solidFill>
                  <a:srgbClr val="1570C1"/>
                </a:solidFill>
                <a:latin typeface="Adobe 黑体 Std R" panose="020B0400000000000000" pitchFamily="34" charset="-122"/>
                <a:ea typeface="Adobe 黑体 Std R" panose="020B0400000000000000" pitchFamily="34" charset="-122"/>
                <a:cs typeface="+mn-cs"/>
              </a:rPr>
              <a:t>行为分析</a:t>
            </a:r>
          </a:p>
        </p:txBody>
      </p:sp>
      <p:sp>
        <p:nvSpPr>
          <p:cNvPr id="23" name="圆角矩形 22"/>
          <p:cNvSpPr/>
          <p:nvPr/>
        </p:nvSpPr>
        <p:spPr>
          <a:xfrm>
            <a:off x="1034319" y="1763010"/>
            <a:ext cx="1351915" cy="62484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Adobe 黑体 Std R" panose="020B0400000000000000" pitchFamily="34" charset="-122"/>
                <a:ea typeface="Adobe 黑体 Std R" panose="020B0400000000000000" pitchFamily="34" charset="-122"/>
              </a:rPr>
              <a:t>客户数据</a:t>
            </a:r>
            <a:endParaRPr lang="zh-CN" altLang="en-US" sz="1400" dirty="0">
              <a:latin typeface="Adobe 黑体 Std R" panose="020B0400000000000000" pitchFamily="34" charset="-122"/>
              <a:ea typeface="Adobe 黑体 Std R" panose="020B0400000000000000" pitchFamily="34" charset="-122"/>
            </a:endParaRPr>
          </a:p>
        </p:txBody>
      </p:sp>
      <p:sp>
        <p:nvSpPr>
          <p:cNvPr id="24" name="圆角矩形 23"/>
          <p:cNvSpPr/>
          <p:nvPr/>
        </p:nvSpPr>
        <p:spPr>
          <a:xfrm>
            <a:off x="1034319" y="2544695"/>
            <a:ext cx="1366520" cy="60452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Adobe 黑体 Std R" panose="020B0400000000000000" pitchFamily="34" charset="-122"/>
                <a:ea typeface="Adobe 黑体 Std R" panose="020B0400000000000000" pitchFamily="34" charset="-122"/>
              </a:rPr>
              <a:t>积分获取</a:t>
            </a:r>
            <a:endParaRPr lang="zh-CN" altLang="zh-CN" sz="1400" dirty="0">
              <a:latin typeface="Adobe 黑体 Std R" panose="020B0400000000000000" pitchFamily="34" charset="-122"/>
              <a:ea typeface="Adobe 黑体 Std R" panose="020B0400000000000000" pitchFamily="34" charset="-122"/>
            </a:endParaRPr>
          </a:p>
        </p:txBody>
      </p:sp>
      <p:sp>
        <p:nvSpPr>
          <p:cNvPr id="25" name="圆角矩形 24"/>
          <p:cNvSpPr/>
          <p:nvPr/>
        </p:nvSpPr>
        <p:spPr>
          <a:xfrm>
            <a:off x="1012411" y="3306060"/>
            <a:ext cx="1395730" cy="58356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Adobe 黑体 Std R" panose="020B0400000000000000" pitchFamily="34" charset="-122"/>
                <a:ea typeface="Adobe 黑体 Std R" panose="020B0400000000000000" pitchFamily="34" charset="-122"/>
              </a:rPr>
              <a:t>积分兑换</a:t>
            </a:r>
            <a:endParaRPr lang="zh-CN" altLang="zh-CN" sz="1400" dirty="0">
              <a:latin typeface="Adobe 黑体 Std R" panose="020B0400000000000000" pitchFamily="34" charset="-122"/>
              <a:ea typeface="Adobe 黑体 Std R" panose="020B0400000000000000" pitchFamily="34" charset="-122"/>
            </a:endParaRPr>
          </a:p>
        </p:txBody>
      </p:sp>
      <p:pic>
        <p:nvPicPr>
          <p:cNvPr id="26" name="图片 25" descr="图片6"/>
          <p:cNvPicPr>
            <a:picLocks noChangeAspect="1"/>
          </p:cNvPicPr>
          <p:nvPr/>
        </p:nvPicPr>
        <p:blipFill>
          <a:blip r:embed="rId2">
            <a:duotone>
              <a:schemeClr val="accent1">
                <a:shade val="45000"/>
                <a:satMod val="135000"/>
              </a:schemeClr>
              <a:prstClr val="white"/>
            </a:duotone>
          </a:blip>
          <a:stretch>
            <a:fillRect/>
          </a:stretch>
        </p:blipFill>
        <p:spPr>
          <a:xfrm rot="2469342">
            <a:off x="682211" y="2288903"/>
            <a:ext cx="462915" cy="462915"/>
          </a:xfrm>
          <a:prstGeom prst="rect">
            <a:avLst/>
          </a:prstGeom>
        </p:spPr>
      </p:pic>
      <p:sp>
        <p:nvSpPr>
          <p:cNvPr id="30" name="虚尾箭头 29"/>
          <p:cNvSpPr/>
          <p:nvPr/>
        </p:nvSpPr>
        <p:spPr>
          <a:xfrm>
            <a:off x="2796689" y="3364480"/>
            <a:ext cx="1775312" cy="525145"/>
          </a:xfrm>
          <a:prstGeom prst="striped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Adobe 黑体 Std R" panose="020B0400000000000000" pitchFamily="34" charset="-122"/>
                <a:ea typeface="Adobe 黑体 Std R" panose="020B0400000000000000" pitchFamily="34" charset="-122"/>
              </a:rPr>
              <a:t>时间戳</a:t>
            </a:r>
            <a:endParaRPr lang="zh-CN" altLang="en-US" dirty="0">
              <a:solidFill>
                <a:schemeClr val="bg1"/>
              </a:solidFill>
              <a:latin typeface="Adobe 黑体 Std R" panose="020B0400000000000000" pitchFamily="34" charset="-122"/>
              <a:ea typeface="Adobe 黑体 Std R" panose="020B0400000000000000" pitchFamily="34" charset="-122"/>
            </a:endParaRPr>
          </a:p>
        </p:txBody>
      </p:sp>
      <p:sp>
        <p:nvSpPr>
          <p:cNvPr id="31" name="圆角矩形 30"/>
          <p:cNvSpPr/>
          <p:nvPr/>
        </p:nvSpPr>
        <p:spPr>
          <a:xfrm>
            <a:off x="1015586" y="4103583"/>
            <a:ext cx="1392555" cy="53975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Adobe 黑体 Std R" panose="020B0400000000000000" pitchFamily="34" charset="-122"/>
                <a:ea typeface="Adobe 黑体 Std R" panose="020B0400000000000000" pitchFamily="34" charset="-122"/>
              </a:rPr>
              <a:t>积分支付</a:t>
            </a:r>
            <a:endParaRPr lang="zh-CN" altLang="zh-CN" sz="1400" dirty="0">
              <a:latin typeface="Adobe 黑体 Std R" panose="020B0400000000000000" pitchFamily="34" charset="-122"/>
              <a:ea typeface="Adobe 黑体 Std R" panose="020B0400000000000000" pitchFamily="34" charset="-122"/>
            </a:endParaRPr>
          </a:p>
        </p:txBody>
      </p:sp>
      <p:sp>
        <p:nvSpPr>
          <p:cNvPr id="33" name="圆角矩形 32"/>
          <p:cNvSpPr/>
          <p:nvPr/>
        </p:nvSpPr>
        <p:spPr>
          <a:xfrm>
            <a:off x="1014161" y="4816874"/>
            <a:ext cx="1406835" cy="54419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Adobe 黑体 Std R" panose="020B0400000000000000" pitchFamily="34" charset="-122"/>
                <a:ea typeface="Adobe 黑体 Std R" panose="020B0400000000000000" pitchFamily="34" charset="-122"/>
              </a:rPr>
              <a:t>积分结算</a:t>
            </a:r>
            <a:endParaRPr lang="zh-CN" altLang="zh-CN" sz="1400" dirty="0">
              <a:latin typeface="Adobe 黑体 Std R" panose="020B0400000000000000" pitchFamily="34" charset="-122"/>
              <a:ea typeface="Adobe 黑体 Std R" panose="020B0400000000000000" pitchFamily="34" charset="-122"/>
            </a:endParaRPr>
          </a:p>
        </p:txBody>
      </p:sp>
      <p:pic>
        <p:nvPicPr>
          <p:cNvPr id="37" name="图片 36" descr="图片2"/>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4713337" y="1902709"/>
            <a:ext cx="1315085" cy="3390265"/>
          </a:xfrm>
          <a:prstGeom prst="rect">
            <a:avLst/>
          </a:prstGeom>
        </p:spPr>
      </p:pic>
      <p:pic>
        <p:nvPicPr>
          <p:cNvPr id="38" name="图片 37" descr="图片6"/>
          <p:cNvPicPr>
            <a:picLocks noChangeAspect="1"/>
          </p:cNvPicPr>
          <p:nvPr/>
        </p:nvPicPr>
        <p:blipFill>
          <a:blip r:embed="rId2">
            <a:duotone>
              <a:schemeClr val="accent1">
                <a:shade val="45000"/>
                <a:satMod val="135000"/>
              </a:schemeClr>
              <a:prstClr val="white"/>
            </a:duotone>
          </a:blip>
          <a:stretch>
            <a:fillRect/>
          </a:stretch>
        </p:blipFill>
        <p:spPr>
          <a:xfrm rot="2469342">
            <a:off x="632515" y="2987832"/>
            <a:ext cx="462915" cy="462915"/>
          </a:xfrm>
          <a:prstGeom prst="rect">
            <a:avLst/>
          </a:prstGeom>
        </p:spPr>
      </p:pic>
      <p:pic>
        <p:nvPicPr>
          <p:cNvPr id="39" name="图片 38" descr="图片6"/>
          <p:cNvPicPr>
            <a:picLocks noChangeAspect="1"/>
          </p:cNvPicPr>
          <p:nvPr/>
        </p:nvPicPr>
        <p:blipFill>
          <a:blip r:embed="rId2">
            <a:duotone>
              <a:schemeClr val="accent1">
                <a:shade val="45000"/>
                <a:satMod val="135000"/>
              </a:schemeClr>
              <a:prstClr val="white"/>
            </a:duotone>
          </a:blip>
          <a:stretch>
            <a:fillRect/>
          </a:stretch>
        </p:blipFill>
        <p:spPr>
          <a:xfrm rot="2469342">
            <a:off x="632514" y="3765147"/>
            <a:ext cx="462915" cy="462915"/>
          </a:xfrm>
          <a:prstGeom prst="rect">
            <a:avLst/>
          </a:prstGeom>
        </p:spPr>
      </p:pic>
      <p:pic>
        <p:nvPicPr>
          <p:cNvPr id="40" name="图片 39" descr="图片6"/>
          <p:cNvPicPr>
            <a:picLocks noChangeAspect="1"/>
          </p:cNvPicPr>
          <p:nvPr/>
        </p:nvPicPr>
        <p:blipFill>
          <a:blip r:embed="rId2">
            <a:duotone>
              <a:schemeClr val="accent1">
                <a:shade val="45000"/>
                <a:satMod val="135000"/>
              </a:schemeClr>
              <a:prstClr val="white"/>
            </a:duotone>
          </a:blip>
          <a:stretch>
            <a:fillRect/>
          </a:stretch>
        </p:blipFill>
        <p:spPr>
          <a:xfrm rot="2469342">
            <a:off x="632514" y="4525248"/>
            <a:ext cx="462915" cy="462915"/>
          </a:xfrm>
          <a:prstGeom prst="rect">
            <a:avLst/>
          </a:prstGeom>
        </p:spPr>
      </p:pic>
      <p:sp>
        <p:nvSpPr>
          <p:cNvPr id="41" name="虚尾箭头 40"/>
          <p:cNvSpPr/>
          <p:nvPr/>
        </p:nvSpPr>
        <p:spPr>
          <a:xfrm>
            <a:off x="2790261" y="4118188"/>
            <a:ext cx="1775312" cy="525145"/>
          </a:xfrm>
          <a:prstGeom prst="striped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Adobe 黑体 Std R" panose="020B0400000000000000" pitchFamily="34" charset="-122"/>
                <a:ea typeface="Adobe 黑体 Std R" panose="020B0400000000000000" pitchFamily="34" charset="-122"/>
              </a:rPr>
              <a:t>时间戳</a:t>
            </a:r>
            <a:endParaRPr lang="zh-CN" altLang="en-US" dirty="0">
              <a:solidFill>
                <a:schemeClr val="bg1"/>
              </a:solidFill>
              <a:latin typeface="Adobe 黑体 Std R" panose="020B0400000000000000" pitchFamily="34" charset="-122"/>
              <a:ea typeface="Adobe 黑体 Std R" panose="020B0400000000000000" pitchFamily="34" charset="-122"/>
            </a:endParaRPr>
          </a:p>
        </p:txBody>
      </p:sp>
      <p:sp>
        <p:nvSpPr>
          <p:cNvPr id="42" name="虚尾箭头 41"/>
          <p:cNvSpPr/>
          <p:nvPr/>
        </p:nvSpPr>
        <p:spPr>
          <a:xfrm>
            <a:off x="2790261" y="4814723"/>
            <a:ext cx="1775312" cy="525145"/>
          </a:xfrm>
          <a:prstGeom prst="striped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Adobe 黑体 Std R" panose="020B0400000000000000" pitchFamily="34" charset="-122"/>
                <a:ea typeface="Adobe 黑体 Std R" panose="020B0400000000000000" pitchFamily="34" charset="-122"/>
              </a:rPr>
              <a:t>时间戳</a:t>
            </a:r>
            <a:endParaRPr lang="zh-CN" altLang="en-US" dirty="0">
              <a:solidFill>
                <a:schemeClr val="bg1"/>
              </a:solidFill>
              <a:latin typeface="Adobe 黑体 Std R" panose="020B0400000000000000" pitchFamily="34" charset="-122"/>
              <a:ea typeface="Adobe 黑体 Std R" panose="020B0400000000000000" pitchFamily="34" charset="-122"/>
            </a:endParaRPr>
          </a:p>
        </p:txBody>
      </p:sp>
      <p:sp>
        <p:nvSpPr>
          <p:cNvPr id="43" name="虚尾箭头 42"/>
          <p:cNvSpPr/>
          <p:nvPr/>
        </p:nvSpPr>
        <p:spPr>
          <a:xfrm>
            <a:off x="2796689" y="2584382"/>
            <a:ext cx="1775312" cy="525145"/>
          </a:xfrm>
          <a:prstGeom prst="striped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Adobe 黑体 Std R" panose="020B0400000000000000" pitchFamily="34" charset="-122"/>
                <a:ea typeface="Adobe 黑体 Std R" panose="020B0400000000000000" pitchFamily="34" charset="-122"/>
              </a:rPr>
              <a:t>时间戳</a:t>
            </a:r>
            <a:endParaRPr lang="zh-CN" altLang="en-US" dirty="0">
              <a:solidFill>
                <a:schemeClr val="bg1"/>
              </a:solidFill>
              <a:latin typeface="Adobe 黑体 Std R" panose="020B0400000000000000" pitchFamily="34" charset="-122"/>
              <a:ea typeface="Adobe 黑体 Std R" panose="020B0400000000000000" pitchFamily="34" charset="-122"/>
            </a:endParaRPr>
          </a:p>
        </p:txBody>
      </p:sp>
      <p:sp>
        <p:nvSpPr>
          <p:cNvPr id="44" name="虚尾箭头 43"/>
          <p:cNvSpPr/>
          <p:nvPr/>
        </p:nvSpPr>
        <p:spPr>
          <a:xfrm>
            <a:off x="2790260" y="1830674"/>
            <a:ext cx="1775312" cy="525145"/>
          </a:xfrm>
          <a:prstGeom prst="striped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Adobe 黑体 Std R" panose="020B0400000000000000" pitchFamily="34" charset="-122"/>
                <a:ea typeface="Adobe 黑体 Std R" panose="020B0400000000000000" pitchFamily="34" charset="-122"/>
              </a:rPr>
              <a:t>时间戳</a:t>
            </a:r>
            <a:endParaRPr lang="zh-CN" altLang="en-US" dirty="0">
              <a:solidFill>
                <a:schemeClr val="bg1"/>
              </a:solidFill>
              <a:latin typeface="Adobe 黑体 Std R" panose="020B0400000000000000" pitchFamily="34" charset="-122"/>
              <a:ea typeface="Adobe 黑体 Std R" panose="020B0400000000000000" pitchFamily="34" charset="-122"/>
            </a:endParaRPr>
          </a:p>
        </p:txBody>
      </p:sp>
      <p:pic>
        <p:nvPicPr>
          <p:cNvPr id="45" name="图片 44"/>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885728" y="1753275"/>
            <a:ext cx="530077" cy="530077"/>
          </a:xfrm>
          <a:prstGeom prst="rect">
            <a:avLst/>
          </a:prstGeom>
        </p:spPr>
      </p:pic>
      <p:pic>
        <p:nvPicPr>
          <p:cNvPr id="46" name="图片 45"/>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906396" y="4695806"/>
            <a:ext cx="530077" cy="530077"/>
          </a:xfrm>
          <a:prstGeom prst="rect">
            <a:avLst/>
          </a:prstGeom>
        </p:spPr>
      </p:pic>
      <p:pic>
        <p:nvPicPr>
          <p:cNvPr id="47" name="图片 46"/>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906396" y="2680129"/>
            <a:ext cx="530077" cy="530077"/>
          </a:xfrm>
          <a:prstGeom prst="rect">
            <a:avLst/>
          </a:prstGeom>
        </p:spPr>
      </p:pic>
      <p:pic>
        <p:nvPicPr>
          <p:cNvPr id="48" name="图片 47"/>
          <p:cNvPicPr>
            <a:picLocks noChangeAspect="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724666" y="2250703"/>
            <a:ext cx="530077" cy="530077"/>
          </a:xfrm>
          <a:prstGeom prst="rect">
            <a:avLst/>
          </a:prstGeom>
        </p:spPr>
      </p:pic>
      <p:pic>
        <p:nvPicPr>
          <p:cNvPr id="49" name="图片 48"/>
          <p:cNvPicPr>
            <a:picLocks noChangeAspect="1"/>
          </p:cNvPicPr>
          <p:nvPr/>
        </p:nvPicPr>
        <p:blipFill>
          <a:blip r:embed="rId9"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739121" y="5221017"/>
            <a:ext cx="515622" cy="488742"/>
          </a:xfrm>
          <a:prstGeom prst="rect">
            <a:avLst/>
          </a:prstGeom>
        </p:spPr>
      </p:pic>
      <p:pic>
        <p:nvPicPr>
          <p:cNvPr id="50" name="图片 49"/>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745333" y="3172582"/>
            <a:ext cx="488742" cy="488742"/>
          </a:xfrm>
          <a:prstGeom prst="rect">
            <a:avLst/>
          </a:prstGeom>
        </p:spPr>
      </p:pic>
      <p:pic>
        <p:nvPicPr>
          <p:cNvPr id="51" name="图片 50"/>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739060" y="4151204"/>
            <a:ext cx="488742" cy="488742"/>
          </a:xfrm>
          <a:prstGeom prst="rect">
            <a:avLst/>
          </a:prstGeom>
        </p:spPr>
      </p:pic>
      <p:pic>
        <p:nvPicPr>
          <p:cNvPr id="52" name="图片 51"/>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906396" y="3725466"/>
            <a:ext cx="488742" cy="488742"/>
          </a:xfrm>
          <a:prstGeom prst="rect">
            <a:avLst/>
          </a:prstGeom>
        </p:spPr>
      </p:pic>
      <p:sp>
        <p:nvSpPr>
          <p:cNvPr id="2" name="虚尾箭头 1"/>
          <p:cNvSpPr/>
          <p:nvPr/>
        </p:nvSpPr>
        <p:spPr>
          <a:xfrm>
            <a:off x="6149635" y="4208514"/>
            <a:ext cx="3646181" cy="862863"/>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Adobe 黑体 Std R" panose="020B0400000000000000" pitchFamily="34" charset="-122"/>
                <a:ea typeface="Adobe 黑体 Std R" panose="020B0400000000000000" pitchFamily="34" charset="-122"/>
              </a:rPr>
              <a:t>原始数据抽取</a:t>
            </a:r>
            <a:endParaRPr lang="en-GB" dirty="0">
              <a:latin typeface="Adobe 黑体 Std R" panose="020B0400000000000000" pitchFamily="34" charset="-122"/>
              <a:ea typeface="Adobe 黑体 Std R" panose="020B0400000000000000" pitchFamily="34" charset="-122"/>
            </a:endParaRPr>
          </a:p>
        </p:txBody>
      </p:sp>
      <p:pic>
        <p:nvPicPr>
          <p:cNvPr id="4" name="图片 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415653" y="2193764"/>
            <a:ext cx="939872" cy="1081125"/>
          </a:xfrm>
          <a:prstGeom prst="rect">
            <a:avLst/>
          </a:prstGeom>
        </p:spPr>
      </p:pic>
      <p:sp>
        <p:nvSpPr>
          <p:cNvPr id="56" name="虚尾箭头 55"/>
          <p:cNvSpPr/>
          <p:nvPr/>
        </p:nvSpPr>
        <p:spPr>
          <a:xfrm>
            <a:off x="6149635" y="2302896"/>
            <a:ext cx="1281667" cy="862863"/>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Adobe 黑体 Std R" panose="020B0400000000000000" pitchFamily="34" charset="-122"/>
                <a:ea typeface="Adobe 黑体 Std R" panose="020B0400000000000000" pitchFamily="34" charset="-122"/>
              </a:rPr>
              <a:t>数据抽取</a:t>
            </a:r>
            <a:endParaRPr lang="en-GB" sz="1400" dirty="0">
              <a:latin typeface="Adobe 黑体 Std R" panose="020B0400000000000000" pitchFamily="34" charset="-122"/>
              <a:ea typeface="Adobe 黑体 Std R" panose="020B0400000000000000" pitchFamily="34" charset="-122"/>
            </a:endParaRPr>
          </a:p>
        </p:txBody>
      </p:sp>
      <p:sp>
        <p:nvSpPr>
          <p:cNvPr id="57" name="虚尾箭头 56"/>
          <p:cNvSpPr/>
          <p:nvPr/>
        </p:nvSpPr>
        <p:spPr>
          <a:xfrm>
            <a:off x="8396368" y="2302896"/>
            <a:ext cx="1399448" cy="862863"/>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Adobe 黑体 Std R" panose="020B0400000000000000" pitchFamily="34" charset="-122"/>
                <a:ea typeface="Adobe 黑体 Std R" panose="020B0400000000000000" pitchFamily="34" charset="-122"/>
              </a:rPr>
              <a:t>结果输出</a:t>
            </a:r>
            <a:endParaRPr lang="en-GB" sz="1400" dirty="0">
              <a:latin typeface="Adobe 黑体 Std R" panose="020B0400000000000000" pitchFamily="34" charset="-122"/>
              <a:ea typeface="Adobe 黑体 Std R" panose="020B0400000000000000" pitchFamily="34" charset="-122"/>
            </a:endParaRPr>
          </a:p>
        </p:txBody>
      </p:sp>
      <p:sp>
        <p:nvSpPr>
          <p:cNvPr id="58" name="虚尾箭头 57"/>
          <p:cNvSpPr/>
          <p:nvPr/>
        </p:nvSpPr>
        <p:spPr>
          <a:xfrm rot="5400000">
            <a:off x="7200200" y="1061225"/>
            <a:ext cx="1379531" cy="862863"/>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400" dirty="0" smtClean="0">
                <a:latin typeface="Adobe 黑体 Std R" panose="020B0400000000000000" pitchFamily="34" charset="-122"/>
                <a:ea typeface="Adobe 黑体 Std R" panose="020B0400000000000000" pitchFamily="34" charset="-122"/>
              </a:rPr>
              <a:t>外部大数据</a:t>
            </a:r>
            <a:endParaRPr lang="en-GB" sz="1400" dirty="0">
              <a:latin typeface="Adobe 黑体 Std R" panose="020B0400000000000000" pitchFamily="34" charset="-122"/>
              <a:ea typeface="Adobe 黑体 Std R" panose="020B0400000000000000" pitchFamily="34" charset="-122"/>
            </a:endParaRPr>
          </a:p>
        </p:txBody>
      </p:sp>
      <p:sp>
        <p:nvSpPr>
          <p:cNvPr id="5" name="文本框 4"/>
          <p:cNvSpPr txBox="1"/>
          <p:nvPr/>
        </p:nvSpPr>
        <p:spPr>
          <a:xfrm>
            <a:off x="7216175" y="3291992"/>
            <a:ext cx="1338828" cy="369332"/>
          </a:xfrm>
          <a:prstGeom prst="rect">
            <a:avLst/>
          </a:prstGeom>
          <a:noFill/>
        </p:spPr>
        <p:txBody>
          <a:bodyPr wrap="none" rtlCol="0">
            <a:spAutoFit/>
          </a:bodyPr>
          <a:lstStyle/>
          <a:p>
            <a:r>
              <a:rPr lang="zh-CN" altLang="en-US" dirty="0" smtClean="0">
                <a:latin typeface="Adobe 黑体 Std R" panose="020B0400000000000000" pitchFamily="34" charset="-122"/>
                <a:ea typeface="Adobe 黑体 Std R" panose="020B0400000000000000" pitchFamily="34" charset="-122"/>
              </a:rPr>
              <a:t>大数据分析</a:t>
            </a:r>
            <a:endParaRPr lang="en-GB" dirty="0">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1034319" y="5602870"/>
            <a:ext cx="9402154" cy="954107"/>
          </a:xfrm>
          <a:prstGeom prst="rect">
            <a:avLst/>
          </a:prstGeom>
          <a:noFill/>
        </p:spPr>
        <p:txBody>
          <a:bodyPr wrap="square" rtlCol="0">
            <a:spAutoFit/>
          </a:bodyPr>
          <a:lstStyle/>
          <a:p>
            <a:r>
              <a:rPr lang="zh-CN" altLang="en-US" sz="1400" dirty="0" smtClean="0">
                <a:latin typeface="Adobe 黑体 Std R" panose="020B0400000000000000" pitchFamily="34" charset="-122"/>
                <a:ea typeface="Adobe 黑体 Std R" panose="020B0400000000000000" pitchFamily="34" charset="-122"/>
              </a:rPr>
              <a:t>用户积分从获取到兑换再到换取服务的支付过程数据均全流程上链。上链数据不可篡改，但记录可追溯，联盟链节点成员能够从区块链直接抽取原始真实数据进行对账、审计。同时保全网还通过整合外部大数据资源，为加盟接入方针对用户行为进行大数据分析，增加营销准确度。接入方也能够完全不依赖保全网自主抽取原始数据对各自目标客户进行数据分析。通过联盟接入方之间的用户积分行为数据的共享，接入方对用户的肖像刻画将更准确。</a:t>
            </a:r>
            <a:endParaRPr lang="en-GB" sz="1400" dirty="0">
              <a:latin typeface="Adobe 黑体 Std R" panose="020B0400000000000000" pitchFamily="34" charset="-122"/>
              <a:ea typeface="Adobe 黑体 Std R" panose="020B0400000000000000" pitchFamily="34" charset="-122"/>
            </a:endParaRPr>
          </a:p>
        </p:txBody>
      </p:sp>
      <p:sp>
        <p:nvSpPr>
          <p:cNvPr id="62" name="标题 1"/>
          <p:cNvSpPr>
            <a:spLocks noGrp="1" noChangeArrowheads="1"/>
          </p:cNvSpPr>
          <p:nvPr/>
        </p:nvSpPr>
        <p:spPr bwMode="auto">
          <a:xfrm>
            <a:off x="1221355" y="1260087"/>
            <a:ext cx="1285246"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spcBef>
                <a:spcPct val="0"/>
              </a:spcBef>
              <a:buFont typeface="Arial" panose="020B0604020202020204" pitchFamily="34" charset="0"/>
              <a:buNone/>
            </a:pPr>
            <a:r>
              <a:rPr lang="zh-CN" altLang="en-US" sz="2000" dirty="0" smtClean="0">
                <a:solidFill>
                  <a:schemeClr val="accent1"/>
                </a:solidFill>
                <a:latin typeface="Adobe 黑体 Std R" panose="020B0400000000000000" pitchFamily="34" charset="-122"/>
                <a:ea typeface="Adobe 黑体 Std R" panose="020B0400000000000000" pitchFamily="34" charset="-122"/>
              </a:rPr>
              <a:t>数据源</a:t>
            </a:r>
            <a:endParaRPr lang="zh-CN" altLang="en-US" sz="2000" dirty="0">
              <a:solidFill>
                <a:schemeClr val="accent1"/>
              </a:solidFill>
              <a:latin typeface="Adobe 黑体 Std R" panose="020B0400000000000000" pitchFamily="34" charset="-122"/>
              <a:ea typeface="Adobe 黑体 Std R" panose="020B0400000000000000" pitchFamily="34" charset="-122"/>
            </a:endParaRPr>
          </a:p>
        </p:txBody>
      </p:sp>
      <p:sp>
        <p:nvSpPr>
          <p:cNvPr id="63" name="标题 1"/>
          <p:cNvSpPr>
            <a:spLocks noGrp="1" noChangeArrowheads="1"/>
          </p:cNvSpPr>
          <p:nvPr/>
        </p:nvSpPr>
        <p:spPr bwMode="auto">
          <a:xfrm>
            <a:off x="4958294" y="1296635"/>
            <a:ext cx="1285246"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spcBef>
                <a:spcPct val="0"/>
              </a:spcBef>
              <a:buFont typeface="Arial" panose="020B0604020202020204" pitchFamily="34" charset="0"/>
              <a:buNone/>
            </a:pPr>
            <a:r>
              <a:rPr lang="zh-CN" altLang="en-US" sz="2000" dirty="0" smtClean="0">
                <a:solidFill>
                  <a:schemeClr val="accent1"/>
                </a:solidFill>
                <a:latin typeface="Adobe 黑体 Std R" panose="020B0400000000000000" pitchFamily="34" charset="-122"/>
                <a:ea typeface="Adobe 黑体 Std R" panose="020B0400000000000000" pitchFamily="34" charset="-122"/>
              </a:rPr>
              <a:t>区块链</a:t>
            </a:r>
            <a:endParaRPr lang="zh-CN" altLang="en-US" sz="2000" dirty="0">
              <a:solidFill>
                <a:schemeClr val="accent1"/>
              </a:solidFill>
              <a:latin typeface="Adobe 黑体 Std R" panose="020B0400000000000000" pitchFamily="34" charset="-122"/>
              <a:ea typeface="Adobe 黑体 Std R" panose="020B0400000000000000" pitchFamily="34" charset="-122"/>
            </a:endParaRPr>
          </a:p>
        </p:txBody>
      </p:sp>
      <p:sp>
        <p:nvSpPr>
          <p:cNvPr id="64" name="标题 1"/>
          <p:cNvSpPr>
            <a:spLocks noGrp="1" noChangeArrowheads="1"/>
          </p:cNvSpPr>
          <p:nvPr/>
        </p:nvSpPr>
        <p:spPr bwMode="auto">
          <a:xfrm>
            <a:off x="10172680" y="1262461"/>
            <a:ext cx="1022793"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spcBef>
                <a:spcPct val="0"/>
              </a:spcBef>
              <a:buFont typeface="Arial" panose="020B0604020202020204" pitchFamily="34" charset="0"/>
              <a:buNone/>
            </a:pPr>
            <a:r>
              <a:rPr lang="zh-CN" altLang="en-US" sz="2000" dirty="0" smtClean="0">
                <a:solidFill>
                  <a:schemeClr val="accent1"/>
                </a:solidFill>
                <a:latin typeface="Adobe 黑体 Std R" panose="020B0400000000000000" pitchFamily="34" charset="-122"/>
                <a:ea typeface="Adobe 黑体 Std R" panose="020B0400000000000000" pitchFamily="34" charset="-122"/>
              </a:rPr>
              <a:t>接入方</a:t>
            </a:r>
            <a:endParaRPr lang="zh-CN" altLang="en-US" sz="2000" dirty="0">
              <a:solidFill>
                <a:schemeClr val="accent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26911267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sz="3200" dirty="0">
                <a:solidFill>
                  <a:srgbClr val="1570C1"/>
                </a:solidFill>
                <a:latin typeface="Adobe 黑体 Std R" panose="020B0400000000000000" pitchFamily="34" charset="-122"/>
                <a:ea typeface="Adobe 黑体 Std R" panose="020B0400000000000000" pitchFamily="34" charset="-122"/>
                <a:cs typeface="+mn-cs"/>
              </a:rPr>
              <a:t>汇率加盟机制</a:t>
            </a:r>
            <a:endParaRPr lang="en-GB" sz="3200" dirty="0">
              <a:solidFill>
                <a:srgbClr val="1570C1"/>
              </a:solidFill>
              <a:latin typeface="Adobe 黑体 Std R" panose="020B0400000000000000" pitchFamily="34" charset="-122"/>
              <a:ea typeface="Adobe 黑体 Std R" panose="020B0400000000000000" pitchFamily="34" charset="-122"/>
              <a:cs typeface="+mn-cs"/>
            </a:endParaRPr>
          </a:p>
        </p:txBody>
      </p:sp>
      <p:pic>
        <p:nvPicPr>
          <p:cNvPr id="4" name="内容占位符 3"/>
          <p:cNvPicPr>
            <a:picLocks noGrp="1" noChangeAspect="1"/>
          </p:cNvPicPr>
          <p:nvPr>
            <p:ph idx="1"/>
          </p:nvPr>
        </p:nvPicPr>
        <p:blipFill>
          <a:blip r:embed="rId2" cstate="print">
            <a:grayscl/>
            <a:extLst>
              <a:ext uri="{28A0092B-C50C-407E-A947-70E740481C1C}">
                <a14:useLocalDpi xmlns:a14="http://schemas.microsoft.com/office/drawing/2010/main" val="0"/>
              </a:ext>
            </a:extLst>
          </a:blip>
          <a:stretch>
            <a:fillRect/>
          </a:stretch>
        </p:blipFill>
        <p:spPr>
          <a:xfrm rot="240000">
            <a:off x="3708539" y="1316219"/>
            <a:ext cx="4748794" cy="4197105"/>
          </a:xfrm>
          <a:prstGeom prst="rect">
            <a:avLst/>
          </a:prstGeom>
        </p:spPr>
      </p:pic>
      <p:pic>
        <p:nvPicPr>
          <p:cNvPr id="5" name="图片 4"/>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094218" y="4880227"/>
            <a:ext cx="530077" cy="530077"/>
          </a:xfrm>
          <a:prstGeom prst="rect">
            <a:avLst/>
          </a:prstGeom>
        </p:spPr>
      </p:pic>
      <p:pic>
        <p:nvPicPr>
          <p:cNvPr id="6" name="图片 5"/>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189500" y="2279520"/>
            <a:ext cx="530077" cy="530077"/>
          </a:xfrm>
          <a:prstGeom prst="rect">
            <a:avLst/>
          </a:prstGeom>
        </p:spPr>
      </p:pic>
      <p:pic>
        <p:nvPicPr>
          <p:cNvPr id="7" name="图片 6"/>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738885" y="3310989"/>
            <a:ext cx="530077" cy="530077"/>
          </a:xfrm>
          <a:prstGeom prst="rect">
            <a:avLst/>
          </a:prstGeom>
        </p:spPr>
      </p:pic>
      <p:pic>
        <p:nvPicPr>
          <p:cNvPr id="8" name="图片 7"/>
          <p:cNvPicPr>
            <a:picLocks noChangeAspect="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852103" y="1303758"/>
            <a:ext cx="530077" cy="530077"/>
          </a:xfrm>
          <a:prstGeom prst="rect">
            <a:avLst/>
          </a:prstGeom>
        </p:spPr>
      </p:pic>
      <p:pic>
        <p:nvPicPr>
          <p:cNvPr id="9" name="图片 8"/>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405023" y="4051850"/>
            <a:ext cx="515622" cy="488742"/>
          </a:xfrm>
          <a:prstGeom prst="rect">
            <a:avLst/>
          </a:prstGeom>
        </p:spPr>
      </p:pic>
      <p:pic>
        <p:nvPicPr>
          <p:cNvPr id="10" name="图片 9"/>
          <p:cNvPicPr>
            <a:picLocks noChangeAspect="1"/>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455608" y="2120767"/>
            <a:ext cx="488742" cy="488742"/>
          </a:xfrm>
          <a:prstGeom prst="rect">
            <a:avLst/>
          </a:prstGeom>
        </p:spPr>
      </p:pic>
      <p:pic>
        <p:nvPicPr>
          <p:cNvPr id="11" name="图片 10"/>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386747" y="3170400"/>
            <a:ext cx="488742" cy="488742"/>
          </a:xfrm>
          <a:prstGeom prst="rect">
            <a:avLst/>
          </a:prstGeom>
        </p:spPr>
      </p:pic>
      <p:pic>
        <p:nvPicPr>
          <p:cNvPr id="12" name="图片 11"/>
          <p:cNvPicPr>
            <a:picLocks noChangeAspect="1"/>
          </p:cNvPicPr>
          <p:nvPr/>
        </p:nvPicPr>
        <p:blipFill>
          <a:blip r:embed="rId10"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268962" y="4716996"/>
            <a:ext cx="488742" cy="488742"/>
          </a:xfrm>
          <a:prstGeom prst="rect">
            <a:avLst/>
          </a:prstGeom>
        </p:spPr>
      </p:pic>
      <p:pic>
        <p:nvPicPr>
          <p:cNvPr id="13" name="图片 12"/>
          <p:cNvPicPr>
            <a:picLocks noChangeAspect="1"/>
          </p:cNvPicPr>
          <p:nvPr/>
        </p:nvPicPr>
        <p:blipFill>
          <a:blip r:embed="rId1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818300" y="3244284"/>
            <a:ext cx="509554" cy="509554"/>
          </a:xfrm>
          <a:prstGeom prst="rect">
            <a:avLst/>
          </a:prstGeom>
        </p:spPr>
      </p:pic>
      <p:pic>
        <p:nvPicPr>
          <p:cNvPr id="14" name="图片 13"/>
          <p:cNvPicPr>
            <a:picLocks noChangeAspect="1"/>
          </p:cNvPicPr>
          <p:nvPr/>
        </p:nvPicPr>
        <p:blipFill>
          <a:blip r:embed="rId1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874958" y="3662142"/>
            <a:ext cx="1238680" cy="1238680"/>
          </a:xfrm>
          <a:prstGeom prst="rect">
            <a:avLst/>
          </a:prstGeom>
        </p:spPr>
      </p:pic>
      <p:sp>
        <p:nvSpPr>
          <p:cNvPr id="15" name="文本框 14"/>
          <p:cNvSpPr txBox="1"/>
          <p:nvPr/>
        </p:nvSpPr>
        <p:spPr>
          <a:xfrm>
            <a:off x="9113638" y="4050391"/>
            <a:ext cx="2723823" cy="646331"/>
          </a:xfrm>
          <a:prstGeom prst="rect">
            <a:avLst/>
          </a:prstGeom>
          <a:noFill/>
        </p:spPr>
        <p:txBody>
          <a:bodyPr wrap="none" rtlCol="0">
            <a:spAutoFit/>
          </a:bodyPr>
          <a:lstStyle/>
          <a:p>
            <a:r>
              <a:rPr lang="zh-CN" altLang="en-US" dirty="0" smtClean="0">
                <a:latin typeface="Adobe 黑体 Std R" panose="020B0400000000000000" pitchFamily="34" charset="-122"/>
                <a:ea typeface="Adobe 黑体 Std R" panose="020B0400000000000000" pitchFamily="34" charset="-122"/>
              </a:rPr>
              <a:t>开放式加盟机制</a:t>
            </a:r>
            <a:endParaRPr lang="en-US" altLang="zh-CN" dirty="0" smtClean="0">
              <a:latin typeface="Adobe 黑体 Std R" panose="020B0400000000000000" pitchFamily="34" charset="-122"/>
              <a:ea typeface="Adobe 黑体 Std R" panose="020B0400000000000000" pitchFamily="34" charset="-122"/>
            </a:endParaRPr>
          </a:p>
          <a:p>
            <a:r>
              <a:rPr lang="zh-CN" altLang="en-US" dirty="0">
                <a:latin typeface="Adobe 黑体 Std R" panose="020B0400000000000000" pitchFamily="34" charset="-122"/>
                <a:ea typeface="Adobe 黑体 Std R" panose="020B0400000000000000" pitchFamily="34" charset="-122"/>
              </a:rPr>
              <a:t>联盟</a:t>
            </a:r>
            <a:r>
              <a:rPr lang="zh-CN" altLang="en-US" dirty="0" smtClean="0">
                <a:latin typeface="Adobe 黑体 Std R" panose="020B0400000000000000" pitchFamily="34" charset="-122"/>
                <a:ea typeface="Adobe 黑体 Std R" panose="020B0400000000000000" pitchFamily="34" charset="-122"/>
              </a:rPr>
              <a:t>链现存节点投票准入</a:t>
            </a:r>
            <a:endParaRPr lang="en-GB" dirty="0">
              <a:latin typeface="Adobe 黑体 Std R" panose="020B0400000000000000" pitchFamily="34" charset="-122"/>
              <a:ea typeface="Adobe 黑体 Std R" panose="020B0400000000000000" pitchFamily="34" charset="-122"/>
            </a:endParaRPr>
          </a:p>
        </p:txBody>
      </p:sp>
      <p:sp>
        <p:nvSpPr>
          <p:cNvPr id="16" name="文本框 15"/>
          <p:cNvSpPr txBox="1"/>
          <p:nvPr/>
        </p:nvSpPr>
        <p:spPr>
          <a:xfrm>
            <a:off x="1018203" y="1580786"/>
            <a:ext cx="3453691" cy="923330"/>
          </a:xfrm>
          <a:prstGeom prst="rect">
            <a:avLst/>
          </a:prstGeom>
          <a:noFill/>
        </p:spPr>
        <p:txBody>
          <a:bodyPr wrap="square" rtlCol="0">
            <a:spAutoFit/>
          </a:bodyPr>
          <a:lstStyle/>
          <a:p>
            <a:r>
              <a:rPr lang="zh-CN" altLang="en-US" dirty="0" smtClean="0">
                <a:latin typeface="Adobe 黑体 Std R" panose="020B0400000000000000" pitchFamily="34" charset="-122"/>
                <a:ea typeface="Adobe 黑体 Std R" panose="020B0400000000000000" pitchFamily="34" charset="-122"/>
              </a:rPr>
              <a:t>积分发行量与汇率机制嵌入共识算法，联盟链节点通过共识机制投票更新汇率</a:t>
            </a:r>
            <a:endParaRPr lang="en-GB" dirty="0">
              <a:latin typeface="Adobe 黑体 Std R" panose="020B0400000000000000" pitchFamily="34" charset="-122"/>
              <a:ea typeface="Adobe 黑体 Std R" panose="020B0400000000000000" pitchFamily="34" charset="-122"/>
            </a:endParaRPr>
          </a:p>
        </p:txBody>
      </p:sp>
      <p:pic>
        <p:nvPicPr>
          <p:cNvPr id="19" name="图片 18"/>
          <p:cNvPicPr>
            <a:picLocks noChangeAspect="1"/>
          </p:cNvPicPr>
          <p:nvPr/>
        </p:nvPicPr>
        <p:blipFill>
          <a:blip r:embed="rId1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391886" y="1580787"/>
            <a:ext cx="832368" cy="832368"/>
          </a:xfrm>
          <a:prstGeom prst="rect">
            <a:avLst/>
          </a:prstGeom>
        </p:spPr>
      </p:pic>
      <p:grpSp>
        <p:nvGrpSpPr>
          <p:cNvPr id="17" name="组合 3"/>
          <p:cNvGrpSpPr>
            <a:grpSpLocks/>
          </p:cNvGrpSpPr>
          <p:nvPr/>
        </p:nvGrpSpPr>
        <p:grpSpPr bwMode="auto">
          <a:xfrm flipH="1">
            <a:off x="11182350" y="0"/>
            <a:ext cx="1009650" cy="1009650"/>
            <a:chOff x="0" y="0"/>
            <a:chExt cx="3600450" cy="3600450"/>
          </a:xfrm>
        </p:grpSpPr>
        <p:sp>
          <p:nvSpPr>
            <p:cNvPr id="18" name="直角三角形 1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直角三角形 19"/>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1" name="组合 14"/>
          <p:cNvGrpSpPr>
            <a:grpSpLocks/>
          </p:cNvGrpSpPr>
          <p:nvPr/>
        </p:nvGrpSpPr>
        <p:grpSpPr bwMode="auto">
          <a:xfrm flipV="1">
            <a:off x="0" y="5829300"/>
            <a:ext cx="1028700" cy="1028700"/>
            <a:chOff x="0" y="0"/>
            <a:chExt cx="3600450" cy="3600450"/>
          </a:xfrm>
        </p:grpSpPr>
        <p:sp>
          <p:nvSpPr>
            <p:cNvPr id="22" name="直角三角形 21"/>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直角三角形 22"/>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38964943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430213" y="3419475"/>
            <a:ext cx="5227637" cy="769441"/>
          </a:xfrm>
          <a:prstGeom prst="rect">
            <a:avLst/>
          </a:prstGeom>
          <a:noFill/>
          <a:ln w="9525">
            <a:noFill/>
            <a:miter lim="800000"/>
            <a:headEnd/>
            <a:tailEnd/>
          </a:ln>
        </p:spPr>
        <p:txBody>
          <a:bodyPr>
            <a:spAutoFit/>
          </a:bodyPr>
          <a:lstStyle/>
          <a:p>
            <a:pPr algn="ctr" eaLnBrk="1" hangingPunct="1"/>
            <a:r>
              <a:rPr lang="zh-CN" altLang="en-US" sz="4400" dirty="0" smtClean="0">
                <a:solidFill>
                  <a:srgbClr val="1570C1"/>
                </a:solidFill>
                <a:latin typeface="Adobe 黑体 Std R" panose="020B0400000000000000" pitchFamily="34" charset="-122"/>
                <a:ea typeface="Adobe 黑体 Std R" panose="020B0400000000000000" pitchFamily="34" charset="-122"/>
              </a:rPr>
              <a:t>数据存证</a:t>
            </a:r>
            <a:endParaRPr lang="zh-CN" altLang="en-US" sz="4400" dirty="0">
              <a:solidFill>
                <a:srgbClr val="1570C1"/>
              </a:solidFill>
              <a:latin typeface="Adobe 黑体 Std R" panose="020B0400000000000000" pitchFamily="34" charset="-122"/>
              <a:ea typeface="Adobe 黑体 Std R" panose="020B0400000000000000" pitchFamily="34" charset="-122"/>
            </a:endParaRPr>
          </a:p>
        </p:txBody>
      </p:sp>
      <p:sp>
        <p:nvSpPr>
          <p:cNvPr id="6" name="文本框 5"/>
          <p:cNvSpPr txBox="1">
            <a:spLocks noChangeArrowheads="1"/>
          </p:cNvSpPr>
          <p:nvPr/>
        </p:nvSpPr>
        <p:spPr bwMode="auto">
          <a:xfrm>
            <a:off x="687388" y="1973263"/>
            <a:ext cx="4713287" cy="1446212"/>
          </a:xfrm>
          <a:prstGeom prst="rect">
            <a:avLst/>
          </a:prstGeom>
          <a:noFill/>
          <a:ln w="9525">
            <a:noFill/>
            <a:miter lim="800000"/>
            <a:headEnd/>
            <a:tailEnd/>
          </a:ln>
        </p:spPr>
        <p:txBody>
          <a:bodyPr>
            <a:spAutoFit/>
          </a:bodyPr>
          <a:lstStyle/>
          <a:p>
            <a:pPr algn="ctr" eaLnBrk="1" hangingPunct="1"/>
            <a:r>
              <a:rPr lang="en-US" altLang="zh-CN" sz="8800" dirty="0" smtClean="0">
                <a:solidFill>
                  <a:srgbClr val="1570C1"/>
                </a:solidFill>
                <a:latin typeface="Adobe 黑体 Std R" panose="020B0400000000000000" pitchFamily="34" charset="-122"/>
                <a:ea typeface="Adobe 黑体 Std R" panose="020B0400000000000000" pitchFamily="34" charset="-122"/>
              </a:rPr>
              <a:t>PART 1</a:t>
            </a:r>
            <a:endParaRPr lang="zh-CN" altLang="en-US" sz="8800" dirty="0">
              <a:solidFill>
                <a:srgbClr val="1570C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532641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430213" y="3419475"/>
            <a:ext cx="5227637" cy="769441"/>
          </a:xfrm>
          <a:prstGeom prst="rect">
            <a:avLst/>
          </a:prstGeom>
          <a:noFill/>
          <a:ln w="9525">
            <a:noFill/>
            <a:miter lim="800000"/>
            <a:headEnd/>
            <a:tailEnd/>
          </a:ln>
        </p:spPr>
        <p:txBody>
          <a:bodyPr>
            <a:spAutoFit/>
          </a:bodyPr>
          <a:lstStyle/>
          <a:p>
            <a:pPr algn="ctr" eaLnBrk="1" hangingPunct="1"/>
            <a:r>
              <a:rPr lang="zh-CN" altLang="en-US" sz="4400" dirty="0" smtClean="0">
                <a:solidFill>
                  <a:srgbClr val="1570C1"/>
                </a:solidFill>
                <a:latin typeface="Adobe 黑体 Std R" panose="020B0400000000000000" pitchFamily="34" charset="-122"/>
                <a:ea typeface="Adobe 黑体 Std R" panose="020B0400000000000000" pitchFamily="34" charset="-122"/>
              </a:rPr>
              <a:t>食品防伪溯源</a:t>
            </a:r>
            <a:endParaRPr lang="zh-CN" altLang="en-US" sz="4400" dirty="0">
              <a:solidFill>
                <a:srgbClr val="1570C1"/>
              </a:solidFill>
              <a:latin typeface="Adobe 黑体 Std R" panose="020B0400000000000000" pitchFamily="34" charset="-122"/>
              <a:ea typeface="Adobe 黑体 Std R" panose="020B0400000000000000" pitchFamily="34" charset="-122"/>
            </a:endParaRPr>
          </a:p>
        </p:txBody>
      </p:sp>
      <p:sp>
        <p:nvSpPr>
          <p:cNvPr id="6" name="文本框 5"/>
          <p:cNvSpPr txBox="1">
            <a:spLocks noChangeArrowheads="1"/>
          </p:cNvSpPr>
          <p:nvPr/>
        </p:nvSpPr>
        <p:spPr bwMode="auto">
          <a:xfrm>
            <a:off x="687388" y="1973263"/>
            <a:ext cx="4713287" cy="1446212"/>
          </a:xfrm>
          <a:prstGeom prst="rect">
            <a:avLst/>
          </a:prstGeom>
          <a:noFill/>
          <a:ln w="9525">
            <a:noFill/>
            <a:miter lim="800000"/>
            <a:headEnd/>
            <a:tailEnd/>
          </a:ln>
        </p:spPr>
        <p:txBody>
          <a:bodyPr>
            <a:spAutoFit/>
          </a:bodyPr>
          <a:lstStyle/>
          <a:p>
            <a:pPr algn="ctr" eaLnBrk="1" hangingPunct="1"/>
            <a:r>
              <a:rPr lang="en-US" altLang="zh-CN" sz="8800" dirty="0" smtClean="0">
                <a:solidFill>
                  <a:srgbClr val="1570C1"/>
                </a:solidFill>
                <a:latin typeface="Adobe 黑体 Std R" panose="020B0400000000000000" pitchFamily="34" charset="-122"/>
                <a:ea typeface="Adobe 黑体 Std R" panose="020B0400000000000000" pitchFamily="34" charset="-122"/>
              </a:rPr>
              <a:t>PART </a:t>
            </a:r>
            <a:r>
              <a:rPr lang="en-US" altLang="zh-CN" sz="8800" dirty="0" smtClean="0">
                <a:solidFill>
                  <a:srgbClr val="1570C1"/>
                </a:solidFill>
                <a:latin typeface="Adobe 黑体 Std R" panose="020B0400000000000000" pitchFamily="34" charset="-122"/>
                <a:ea typeface="Adobe 黑体 Std R" panose="020B0400000000000000" pitchFamily="34" charset="-122"/>
              </a:rPr>
              <a:t>5</a:t>
            </a:r>
            <a:endParaRPr lang="zh-CN" altLang="en-US" sz="8800" dirty="0">
              <a:solidFill>
                <a:srgbClr val="1570C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3535559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组合 3"/>
          <p:cNvGrpSpPr>
            <a:grpSpLocks/>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7107" name="组合 14"/>
          <p:cNvGrpSpPr>
            <a:grpSpLocks/>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0" name="文本框 17"/>
          <p:cNvSpPr txBox="1">
            <a:spLocks noChangeArrowheads="1"/>
          </p:cNvSpPr>
          <p:nvPr/>
        </p:nvSpPr>
        <p:spPr bwMode="auto">
          <a:xfrm>
            <a:off x="272595" y="124330"/>
            <a:ext cx="5634720" cy="584775"/>
          </a:xfrm>
          <a:prstGeom prst="rect">
            <a:avLst/>
          </a:prstGeom>
          <a:noFill/>
          <a:ln w="9525">
            <a:noFill/>
            <a:miter lim="800000"/>
            <a:headEnd/>
            <a:tailEnd/>
          </a:ln>
        </p:spPr>
        <p:txBody>
          <a:bodyPr wrap="square">
            <a:spAutoFit/>
          </a:bodyPr>
          <a:lstStyle/>
          <a:p>
            <a:pPr algn="ctr"/>
            <a:r>
              <a:rPr lang="zh-CN" altLang="en-US" sz="3200" dirty="0" smtClean="0">
                <a:solidFill>
                  <a:srgbClr val="1570C1"/>
                </a:solidFill>
                <a:latin typeface="Adobe 黑体 Std R" panose="020B0400000000000000" pitchFamily="34" charset="-122"/>
                <a:ea typeface="Adobe 黑体 Std R" panose="020B0400000000000000" pitchFamily="34" charset="-122"/>
              </a:rPr>
              <a:t>食品溯源系统</a:t>
            </a:r>
            <a:endParaRPr lang="zh-CN" altLang="en-US" sz="3200" dirty="0">
              <a:solidFill>
                <a:srgbClr val="1570C1"/>
              </a:solidFill>
              <a:latin typeface="Adobe 黑体 Std R" panose="020B0400000000000000" pitchFamily="34" charset="-122"/>
              <a:ea typeface="Adobe 黑体 Std R" panose="020B0400000000000000" pitchFamily="34" charset="-122"/>
            </a:endParaRPr>
          </a:p>
        </p:txBody>
      </p:sp>
      <p:sp>
        <p:nvSpPr>
          <p:cNvPr id="45" name="燕尾形箭头 44"/>
          <p:cNvSpPr/>
          <p:nvPr/>
        </p:nvSpPr>
        <p:spPr>
          <a:xfrm>
            <a:off x="4864100" y="3147695"/>
            <a:ext cx="2099310" cy="563245"/>
          </a:xfrm>
          <a:prstGeom prst="notchedRightArrow">
            <a:avLst>
              <a:gd name="adj1" fmla="val 97207"/>
              <a:gd name="adj2" fmla="val 39684"/>
            </a:avLst>
          </a:prstGeom>
          <a:solidFill>
            <a:srgbClr val="7575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5025390" y="3216275"/>
            <a:ext cx="1859280" cy="426720"/>
          </a:xfrm>
          <a:prstGeom prst="rect">
            <a:avLst/>
          </a:prstGeom>
          <a:noFill/>
        </p:spPr>
        <p:txBody>
          <a:bodyPr wrap="none" rtlCol="0" anchor="t">
            <a:spAutoFit/>
          </a:bodyPr>
          <a:lstStyle/>
          <a:p>
            <a:r>
              <a:rPr lang="zh-CN" altLang="en-US" sz="2200">
                <a:solidFill>
                  <a:schemeClr val="bg1"/>
                </a:solidFill>
                <a:latin typeface="+mn-lt"/>
                <a:ea typeface="+mn-lt"/>
                <a:cs typeface="宋体" panose="02010600030101010101" pitchFamily="2" charset="-122"/>
                <a:sym typeface="+mn-ea"/>
              </a:rPr>
              <a:t>食品溯源系统</a:t>
            </a:r>
          </a:p>
        </p:txBody>
      </p:sp>
      <p:sp>
        <p:nvSpPr>
          <p:cNvPr id="47" name="文本框 46"/>
          <p:cNvSpPr txBox="1"/>
          <p:nvPr/>
        </p:nvSpPr>
        <p:spPr>
          <a:xfrm>
            <a:off x="8315325" y="2580323"/>
            <a:ext cx="3154680" cy="365760"/>
          </a:xfrm>
          <a:prstGeom prst="rect">
            <a:avLst/>
          </a:prstGeom>
          <a:noFill/>
        </p:spPr>
        <p:txBody>
          <a:bodyPr wrap="none" rtlCol="0" anchor="t">
            <a:spAutoFit/>
          </a:bodyPr>
          <a:lstStyle/>
          <a:p>
            <a:r>
              <a:rPr lang="zh-CN" altLang="en-US">
                <a:latin typeface="+mj-lt"/>
                <a:ea typeface="+mj-lt"/>
                <a:cs typeface="宋体" panose="02010600030101010101" pitchFamily="2" charset="-122"/>
                <a:sym typeface="+mn-ea"/>
              </a:rPr>
              <a:t>消除消费者对食品安全的顾虑</a:t>
            </a:r>
          </a:p>
        </p:txBody>
      </p:sp>
      <p:sp>
        <p:nvSpPr>
          <p:cNvPr id="65" name="文本框 64"/>
          <p:cNvSpPr txBox="1"/>
          <p:nvPr/>
        </p:nvSpPr>
        <p:spPr>
          <a:xfrm>
            <a:off x="8315325" y="4117975"/>
            <a:ext cx="3154680" cy="365760"/>
          </a:xfrm>
          <a:prstGeom prst="rect">
            <a:avLst/>
          </a:prstGeom>
          <a:noFill/>
        </p:spPr>
        <p:txBody>
          <a:bodyPr wrap="none" rtlCol="0" anchor="t">
            <a:spAutoFit/>
          </a:bodyPr>
          <a:lstStyle/>
          <a:p>
            <a:r>
              <a:rPr lang="zh-CN" altLang="en-US">
                <a:latin typeface="+mj-lt"/>
                <a:ea typeface="+mj-lt"/>
                <a:cs typeface="宋体" panose="02010600030101010101" pitchFamily="2" charset="-122"/>
                <a:sym typeface="+mn-ea"/>
              </a:rPr>
              <a:t>提高食品生产者安全责任意识</a:t>
            </a:r>
            <a:endParaRPr lang="zh-CN" altLang="en-US">
              <a:solidFill>
                <a:srgbClr val="FF0000"/>
              </a:solidFill>
              <a:latin typeface="+mj-lt"/>
              <a:ea typeface="+mj-lt"/>
              <a:cs typeface="宋体" panose="02010600030101010101" pitchFamily="2" charset="-122"/>
              <a:sym typeface="+mn-ea"/>
              <a:hlinkClick r:id="rId2"/>
            </a:endParaRPr>
          </a:p>
        </p:txBody>
      </p:sp>
      <p:sp>
        <p:nvSpPr>
          <p:cNvPr id="69" name="新月形 68"/>
          <p:cNvSpPr/>
          <p:nvPr/>
        </p:nvSpPr>
        <p:spPr>
          <a:xfrm>
            <a:off x="7028180" y="879475"/>
            <a:ext cx="2232025" cy="5184140"/>
          </a:xfrm>
          <a:prstGeom prst="moon">
            <a:avLst>
              <a:gd name="adj" fmla="val 13029"/>
            </a:avLst>
          </a:prstGeom>
          <a:solidFill>
            <a:schemeClr val="accent5">
              <a:lumMod val="50000"/>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新月形 69"/>
          <p:cNvSpPr/>
          <p:nvPr/>
        </p:nvSpPr>
        <p:spPr>
          <a:xfrm rot="10800000">
            <a:off x="2560320" y="878840"/>
            <a:ext cx="2232025" cy="5184140"/>
          </a:xfrm>
          <a:prstGeom prst="moon">
            <a:avLst>
              <a:gd name="adj" fmla="val 13029"/>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 219"/>
          <p:cNvSpPr/>
          <p:nvPr/>
        </p:nvSpPr>
        <p:spPr>
          <a:xfrm>
            <a:off x="346710" y="2466975"/>
            <a:ext cx="3550285" cy="592455"/>
          </a:xfrm>
          <a:prstGeom prst="roundRect">
            <a:avLst>
              <a:gd name="adj" fmla="val 50000"/>
            </a:avLst>
          </a:prstGeom>
          <a:noFill/>
          <a:ln>
            <a:solidFill>
              <a:srgbClr val="0099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2" name=" 219"/>
          <p:cNvSpPr/>
          <p:nvPr/>
        </p:nvSpPr>
        <p:spPr>
          <a:xfrm>
            <a:off x="346075" y="4004310"/>
            <a:ext cx="3550285" cy="592455"/>
          </a:xfrm>
          <a:prstGeom prst="roundRect">
            <a:avLst>
              <a:gd name="adj" fmla="val 50000"/>
            </a:avLst>
          </a:prstGeom>
          <a:noFill/>
          <a:ln>
            <a:solidFill>
              <a:srgbClr val="0099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3" name=" 219"/>
          <p:cNvSpPr/>
          <p:nvPr/>
        </p:nvSpPr>
        <p:spPr>
          <a:xfrm>
            <a:off x="7955915" y="2466975"/>
            <a:ext cx="3628390" cy="592455"/>
          </a:xfrm>
          <a:prstGeom prst="roundRect">
            <a:avLst>
              <a:gd name="adj" fmla="val 50000"/>
            </a:avLst>
          </a:prstGeom>
          <a:noFill/>
          <a:ln>
            <a:solidFill>
              <a:srgbClr val="0099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4" name=" 219"/>
          <p:cNvSpPr/>
          <p:nvPr/>
        </p:nvSpPr>
        <p:spPr>
          <a:xfrm>
            <a:off x="7955915" y="4004310"/>
            <a:ext cx="3628390" cy="592455"/>
          </a:xfrm>
          <a:prstGeom prst="roundRect">
            <a:avLst>
              <a:gd name="adj" fmla="val 50000"/>
            </a:avLst>
          </a:prstGeom>
          <a:noFill/>
          <a:ln>
            <a:solidFill>
              <a:srgbClr val="0099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5" name="椭圆 74"/>
          <p:cNvSpPr/>
          <p:nvPr/>
        </p:nvSpPr>
        <p:spPr>
          <a:xfrm>
            <a:off x="3373120" y="2438400"/>
            <a:ext cx="648335" cy="648335"/>
          </a:xfrm>
          <a:prstGeom prst="ellipse">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373120" y="3976370"/>
            <a:ext cx="648335" cy="648335"/>
          </a:xfrm>
          <a:prstGeom prst="ellipse">
            <a:avLst/>
          </a:prstGeom>
          <a:solidFill>
            <a:srgbClr val="0099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7700645" y="2439670"/>
            <a:ext cx="648335" cy="648335"/>
          </a:xfrm>
          <a:prstGeom prst="ellipse">
            <a:avLst/>
          </a:prstGeom>
          <a:solidFill>
            <a:srgbClr val="4074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7700645" y="3976370"/>
            <a:ext cx="648335" cy="648335"/>
          </a:xfrm>
          <a:prstGeom prst="ellipse">
            <a:avLst/>
          </a:prstGeom>
          <a:solidFill>
            <a:srgbClr val="4074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p:cNvSpPr txBox="1"/>
          <p:nvPr/>
        </p:nvSpPr>
        <p:spPr>
          <a:xfrm>
            <a:off x="346075" y="2419350"/>
            <a:ext cx="3345815" cy="548640"/>
          </a:xfrm>
          <a:prstGeom prst="rect">
            <a:avLst/>
          </a:prstGeom>
          <a:noFill/>
        </p:spPr>
        <p:txBody>
          <a:bodyPr wrap="square" rtlCol="0" anchor="t">
            <a:spAutoFit/>
          </a:bodyPr>
          <a:lstStyle/>
          <a:p>
            <a:pPr algn="ctr">
              <a:lnSpc>
                <a:spcPct val="150000"/>
              </a:lnSpc>
            </a:pPr>
            <a:r>
              <a:rPr lang="zh-CN" altLang="en-US" sz="2000">
                <a:solidFill>
                  <a:schemeClr val="accent5">
                    <a:lumMod val="25000"/>
                  </a:schemeClr>
                </a:solidFill>
                <a:latin typeface="+mn-lt"/>
                <a:ea typeface="+mn-lt"/>
                <a:cs typeface="宋体" panose="02010600030101010101" pitchFamily="2" charset="-122"/>
                <a:sym typeface="+mn-ea"/>
              </a:rPr>
              <a:t>食品安全事件频发</a:t>
            </a:r>
          </a:p>
        </p:txBody>
      </p:sp>
      <p:sp>
        <p:nvSpPr>
          <p:cNvPr id="80" name="文本框 79"/>
          <p:cNvSpPr txBox="1"/>
          <p:nvPr/>
        </p:nvSpPr>
        <p:spPr>
          <a:xfrm>
            <a:off x="1165543" y="4117658"/>
            <a:ext cx="1452880" cy="396240"/>
          </a:xfrm>
          <a:prstGeom prst="rect">
            <a:avLst/>
          </a:prstGeom>
          <a:noFill/>
        </p:spPr>
        <p:txBody>
          <a:bodyPr wrap="none" rtlCol="0" anchor="t">
            <a:spAutoFit/>
          </a:bodyPr>
          <a:lstStyle/>
          <a:p>
            <a:r>
              <a:rPr lang="zh-CN" altLang="en-US" sz="2000">
                <a:latin typeface="+mn-lt"/>
                <a:ea typeface="+mn-lt"/>
                <a:cs typeface="宋体" panose="02010600030101010101" pitchFamily="2" charset="-122"/>
                <a:sym typeface="+mn-ea"/>
              </a:rPr>
              <a:t>消费者担忧</a:t>
            </a:r>
          </a:p>
        </p:txBody>
      </p:sp>
    </p:spTree>
    <p:extLst>
      <p:ext uri="{BB962C8B-B14F-4D97-AF65-F5344CB8AC3E}">
        <p14:creationId xmlns:p14="http://schemas.microsoft.com/office/powerpoint/2010/main" val="14535454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组合 3"/>
          <p:cNvGrpSpPr>
            <a:grpSpLocks/>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7107" name="组合 14"/>
          <p:cNvGrpSpPr>
            <a:grpSpLocks/>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0" name="文本框 17"/>
          <p:cNvSpPr txBox="1">
            <a:spLocks noChangeArrowheads="1"/>
          </p:cNvSpPr>
          <p:nvPr/>
        </p:nvSpPr>
        <p:spPr bwMode="auto">
          <a:xfrm>
            <a:off x="272595" y="124330"/>
            <a:ext cx="5634720" cy="584775"/>
          </a:xfrm>
          <a:prstGeom prst="rect">
            <a:avLst/>
          </a:prstGeom>
          <a:noFill/>
          <a:ln w="9525">
            <a:noFill/>
            <a:miter lim="800000"/>
            <a:headEnd/>
            <a:tailEnd/>
          </a:ln>
        </p:spPr>
        <p:txBody>
          <a:bodyPr wrap="square">
            <a:spAutoFit/>
          </a:bodyPr>
          <a:lstStyle/>
          <a:p>
            <a:pPr algn="ctr"/>
            <a:r>
              <a:rPr lang="zh-CN" altLang="en-US" sz="3200" dirty="0" smtClean="0">
                <a:solidFill>
                  <a:srgbClr val="1570C1"/>
                </a:solidFill>
                <a:latin typeface="Adobe 黑体 Std R" panose="020B0400000000000000" pitchFamily="34" charset="-122"/>
                <a:ea typeface="Adobe 黑体 Std R" panose="020B0400000000000000" pitchFamily="34" charset="-122"/>
              </a:rPr>
              <a:t>当前溯源的不足</a:t>
            </a:r>
            <a:endParaRPr lang="zh-CN" altLang="en-US" sz="3200" dirty="0">
              <a:solidFill>
                <a:srgbClr val="1570C1"/>
              </a:solidFill>
              <a:latin typeface="Adobe 黑体 Std R" panose="020B0400000000000000" pitchFamily="34" charset="-122"/>
              <a:ea typeface="Adobe 黑体 Std R" panose="020B0400000000000000" pitchFamily="34" charset="-122"/>
            </a:endParaRPr>
          </a:p>
        </p:txBody>
      </p:sp>
      <p:sp>
        <p:nvSpPr>
          <p:cNvPr id="25" name="文本框 24"/>
          <p:cNvSpPr txBox="1"/>
          <p:nvPr/>
        </p:nvSpPr>
        <p:spPr>
          <a:xfrm>
            <a:off x="4674235" y="4524375"/>
            <a:ext cx="6137910" cy="1188720"/>
          </a:xfrm>
          <a:prstGeom prst="rect">
            <a:avLst/>
          </a:prstGeom>
          <a:noFill/>
          <a:ln w="9525">
            <a:noFill/>
          </a:ln>
        </p:spPr>
        <p:txBody>
          <a:bodyPr wrap="square">
            <a:spAutoFit/>
          </a:bodyPr>
          <a:lstStyle/>
          <a:p>
            <a:pPr marL="0" indent="0" algn="l">
              <a:lnSpc>
                <a:spcPct val="150000"/>
              </a:lnSpc>
            </a:pPr>
            <a:r>
              <a:rPr lang="zh-CN" altLang="en-US" sz="1600" b="0" u="none">
                <a:latin typeface="+mn-lt"/>
                <a:ea typeface="+mn-lt"/>
                <a:cs typeface="宋体" panose="02010600030101010101" pitchFamily="2" charset="-122"/>
              </a:rPr>
              <a:t>由于第三方平台的公信力不足，消费者对溯源数据存在怀疑态度，同时合作企业在提供运营数据的时候有顾虑，导致平台数据缺乏而不能精确认证和管理。</a:t>
            </a:r>
          </a:p>
        </p:txBody>
      </p:sp>
      <p:cxnSp>
        <p:nvCxnSpPr>
          <p:cNvPr id="26" name="直接连接符 25"/>
          <p:cNvCxnSpPr/>
          <p:nvPr/>
        </p:nvCxnSpPr>
        <p:spPr>
          <a:xfrm>
            <a:off x="4148455" y="1737360"/>
            <a:ext cx="0" cy="410464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nvGrpSpPr>
          <p:cNvPr id="27" name="组合 26"/>
          <p:cNvGrpSpPr>
            <a:grpSpLocks noChangeAspect="1"/>
          </p:cNvGrpSpPr>
          <p:nvPr/>
        </p:nvGrpSpPr>
        <p:grpSpPr>
          <a:xfrm rot="-1800000">
            <a:off x="3881860" y="2239841"/>
            <a:ext cx="523803" cy="185066"/>
            <a:chOff x="4488565" y="730357"/>
            <a:chExt cx="521058" cy="184096"/>
          </a:xfrm>
          <a:solidFill>
            <a:schemeClr val="accent1">
              <a:lumMod val="75000"/>
            </a:schemeClr>
          </a:solidFill>
        </p:grpSpPr>
        <p:sp>
          <p:nvSpPr>
            <p:cNvPr id="28" name="Freeform 19"/>
            <p:cNvSpPr/>
            <p:nvPr/>
          </p:nvSpPr>
          <p:spPr bwMode="auto">
            <a:xfrm>
              <a:off x="4488565" y="730357"/>
              <a:ext cx="239982" cy="184096"/>
            </a:xfrm>
            <a:custGeom>
              <a:avLst/>
              <a:gdLst/>
              <a:ahLst/>
              <a:cxnLst>
                <a:cxn ang="0">
                  <a:pos x="192" y="0"/>
                </a:cxn>
                <a:cxn ang="0">
                  <a:pos x="203" y="0"/>
                </a:cxn>
                <a:cxn ang="0">
                  <a:pos x="225" y="5"/>
                </a:cxn>
                <a:cxn ang="0">
                  <a:pos x="245" y="13"/>
                </a:cxn>
                <a:cxn ang="0">
                  <a:pos x="262" y="26"/>
                </a:cxn>
                <a:cxn ang="0">
                  <a:pos x="271" y="32"/>
                </a:cxn>
                <a:cxn ang="0">
                  <a:pos x="282" y="47"/>
                </a:cxn>
                <a:cxn ang="0">
                  <a:pos x="292" y="63"/>
                </a:cxn>
                <a:cxn ang="0">
                  <a:pos x="232" y="63"/>
                </a:cxn>
                <a:cxn ang="0">
                  <a:pos x="213" y="53"/>
                </a:cxn>
                <a:cxn ang="0">
                  <a:pos x="192" y="49"/>
                </a:cxn>
                <a:cxn ang="0">
                  <a:pos x="112" y="49"/>
                </a:cxn>
                <a:cxn ang="0">
                  <a:pos x="88" y="54"/>
                </a:cxn>
                <a:cxn ang="0">
                  <a:pos x="68" y="68"/>
                </a:cxn>
                <a:cxn ang="0">
                  <a:pos x="61" y="77"/>
                </a:cxn>
                <a:cxn ang="0">
                  <a:pos x="51" y="99"/>
                </a:cxn>
                <a:cxn ang="0">
                  <a:pos x="50" y="111"/>
                </a:cxn>
                <a:cxn ang="0">
                  <a:pos x="51" y="124"/>
                </a:cxn>
                <a:cxn ang="0">
                  <a:pos x="61" y="146"/>
                </a:cxn>
                <a:cxn ang="0">
                  <a:pos x="68" y="154"/>
                </a:cxn>
                <a:cxn ang="0">
                  <a:pos x="88" y="168"/>
                </a:cxn>
                <a:cxn ang="0">
                  <a:pos x="112" y="173"/>
                </a:cxn>
                <a:cxn ang="0">
                  <a:pos x="192" y="173"/>
                </a:cxn>
                <a:cxn ang="0">
                  <a:pos x="213" y="169"/>
                </a:cxn>
                <a:cxn ang="0">
                  <a:pos x="232" y="158"/>
                </a:cxn>
                <a:cxn ang="0">
                  <a:pos x="292" y="158"/>
                </a:cxn>
                <a:cxn ang="0">
                  <a:pos x="282" y="175"/>
                </a:cxn>
                <a:cxn ang="0">
                  <a:pos x="271" y="189"/>
                </a:cxn>
                <a:cxn ang="0">
                  <a:pos x="262" y="196"/>
                </a:cxn>
                <a:cxn ang="0">
                  <a:pos x="245" y="209"/>
                </a:cxn>
                <a:cxn ang="0">
                  <a:pos x="225" y="217"/>
                </a:cxn>
                <a:cxn ang="0">
                  <a:pos x="203" y="221"/>
                </a:cxn>
                <a:cxn ang="0">
                  <a:pos x="112" y="222"/>
                </a:cxn>
                <a:cxn ang="0">
                  <a:pos x="100" y="221"/>
                </a:cxn>
                <a:cxn ang="0">
                  <a:pos x="78" y="217"/>
                </a:cxn>
                <a:cxn ang="0">
                  <a:pos x="58" y="209"/>
                </a:cxn>
                <a:cxn ang="0">
                  <a:pos x="41" y="196"/>
                </a:cxn>
                <a:cxn ang="0">
                  <a:pos x="34" y="189"/>
                </a:cxn>
                <a:cxn ang="0">
                  <a:pos x="20" y="173"/>
                </a:cxn>
                <a:cxn ang="0">
                  <a:pos x="9" y="154"/>
                </a:cxn>
                <a:cxn ang="0">
                  <a:pos x="3" y="133"/>
                </a:cxn>
                <a:cxn ang="0">
                  <a:pos x="0" y="111"/>
                </a:cxn>
                <a:cxn ang="0">
                  <a:pos x="0" y="111"/>
                </a:cxn>
                <a:cxn ang="0">
                  <a:pos x="3" y="89"/>
                </a:cxn>
                <a:cxn ang="0">
                  <a:pos x="9" y="68"/>
                </a:cxn>
                <a:cxn ang="0">
                  <a:pos x="20" y="49"/>
                </a:cxn>
                <a:cxn ang="0">
                  <a:pos x="34" y="32"/>
                </a:cxn>
                <a:cxn ang="0">
                  <a:pos x="41" y="26"/>
                </a:cxn>
                <a:cxn ang="0">
                  <a:pos x="58" y="13"/>
                </a:cxn>
                <a:cxn ang="0">
                  <a:pos x="78" y="5"/>
                </a:cxn>
                <a:cxn ang="0">
                  <a:pos x="100" y="0"/>
                </a:cxn>
                <a:cxn ang="0">
                  <a:pos x="112" y="0"/>
                </a:cxn>
              </a:cxnLst>
              <a:rect l="0" t="0" r="r" b="b"/>
              <a:pathLst>
                <a:path w="292" h="222">
                  <a:moveTo>
                    <a:pt x="112" y="0"/>
                  </a:moveTo>
                  <a:lnTo>
                    <a:pt x="192" y="0"/>
                  </a:lnTo>
                  <a:lnTo>
                    <a:pt x="192" y="0"/>
                  </a:lnTo>
                  <a:lnTo>
                    <a:pt x="203" y="0"/>
                  </a:lnTo>
                  <a:lnTo>
                    <a:pt x="214" y="2"/>
                  </a:lnTo>
                  <a:lnTo>
                    <a:pt x="225" y="5"/>
                  </a:lnTo>
                  <a:lnTo>
                    <a:pt x="235" y="9"/>
                  </a:lnTo>
                  <a:lnTo>
                    <a:pt x="245" y="13"/>
                  </a:lnTo>
                  <a:lnTo>
                    <a:pt x="254" y="18"/>
                  </a:lnTo>
                  <a:lnTo>
                    <a:pt x="262" y="26"/>
                  </a:lnTo>
                  <a:lnTo>
                    <a:pt x="271" y="32"/>
                  </a:lnTo>
                  <a:lnTo>
                    <a:pt x="271" y="32"/>
                  </a:lnTo>
                  <a:lnTo>
                    <a:pt x="277" y="39"/>
                  </a:lnTo>
                  <a:lnTo>
                    <a:pt x="282" y="47"/>
                  </a:lnTo>
                  <a:lnTo>
                    <a:pt x="288" y="56"/>
                  </a:lnTo>
                  <a:lnTo>
                    <a:pt x="292" y="63"/>
                  </a:lnTo>
                  <a:lnTo>
                    <a:pt x="232" y="63"/>
                  </a:lnTo>
                  <a:lnTo>
                    <a:pt x="232" y="63"/>
                  </a:lnTo>
                  <a:lnTo>
                    <a:pt x="223" y="58"/>
                  </a:lnTo>
                  <a:lnTo>
                    <a:pt x="213" y="53"/>
                  </a:lnTo>
                  <a:lnTo>
                    <a:pt x="203" y="51"/>
                  </a:lnTo>
                  <a:lnTo>
                    <a:pt x="192" y="49"/>
                  </a:lnTo>
                  <a:lnTo>
                    <a:pt x="112" y="49"/>
                  </a:lnTo>
                  <a:lnTo>
                    <a:pt x="112" y="49"/>
                  </a:lnTo>
                  <a:lnTo>
                    <a:pt x="99" y="51"/>
                  </a:lnTo>
                  <a:lnTo>
                    <a:pt x="88" y="54"/>
                  </a:lnTo>
                  <a:lnTo>
                    <a:pt x="77" y="60"/>
                  </a:lnTo>
                  <a:lnTo>
                    <a:pt x="68" y="68"/>
                  </a:lnTo>
                  <a:lnTo>
                    <a:pt x="68" y="68"/>
                  </a:lnTo>
                  <a:lnTo>
                    <a:pt x="61" y="77"/>
                  </a:lnTo>
                  <a:lnTo>
                    <a:pt x="55" y="86"/>
                  </a:lnTo>
                  <a:lnTo>
                    <a:pt x="51" y="99"/>
                  </a:lnTo>
                  <a:lnTo>
                    <a:pt x="50" y="111"/>
                  </a:lnTo>
                  <a:lnTo>
                    <a:pt x="50" y="111"/>
                  </a:lnTo>
                  <a:lnTo>
                    <a:pt x="50" y="111"/>
                  </a:lnTo>
                  <a:lnTo>
                    <a:pt x="51" y="124"/>
                  </a:lnTo>
                  <a:lnTo>
                    <a:pt x="55" y="135"/>
                  </a:lnTo>
                  <a:lnTo>
                    <a:pt x="61" y="146"/>
                  </a:lnTo>
                  <a:lnTo>
                    <a:pt x="68" y="154"/>
                  </a:lnTo>
                  <a:lnTo>
                    <a:pt x="68" y="154"/>
                  </a:lnTo>
                  <a:lnTo>
                    <a:pt x="77" y="162"/>
                  </a:lnTo>
                  <a:lnTo>
                    <a:pt x="88" y="168"/>
                  </a:lnTo>
                  <a:lnTo>
                    <a:pt x="99" y="172"/>
                  </a:lnTo>
                  <a:lnTo>
                    <a:pt x="112" y="173"/>
                  </a:lnTo>
                  <a:lnTo>
                    <a:pt x="192" y="173"/>
                  </a:lnTo>
                  <a:lnTo>
                    <a:pt x="192" y="173"/>
                  </a:lnTo>
                  <a:lnTo>
                    <a:pt x="203" y="172"/>
                  </a:lnTo>
                  <a:lnTo>
                    <a:pt x="213" y="169"/>
                  </a:lnTo>
                  <a:lnTo>
                    <a:pt x="223" y="164"/>
                  </a:lnTo>
                  <a:lnTo>
                    <a:pt x="232" y="158"/>
                  </a:lnTo>
                  <a:lnTo>
                    <a:pt x="292" y="158"/>
                  </a:lnTo>
                  <a:lnTo>
                    <a:pt x="292" y="158"/>
                  </a:lnTo>
                  <a:lnTo>
                    <a:pt x="288" y="167"/>
                  </a:lnTo>
                  <a:lnTo>
                    <a:pt x="282" y="175"/>
                  </a:lnTo>
                  <a:lnTo>
                    <a:pt x="277" y="183"/>
                  </a:lnTo>
                  <a:lnTo>
                    <a:pt x="271" y="189"/>
                  </a:lnTo>
                  <a:lnTo>
                    <a:pt x="271" y="189"/>
                  </a:lnTo>
                  <a:lnTo>
                    <a:pt x="262" y="196"/>
                  </a:lnTo>
                  <a:lnTo>
                    <a:pt x="254" y="203"/>
                  </a:lnTo>
                  <a:lnTo>
                    <a:pt x="245" y="209"/>
                  </a:lnTo>
                  <a:lnTo>
                    <a:pt x="235" y="214"/>
                  </a:lnTo>
                  <a:lnTo>
                    <a:pt x="225" y="217"/>
                  </a:lnTo>
                  <a:lnTo>
                    <a:pt x="214" y="220"/>
                  </a:lnTo>
                  <a:lnTo>
                    <a:pt x="203" y="221"/>
                  </a:lnTo>
                  <a:lnTo>
                    <a:pt x="192" y="222"/>
                  </a:lnTo>
                  <a:lnTo>
                    <a:pt x="112" y="222"/>
                  </a:lnTo>
                  <a:lnTo>
                    <a:pt x="112" y="222"/>
                  </a:lnTo>
                  <a:lnTo>
                    <a:pt x="100" y="221"/>
                  </a:lnTo>
                  <a:lnTo>
                    <a:pt x="89" y="220"/>
                  </a:lnTo>
                  <a:lnTo>
                    <a:pt x="78" y="217"/>
                  </a:lnTo>
                  <a:lnTo>
                    <a:pt x="68" y="214"/>
                  </a:lnTo>
                  <a:lnTo>
                    <a:pt x="58" y="209"/>
                  </a:lnTo>
                  <a:lnTo>
                    <a:pt x="50" y="203"/>
                  </a:lnTo>
                  <a:lnTo>
                    <a:pt x="41" y="196"/>
                  </a:lnTo>
                  <a:lnTo>
                    <a:pt x="34" y="189"/>
                  </a:lnTo>
                  <a:lnTo>
                    <a:pt x="34" y="189"/>
                  </a:lnTo>
                  <a:lnTo>
                    <a:pt x="26" y="182"/>
                  </a:lnTo>
                  <a:lnTo>
                    <a:pt x="20" y="173"/>
                  </a:lnTo>
                  <a:lnTo>
                    <a:pt x="14" y="164"/>
                  </a:lnTo>
                  <a:lnTo>
                    <a:pt x="9" y="154"/>
                  </a:lnTo>
                  <a:lnTo>
                    <a:pt x="5" y="143"/>
                  </a:lnTo>
                  <a:lnTo>
                    <a:pt x="3" y="133"/>
                  </a:lnTo>
                  <a:lnTo>
                    <a:pt x="2" y="122"/>
                  </a:lnTo>
                  <a:lnTo>
                    <a:pt x="0" y="111"/>
                  </a:lnTo>
                  <a:lnTo>
                    <a:pt x="0" y="111"/>
                  </a:lnTo>
                  <a:lnTo>
                    <a:pt x="0" y="111"/>
                  </a:lnTo>
                  <a:lnTo>
                    <a:pt x="2" y="100"/>
                  </a:lnTo>
                  <a:lnTo>
                    <a:pt x="3" y="89"/>
                  </a:lnTo>
                  <a:lnTo>
                    <a:pt x="5" y="78"/>
                  </a:lnTo>
                  <a:lnTo>
                    <a:pt x="9" y="68"/>
                  </a:lnTo>
                  <a:lnTo>
                    <a:pt x="14" y="58"/>
                  </a:lnTo>
                  <a:lnTo>
                    <a:pt x="20" y="49"/>
                  </a:lnTo>
                  <a:lnTo>
                    <a:pt x="26" y="41"/>
                  </a:lnTo>
                  <a:lnTo>
                    <a:pt x="34" y="32"/>
                  </a:lnTo>
                  <a:lnTo>
                    <a:pt x="34" y="32"/>
                  </a:lnTo>
                  <a:lnTo>
                    <a:pt x="41" y="26"/>
                  </a:lnTo>
                  <a:lnTo>
                    <a:pt x="50" y="18"/>
                  </a:lnTo>
                  <a:lnTo>
                    <a:pt x="58" y="13"/>
                  </a:lnTo>
                  <a:lnTo>
                    <a:pt x="68" y="9"/>
                  </a:lnTo>
                  <a:lnTo>
                    <a:pt x="78" y="5"/>
                  </a:lnTo>
                  <a:lnTo>
                    <a:pt x="89" y="2"/>
                  </a:lnTo>
                  <a:lnTo>
                    <a:pt x="100" y="0"/>
                  </a:lnTo>
                  <a:lnTo>
                    <a:pt x="112" y="0"/>
                  </a:lnTo>
                  <a:lnTo>
                    <a:pt x="112" y="0"/>
                  </a:lnTo>
                  <a:close/>
                </a:path>
              </a:pathLst>
            </a:custGeom>
            <a:grpFill/>
            <a:ln w="9525">
              <a:noFill/>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20"/>
            <p:cNvSpPr/>
            <p:nvPr/>
          </p:nvSpPr>
          <p:spPr bwMode="auto">
            <a:xfrm>
              <a:off x="4771284" y="730357"/>
              <a:ext cx="238339" cy="184096"/>
            </a:xfrm>
            <a:custGeom>
              <a:avLst/>
              <a:gdLst/>
              <a:ahLst/>
              <a:cxnLst>
                <a:cxn ang="0">
                  <a:pos x="181" y="0"/>
                </a:cxn>
                <a:cxn ang="0">
                  <a:pos x="192" y="0"/>
                </a:cxn>
                <a:cxn ang="0">
                  <a:pos x="213" y="5"/>
                </a:cxn>
                <a:cxn ang="0">
                  <a:pos x="234" y="13"/>
                </a:cxn>
                <a:cxn ang="0">
                  <a:pos x="251" y="26"/>
                </a:cxn>
                <a:cxn ang="0">
                  <a:pos x="258" y="32"/>
                </a:cxn>
                <a:cxn ang="0">
                  <a:pos x="272" y="49"/>
                </a:cxn>
                <a:cxn ang="0">
                  <a:pos x="283" y="68"/>
                </a:cxn>
                <a:cxn ang="0">
                  <a:pos x="289" y="89"/>
                </a:cxn>
                <a:cxn ang="0">
                  <a:pos x="292" y="111"/>
                </a:cxn>
                <a:cxn ang="0">
                  <a:pos x="292" y="111"/>
                </a:cxn>
                <a:cxn ang="0">
                  <a:pos x="289" y="133"/>
                </a:cxn>
                <a:cxn ang="0">
                  <a:pos x="283" y="154"/>
                </a:cxn>
                <a:cxn ang="0">
                  <a:pos x="272" y="173"/>
                </a:cxn>
                <a:cxn ang="0">
                  <a:pos x="258" y="189"/>
                </a:cxn>
                <a:cxn ang="0">
                  <a:pos x="251" y="196"/>
                </a:cxn>
                <a:cxn ang="0">
                  <a:pos x="234" y="209"/>
                </a:cxn>
                <a:cxn ang="0">
                  <a:pos x="213" y="217"/>
                </a:cxn>
                <a:cxn ang="0">
                  <a:pos x="192" y="221"/>
                </a:cxn>
                <a:cxn ang="0">
                  <a:pos x="100" y="222"/>
                </a:cxn>
                <a:cxn ang="0">
                  <a:pos x="89" y="221"/>
                </a:cxn>
                <a:cxn ang="0">
                  <a:pos x="67" y="217"/>
                </a:cxn>
                <a:cxn ang="0">
                  <a:pos x="47" y="209"/>
                </a:cxn>
                <a:cxn ang="0">
                  <a:pos x="30" y="196"/>
                </a:cxn>
                <a:cxn ang="0">
                  <a:pos x="21" y="189"/>
                </a:cxn>
                <a:cxn ang="0">
                  <a:pos x="9" y="175"/>
                </a:cxn>
                <a:cxn ang="0">
                  <a:pos x="0" y="158"/>
                </a:cxn>
                <a:cxn ang="0">
                  <a:pos x="61" y="158"/>
                </a:cxn>
                <a:cxn ang="0">
                  <a:pos x="79" y="169"/>
                </a:cxn>
                <a:cxn ang="0">
                  <a:pos x="100" y="173"/>
                </a:cxn>
                <a:cxn ang="0">
                  <a:pos x="181" y="173"/>
                </a:cxn>
                <a:cxn ang="0">
                  <a:pos x="204" y="168"/>
                </a:cxn>
                <a:cxn ang="0">
                  <a:pos x="224" y="154"/>
                </a:cxn>
                <a:cxn ang="0">
                  <a:pos x="231" y="146"/>
                </a:cxn>
                <a:cxn ang="0">
                  <a:pos x="241" y="124"/>
                </a:cxn>
                <a:cxn ang="0">
                  <a:pos x="242" y="111"/>
                </a:cxn>
                <a:cxn ang="0">
                  <a:pos x="241" y="99"/>
                </a:cxn>
                <a:cxn ang="0">
                  <a:pos x="231" y="77"/>
                </a:cxn>
                <a:cxn ang="0">
                  <a:pos x="224" y="68"/>
                </a:cxn>
                <a:cxn ang="0">
                  <a:pos x="204" y="54"/>
                </a:cxn>
                <a:cxn ang="0">
                  <a:pos x="181" y="49"/>
                </a:cxn>
                <a:cxn ang="0">
                  <a:pos x="100" y="49"/>
                </a:cxn>
                <a:cxn ang="0">
                  <a:pos x="79" y="53"/>
                </a:cxn>
                <a:cxn ang="0">
                  <a:pos x="61" y="63"/>
                </a:cxn>
                <a:cxn ang="0">
                  <a:pos x="0" y="63"/>
                </a:cxn>
                <a:cxn ang="0">
                  <a:pos x="9" y="47"/>
                </a:cxn>
                <a:cxn ang="0">
                  <a:pos x="21" y="32"/>
                </a:cxn>
                <a:cxn ang="0">
                  <a:pos x="30" y="26"/>
                </a:cxn>
                <a:cxn ang="0">
                  <a:pos x="47" y="13"/>
                </a:cxn>
                <a:cxn ang="0">
                  <a:pos x="67" y="5"/>
                </a:cxn>
                <a:cxn ang="0">
                  <a:pos x="89" y="0"/>
                </a:cxn>
                <a:cxn ang="0">
                  <a:pos x="100" y="0"/>
                </a:cxn>
              </a:cxnLst>
              <a:rect l="0" t="0" r="r" b="b"/>
              <a:pathLst>
                <a:path w="292" h="222">
                  <a:moveTo>
                    <a:pt x="100" y="0"/>
                  </a:moveTo>
                  <a:lnTo>
                    <a:pt x="181" y="0"/>
                  </a:lnTo>
                  <a:lnTo>
                    <a:pt x="181" y="0"/>
                  </a:lnTo>
                  <a:lnTo>
                    <a:pt x="192" y="0"/>
                  </a:lnTo>
                  <a:lnTo>
                    <a:pt x="203" y="2"/>
                  </a:lnTo>
                  <a:lnTo>
                    <a:pt x="213" y="5"/>
                  </a:lnTo>
                  <a:lnTo>
                    <a:pt x="224" y="9"/>
                  </a:lnTo>
                  <a:lnTo>
                    <a:pt x="234" y="13"/>
                  </a:lnTo>
                  <a:lnTo>
                    <a:pt x="242" y="18"/>
                  </a:lnTo>
                  <a:lnTo>
                    <a:pt x="251" y="26"/>
                  </a:lnTo>
                  <a:lnTo>
                    <a:pt x="258" y="32"/>
                  </a:lnTo>
                  <a:lnTo>
                    <a:pt x="258" y="32"/>
                  </a:lnTo>
                  <a:lnTo>
                    <a:pt x="266" y="41"/>
                  </a:lnTo>
                  <a:lnTo>
                    <a:pt x="272" y="49"/>
                  </a:lnTo>
                  <a:lnTo>
                    <a:pt x="278" y="58"/>
                  </a:lnTo>
                  <a:lnTo>
                    <a:pt x="283" y="68"/>
                  </a:lnTo>
                  <a:lnTo>
                    <a:pt x="287" y="78"/>
                  </a:lnTo>
                  <a:lnTo>
                    <a:pt x="289" y="89"/>
                  </a:lnTo>
                  <a:lnTo>
                    <a:pt x="291" y="100"/>
                  </a:lnTo>
                  <a:lnTo>
                    <a:pt x="292" y="111"/>
                  </a:lnTo>
                  <a:lnTo>
                    <a:pt x="292" y="111"/>
                  </a:lnTo>
                  <a:lnTo>
                    <a:pt x="292" y="111"/>
                  </a:lnTo>
                  <a:lnTo>
                    <a:pt x="291" y="122"/>
                  </a:lnTo>
                  <a:lnTo>
                    <a:pt x="289" y="133"/>
                  </a:lnTo>
                  <a:lnTo>
                    <a:pt x="287" y="143"/>
                  </a:lnTo>
                  <a:lnTo>
                    <a:pt x="283" y="154"/>
                  </a:lnTo>
                  <a:lnTo>
                    <a:pt x="278" y="164"/>
                  </a:lnTo>
                  <a:lnTo>
                    <a:pt x="272" y="173"/>
                  </a:lnTo>
                  <a:lnTo>
                    <a:pt x="266" y="182"/>
                  </a:lnTo>
                  <a:lnTo>
                    <a:pt x="258" y="189"/>
                  </a:lnTo>
                  <a:lnTo>
                    <a:pt x="258" y="189"/>
                  </a:lnTo>
                  <a:lnTo>
                    <a:pt x="251" y="196"/>
                  </a:lnTo>
                  <a:lnTo>
                    <a:pt x="242" y="203"/>
                  </a:lnTo>
                  <a:lnTo>
                    <a:pt x="234" y="209"/>
                  </a:lnTo>
                  <a:lnTo>
                    <a:pt x="224" y="214"/>
                  </a:lnTo>
                  <a:lnTo>
                    <a:pt x="213" y="217"/>
                  </a:lnTo>
                  <a:lnTo>
                    <a:pt x="203" y="220"/>
                  </a:lnTo>
                  <a:lnTo>
                    <a:pt x="192" y="221"/>
                  </a:lnTo>
                  <a:lnTo>
                    <a:pt x="181" y="222"/>
                  </a:lnTo>
                  <a:lnTo>
                    <a:pt x="100" y="222"/>
                  </a:lnTo>
                  <a:lnTo>
                    <a:pt x="100" y="222"/>
                  </a:lnTo>
                  <a:lnTo>
                    <a:pt x="89" y="221"/>
                  </a:lnTo>
                  <a:lnTo>
                    <a:pt x="78" y="220"/>
                  </a:lnTo>
                  <a:lnTo>
                    <a:pt x="67" y="217"/>
                  </a:lnTo>
                  <a:lnTo>
                    <a:pt x="57" y="214"/>
                  </a:lnTo>
                  <a:lnTo>
                    <a:pt x="47" y="209"/>
                  </a:lnTo>
                  <a:lnTo>
                    <a:pt x="38" y="203"/>
                  </a:lnTo>
                  <a:lnTo>
                    <a:pt x="30" y="196"/>
                  </a:lnTo>
                  <a:lnTo>
                    <a:pt x="21" y="189"/>
                  </a:lnTo>
                  <a:lnTo>
                    <a:pt x="21" y="189"/>
                  </a:lnTo>
                  <a:lnTo>
                    <a:pt x="15" y="183"/>
                  </a:lnTo>
                  <a:lnTo>
                    <a:pt x="9" y="175"/>
                  </a:lnTo>
                  <a:lnTo>
                    <a:pt x="4" y="167"/>
                  </a:lnTo>
                  <a:lnTo>
                    <a:pt x="0" y="158"/>
                  </a:lnTo>
                  <a:lnTo>
                    <a:pt x="61" y="158"/>
                  </a:lnTo>
                  <a:lnTo>
                    <a:pt x="61" y="158"/>
                  </a:lnTo>
                  <a:lnTo>
                    <a:pt x="69" y="164"/>
                  </a:lnTo>
                  <a:lnTo>
                    <a:pt x="79" y="169"/>
                  </a:lnTo>
                  <a:lnTo>
                    <a:pt x="89" y="172"/>
                  </a:lnTo>
                  <a:lnTo>
                    <a:pt x="100" y="173"/>
                  </a:lnTo>
                  <a:lnTo>
                    <a:pt x="181" y="173"/>
                  </a:lnTo>
                  <a:lnTo>
                    <a:pt x="181" y="173"/>
                  </a:lnTo>
                  <a:lnTo>
                    <a:pt x="193" y="172"/>
                  </a:lnTo>
                  <a:lnTo>
                    <a:pt x="204" y="168"/>
                  </a:lnTo>
                  <a:lnTo>
                    <a:pt x="215" y="162"/>
                  </a:lnTo>
                  <a:lnTo>
                    <a:pt x="224" y="154"/>
                  </a:lnTo>
                  <a:lnTo>
                    <a:pt x="224" y="154"/>
                  </a:lnTo>
                  <a:lnTo>
                    <a:pt x="231" y="146"/>
                  </a:lnTo>
                  <a:lnTo>
                    <a:pt x="237" y="135"/>
                  </a:lnTo>
                  <a:lnTo>
                    <a:pt x="241" y="124"/>
                  </a:lnTo>
                  <a:lnTo>
                    <a:pt x="242" y="111"/>
                  </a:lnTo>
                  <a:lnTo>
                    <a:pt x="242" y="111"/>
                  </a:lnTo>
                  <a:lnTo>
                    <a:pt x="242" y="111"/>
                  </a:lnTo>
                  <a:lnTo>
                    <a:pt x="241" y="99"/>
                  </a:lnTo>
                  <a:lnTo>
                    <a:pt x="237" y="86"/>
                  </a:lnTo>
                  <a:lnTo>
                    <a:pt x="231" y="77"/>
                  </a:lnTo>
                  <a:lnTo>
                    <a:pt x="224" y="68"/>
                  </a:lnTo>
                  <a:lnTo>
                    <a:pt x="224" y="68"/>
                  </a:lnTo>
                  <a:lnTo>
                    <a:pt x="215" y="60"/>
                  </a:lnTo>
                  <a:lnTo>
                    <a:pt x="204" y="54"/>
                  </a:lnTo>
                  <a:lnTo>
                    <a:pt x="193" y="51"/>
                  </a:lnTo>
                  <a:lnTo>
                    <a:pt x="181" y="49"/>
                  </a:lnTo>
                  <a:lnTo>
                    <a:pt x="100" y="49"/>
                  </a:lnTo>
                  <a:lnTo>
                    <a:pt x="100" y="49"/>
                  </a:lnTo>
                  <a:lnTo>
                    <a:pt x="89" y="51"/>
                  </a:lnTo>
                  <a:lnTo>
                    <a:pt x="79" y="53"/>
                  </a:lnTo>
                  <a:lnTo>
                    <a:pt x="69" y="58"/>
                  </a:lnTo>
                  <a:lnTo>
                    <a:pt x="61" y="63"/>
                  </a:lnTo>
                  <a:lnTo>
                    <a:pt x="0" y="63"/>
                  </a:lnTo>
                  <a:lnTo>
                    <a:pt x="0" y="63"/>
                  </a:lnTo>
                  <a:lnTo>
                    <a:pt x="4" y="56"/>
                  </a:lnTo>
                  <a:lnTo>
                    <a:pt x="9" y="47"/>
                  </a:lnTo>
                  <a:lnTo>
                    <a:pt x="15" y="39"/>
                  </a:lnTo>
                  <a:lnTo>
                    <a:pt x="21" y="32"/>
                  </a:lnTo>
                  <a:lnTo>
                    <a:pt x="21" y="32"/>
                  </a:lnTo>
                  <a:lnTo>
                    <a:pt x="30" y="26"/>
                  </a:lnTo>
                  <a:lnTo>
                    <a:pt x="38" y="18"/>
                  </a:lnTo>
                  <a:lnTo>
                    <a:pt x="47" y="13"/>
                  </a:lnTo>
                  <a:lnTo>
                    <a:pt x="57" y="9"/>
                  </a:lnTo>
                  <a:lnTo>
                    <a:pt x="67" y="5"/>
                  </a:lnTo>
                  <a:lnTo>
                    <a:pt x="78" y="2"/>
                  </a:lnTo>
                  <a:lnTo>
                    <a:pt x="89" y="0"/>
                  </a:lnTo>
                  <a:lnTo>
                    <a:pt x="100" y="0"/>
                  </a:lnTo>
                  <a:lnTo>
                    <a:pt x="100" y="0"/>
                  </a:lnTo>
                  <a:close/>
                </a:path>
              </a:pathLst>
            </a:custGeom>
            <a:grpFill/>
            <a:ln w="9525">
              <a:noFill/>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21"/>
            <p:cNvSpPr/>
            <p:nvPr/>
          </p:nvSpPr>
          <p:spPr bwMode="auto">
            <a:xfrm>
              <a:off x="4654580" y="802680"/>
              <a:ext cx="202177" cy="37806"/>
            </a:xfrm>
            <a:custGeom>
              <a:avLst/>
              <a:gdLst/>
              <a:ahLst/>
              <a:cxnLst>
                <a:cxn ang="0">
                  <a:pos x="24" y="0"/>
                </a:cxn>
                <a:cxn ang="0">
                  <a:pos x="224" y="0"/>
                </a:cxn>
                <a:cxn ang="0">
                  <a:pos x="224" y="0"/>
                </a:cxn>
                <a:cxn ang="0">
                  <a:pos x="229" y="1"/>
                </a:cxn>
                <a:cxn ang="0">
                  <a:pos x="233" y="2"/>
                </a:cxn>
                <a:cxn ang="0">
                  <a:pos x="236" y="5"/>
                </a:cxn>
                <a:cxn ang="0">
                  <a:pos x="240" y="7"/>
                </a:cxn>
                <a:cxn ang="0">
                  <a:pos x="242" y="11"/>
                </a:cxn>
                <a:cxn ang="0">
                  <a:pos x="245" y="14"/>
                </a:cxn>
                <a:cxn ang="0">
                  <a:pos x="246" y="18"/>
                </a:cxn>
                <a:cxn ang="0">
                  <a:pos x="246" y="23"/>
                </a:cxn>
                <a:cxn ang="0">
                  <a:pos x="246" y="23"/>
                </a:cxn>
                <a:cxn ang="0">
                  <a:pos x="246" y="23"/>
                </a:cxn>
                <a:cxn ang="0">
                  <a:pos x="246" y="28"/>
                </a:cxn>
                <a:cxn ang="0">
                  <a:pos x="245" y="32"/>
                </a:cxn>
                <a:cxn ang="0">
                  <a:pos x="242" y="36"/>
                </a:cxn>
                <a:cxn ang="0">
                  <a:pos x="240" y="39"/>
                </a:cxn>
                <a:cxn ang="0">
                  <a:pos x="236" y="42"/>
                </a:cxn>
                <a:cxn ang="0">
                  <a:pos x="233" y="44"/>
                </a:cxn>
                <a:cxn ang="0">
                  <a:pos x="229" y="45"/>
                </a:cxn>
                <a:cxn ang="0">
                  <a:pos x="224" y="45"/>
                </a:cxn>
                <a:cxn ang="0">
                  <a:pos x="24" y="45"/>
                </a:cxn>
                <a:cxn ang="0">
                  <a:pos x="24" y="45"/>
                </a:cxn>
                <a:cxn ang="0">
                  <a:pos x="19" y="45"/>
                </a:cxn>
                <a:cxn ang="0">
                  <a:pos x="14" y="44"/>
                </a:cxn>
                <a:cxn ang="0">
                  <a:pos x="10" y="42"/>
                </a:cxn>
                <a:cxn ang="0">
                  <a:pos x="6" y="39"/>
                </a:cxn>
                <a:cxn ang="0">
                  <a:pos x="4" y="36"/>
                </a:cxn>
                <a:cxn ang="0">
                  <a:pos x="3" y="32"/>
                </a:cxn>
                <a:cxn ang="0">
                  <a:pos x="0" y="28"/>
                </a:cxn>
                <a:cxn ang="0">
                  <a:pos x="0" y="23"/>
                </a:cxn>
                <a:cxn ang="0">
                  <a:pos x="0" y="23"/>
                </a:cxn>
                <a:cxn ang="0">
                  <a:pos x="0" y="23"/>
                </a:cxn>
                <a:cxn ang="0">
                  <a:pos x="0" y="18"/>
                </a:cxn>
                <a:cxn ang="0">
                  <a:pos x="3" y="14"/>
                </a:cxn>
                <a:cxn ang="0">
                  <a:pos x="4" y="11"/>
                </a:cxn>
                <a:cxn ang="0">
                  <a:pos x="6" y="7"/>
                </a:cxn>
                <a:cxn ang="0">
                  <a:pos x="10" y="5"/>
                </a:cxn>
                <a:cxn ang="0">
                  <a:pos x="14" y="2"/>
                </a:cxn>
                <a:cxn ang="0">
                  <a:pos x="19" y="1"/>
                </a:cxn>
                <a:cxn ang="0">
                  <a:pos x="24" y="0"/>
                </a:cxn>
                <a:cxn ang="0">
                  <a:pos x="24" y="0"/>
                </a:cxn>
              </a:cxnLst>
              <a:rect l="0" t="0" r="r" b="b"/>
              <a:pathLst>
                <a:path w="246" h="45">
                  <a:moveTo>
                    <a:pt x="24" y="0"/>
                  </a:moveTo>
                  <a:lnTo>
                    <a:pt x="224" y="0"/>
                  </a:lnTo>
                  <a:lnTo>
                    <a:pt x="224" y="0"/>
                  </a:lnTo>
                  <a:lnTo>
                    <a:pt x="229" y="1"/>
                  </a:lnTo>
                  <a:lnTo>
                    <a:pt x="233" y="2"/>
                  </a:lnTo>
                  <a:lnTo>
                    <a:pt x="236" y="5"/>
                  </a:lnTo>
                  <a:lnTo>
                    <a:pt x="240" y="7"/>
                  </a:lnTo>
                  <a:lnTo>
                    <a:pt x="242" y="11"/>
                  </a:lnTo>
                  <a:lnTo>
                    <a:pt x="245" y="14"/>
                  </a:lnTo>
                  <a:lnTo>
                    <a:pt x="246" y="18"/>
                  </a:lnTo>
                  <a:lnTo>
                    <a:pt x="246" y="23"/>
                  </a:lnTo>
                  <a:lnTo>
                    <a:pt x="246" y="23"/>
                  </a:lnTo>
                  <a:lnTo>
                    <a:pt x="246" y="23"/>
                  </a:lnTo>
                  <a:lnTo>
                    <a:pt x="246" y="28"/>
                  </a:lnTo>
                  <a:lnTo>
                    <a:pt x="245" y="32"/>
                  </a:lnTo>
                  <a:lnTo>
                    <a:pt x="242" y="36"/>
                  </a:lnTo>
                  <a:lnTo>
                    <a:pt x="240" y="39"/>
                  </a:lnTo>
                  <a:lnTo>
                    <a:pt x="236" y="42"/>
                  </a:lnTo>
                  <a:lnTo>
                    <a:pt x="233" y="44"/>
                  </a:lnTo>
                  <a:lnTo>
                    <a:pt x="229" y="45"/>
                  </a:lnTo>
                  <a:lnTo>
                    <a:pt x="224" y="45"/>
                  </a:lnTo>
                  <a:lnTo>
                    <a:pt x="24" y="45"/>
                  </a:lnTo>
                  <a:lnTo>
                    <a:pt x="24" y="45"/>
                  </a:lnTo>
                  <a:lnTo>
                    <a:pt x="19" y="45"/>
                  </a:lnTo>
                  <a:lnTo>
                    <a:pt x="14" y="44"/>
                  </a:lnTo>
                  <a:lnTo>
                    <a:pt x="10" y="42"/>
                  </a:lnTo>
                  <a:lnTo>
                    <a:pt x="6" y="39"/>
                  </a:lnTo>
                  <a:lnTo>
                    <a:pt x="4" y="36"/>
                  </a:lnTo>
                  <a:lnTo>
                    <a:pt x="3" y="32"/>
                  </a:lnTo>
                  <a:lnTo>
                    <a:pt x="0" y="28"/>
                  </a:lnTo>
                  <a:lnTo>
                    <a:pt x="0" y="23"/>
                  </a:lnTo>
                  <a:lnTo>
                    <a:pt x="0" y="23"/>
                  </a:lnTo>
                  <a:lnTo>
                    <a:pt x="0" y="23"/>
                  </a:lnTo>
                  <a:lnTo>
                    <a:pt x="0" y="18"/>
                  </a:lnTo>
                  <a:lnTo>
                    <a:pt x="3" y="14"/>
                  </a:lnTo>
                  <a:lnTo>
                    <a:pt x="4" y="11"/>
                  </a:lnTo>
                  <a:lnTo>
                    <a:pt x="6" y="7"/>
                  </a:lnTo>
                  <a:lnTo>
                    <a:pt x="10" y="5"/>
                  </a:lnTo>
                  <a:lnTo>
                    <a:pt x="14" y="2"/>
                  </a:lnTo>
                  <a:lnTo>
                    <a:pt x="19" y="1"/>
                  </a:lnTo>
                  <a:lnTo>
                    <a:pt x="24" y="0"/>
                  </a:lnTo>
                  <a:lnTo>
                    <a:pt x="24" y="0"/>
                  </a:lnTo>
                  <a:close/>
                </a:path>
              </a:pathLst>
            </a:custGeom>
            <a:grpFill/>
            <a:ln w="9525">
              <a:noFill/>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2" name="组合 31"/>
          <p:cNvGrpSpPr>
            <a:grpSpLocks noChangeAspect="1"/>
          </p:cNvGrpSpPr>
          <p:nvPr/>
        </p:nvGrpSpPr>
        <p:grpSpPr>
          <a:xfrm rot="-1800000">
            <a:off x="3881860" y="3539686"/>
            <a:ext cx="523803" cy="185066"/>
            <a:chOff x="4488565" y="730357"/>
            <a:chExt cx="521058" cy="184096"/>
          </a:xfrm>
          <a:solidFill>
            <a:schemeClr val="accent1">
              <a:lumMod val="75000"/>
            </a:schemeClr>
          </a:solidFill>
        </p:grpSpPr>
        <p:sp>
          <p:nvSpPr>
            <p:cNvPr id="33" name="Freeform 19"/>
            <p:cNvSpPr/>
            <p:nvPr/>
          </p:nvSpPr>
          <p:spPr bwMode="auto">
            <a:xfrm>
              <a:off x="4488565" y="730357"/>
              <a:ext cx="239982" cy="184096"/>
            </a:xfrm>
            <a:custGeom>
              <a:avLst/>
              <a:gdLst/>
              <a:ahLst/>
              <a:cxnLst>
                <a:cxn ang="0">
                  <a:pos x="192" y="0"/>
                </a:cxn>
                <a:cxn ang="0">
                  <a:pos x="203" y="0"/>
                </a:cxn>
                <a:cxn ang="0">
                  <a:pos x="225" y="5"/>
                </a:cxn>
                <a:cxn ang="0">
                  <a:pos x="245" y="13"/>
                </a:cxn>
                <a:cxn ang="0">
                  <a:pos x="262" y="26"/>
                </a:cxn>
                <a:cxn ang="0">
                  <a:pos x="271" y="32"/>
                </a:cxn>
                <a:cxn ang="0">
                  <a:pos x="282" y="47"/>
                </a:cxn>
                <a:cxn ang="0">
                  <a:pos x="292" y="63"/>
                </a:cxn>
                <a:cxn ang="0">
                  <a:pos x="232" y="63"/>
                </a:cxn>
                <a:cxn ang="0">
                  <a:pos x="213" y="53"/>
                </a:cxn>
                <a:cxn ang="0">
                  <a:pos x="192" y="49"/>
                </a:cxn>
                <a:cxn ang="0">
                  <a:pos x="112" y="49"/>
                </a:cxn>
                <a:cxn ang="0">
                  <a:pos x="88" y="54"/>
                </a:cxn>
                <a:cxn ang="0">
                  <a:pos x="68" y="68"/>
                </a:cxn>
                <a:cxn ang="0">
                  <a:pos x="61" y="77"/>
                </a:cxn>
                <a:cxn ang="0">
                  <a:pos x="51" y="99"/>
                </a:cxn>
                <a:cxn ang="0">
                  <a:pos x="50" y="111"/>
                </a:cxn>
                <a:cxn ang="0">
                  <a:pos x="51" y="124"/>
                </a:cxn>
                <a:cxn ang="0">
                  <a:pos x="61" y="146"/>
                </a:cxn>
                <a:cxn ang="0">
                  <a:pos x="68" y="154"/>
                </a:cxn>
                <a:cxn ang="0">
                  <a:pos x="88" y="168"/>
                </a:cxn>
                <a:cxn ang="0">
                  <a:pos x="112" y="173"/>
                </a:cxn>
                <a:cxn ang="0">
                  <a:pos x="192" y="173"/>
                </a:cxn>
                <a:cxn ang="0">
                  <a:pos x="213" y="169"/>
                </a:cxn>
                <a:cxn ang="0">
                  <a:pos x="232" y="158"/>
                </a:cxn>
                <a:cxn ang="0">
                  <a:pos x="292" y="158"/>
                </a:cxn>
                <a:cxn ang="0">
                  <a:pos x="282" y="175"/>
                </a:cxn>
                <a:cxn ang="0">
                  <a:pos x="271" y="189"/>
                </a:cxn>
                <a:cxn ang="0">
                  <a:pos x="262" y="196"/>
                </a:cxn>
                <a:cxn ang="0">
                  <a:pos x="245" y="209"/>
                </a:cxn>
                <a:cxn ang="0">
                  <a:pos x="225" y="217"/>
                </a:cxn>
                <a:cxn ang="0">
                  <a:pos x="203" y="221"/>
                </a:cxn>
                <a:cxn ang="0">
                  <a:pos x="112" y="222"/>
                </a:cxn>
                <a:cxn ang="0">
                  <a:pos x="100" y="221"/>
                </a:cxn>
                <a:cxn ang="0">
                  <a:pos x="78" y="217"/>
                </a:cxn>
                <a:cxn ang="0">
                  <a:pos x="58" y="209"/>
                </a:cxn>
                <a:cxn ang="0">
                  <a:pos x="41" y="196"/>
                </a:cxn>
                <a:cxn ang="0">
                  <a:pos x="34" y="189"/>
                </a:cxn>
                <a:cxn ang="0">
                  <a:pos x="20" y="173"/>
                </a:cxn>
                <a:cxn ang="0">
                  <a:pos x="9" y="154"/>
                </a:cxn>
                <a:cxn ang="0">
                  <a:pos x="3" y="133"/>
                </a:cxn>
                <a:cxn ang="0">
                  <a:pos x="0" y="111"/>
                </a:cxn>
                <a:cxn ang="0">
                  <a:pos x="0" y="111"/>
                </a:cxn>
                <a:cxn ang="0">
                  <a:pos x="3" y="89"/>
                </a:cxn>
                <a:cxn ang="0">
                  <a:pos x="9" y="68"/>
                </a:cxn>
                <a:cxn ang="0">
                  <a:pos x="20" y="49"/>
                </a:cxn>
                <a:cxn ang="0">
                  <a:pos x="34" y="32"/>
                </a:cxn>
                <a:cxn ang="0">
                  <a:pos x="41" y="26"/>
                </a:cxn>
                <a:cxn ang="0">
                  <a:pos x="58" y="13"/>
                </a:cxn>
                <a:cxn ang="0">
                  <a:pos x="78" y="5"/>
                </a:cxn>
                <a:cxn ang="0">
                  <a:pos x="100" y="0"/>
                </a:cxn>
                <a:cxn ang="0">
                  <a:pos x="112" y="0"/>
                </a:cxn>
              </a:cxnLst>
              <a:rect l="0" t="0" r="r" b="b"/>
              <a:pathLst>
                <a:path w="292" h="222">
                  <a:moveTo>
                    <a:pt x="112" y="0"/>
                  </a:moveTo>
                  <a:lnTo>
                    <a:pt x="192" y="0"/>
                  </a:lnTo>
                  <a:lnTo>
                    <a:pt x="192" y="0"/>
                  </a:lnTo>
                  <a:lnTo>
                    <a:pt x="203" y="0"/>
                  </a:lnTo>
                  <a:lnTo>
                    <a:pt x="214" y="2"/>
                  </a:lnTo>
                  <a:lnTo>
                    <a:pt x="225" y="5"/>
                  </a:lnTo>
                  <a:lnTo>
                    <a:pt x="235" y="9"/>
                  </a:lnTo>
                  <a:lnTo>
                    <a:pt x="245" y="13"/>
                  </a:lnTo>
                  <a:lnTo>
                    <a:pt x="254" y="18"/>
                  </a:lnTo>
                  <a:lnTo>
                    <a:pt x="262" y="26"/>
                  </a:lnTo>
                  <a:lnTo>
                    <a:pt x="271" y="32"/>
                  </a:lnTo>
                  <a:lnTo>
                    <a:pt x="271" y="32"/>
                  </a:lnTo>
                  <a:lnTo>
                    <a:pt x="277" y="39"/>
                  </a:lnTo>
                  <a:lnTo>
                    <a:pt x="282" y="47"/>
                  </a:lnTo>
                  <a:lnTo>
                    <a:pt x="288" y="56"/>
                  </a:lnTo>
                  <a:lnTo>
                    <a:pt x="292" y="63"/>
                  </a:lnTo>
                  <a:lnTo>
                    <a:pt x="232" y="63"/>
                  </a:lnTo>
                  <a:lnTo>
                    <a:pt x="232" y="63"/>
                  </a:lnTo>
                  <a:lnTo>
                    <a:pt x="223" y="58"/>
                  </a:lnTo>
                  <a:lnTo>
                    <a:pt x="213" y="53"/>
                  </a:lnTo>
                  <a:lnTo>
                    <a:pt x="203" y="51"/>
                  </a:lnTo>
                  <a:lnTo>
                    <a:pt x="192" y="49"/>
                  </a:lnTo>
                  <a:lnTo>
                    <a:pt x="112" y="49"/>
                  </a:lnTo>
                  <a:lnTo>
                    <a:pt x="112" y="49"/>
                  </a:lnTo>
                  <a:lnTo>
                    <a:pt x="99" y="51"/>
                  </a:lnTo>
                  <a:lnTo>
                    <a:pt x="88" y="54"/>
                  </a:lnTo>
                  <a:lnTo>
                    <a:pt x="77" y="60"/>
                  </a:lnTo>
                  <a:lnTo>
                    <a:pt x="68" y="68"/>
                  </a:lnTo>
                  <a:lnTo>
                    <a:pt x="68" y="68"/>
                  </a:lnTo>
                  <a:lnTo>
                    <a:pt x="61" y="77"/>
                  </a:lnTo>
                  <a:lnTo>
                    <a:pt x="55" y="86"/>
                  </a:lnTo>
                  <a:lnTo>
                    <a:pt x="51" y="99"/>
                  </a:lnTo>
                  <a:lnTo>
                    <a:pt x="50" y="111"/>
                  </a:lnTo>
                  <a:lnTo>
                    <a:pt x="50" y="111"/>
                  </a:lnTo>
                  <a:lnTo>
                    <a:pt x="50" y="111"/>
                  </a:lnTo>
                  <a:lnTo>
                    <a:pt x="51" y="124"/>
                  </a:lnTo>
                  <a:lnTo>
                    <a:pt x="55" y="135"/>
                  </a:lnTo>
                  <a:lnTo>
                    <a:pt x="61" y="146"/>
                  </a:lnTo>
                  <a:lnTo>
                    <a:pt x="68" y="154"/>
                  </a:lnTo>
                  <a:lnTo>
                    <a:pt x="68" y="154"/>
                  </a:lnTo>
                  <a:lnTo>
                    <a:pt x="77" y="162"/>
                  </a:lnTo>
                  <a:lnTo>
                    <a:pt x="88" y="168"/>
                  </a:lnTo>
                  <a:lnTo>
                    <a:pt x="99" y="172"/>
                  </a:lnTo>
                  <a:lnTo>
                    <a:pt x="112" y="173"/>
                  </a:lnTo>
                  <a:lnTo>
                    <a:pt x="192" y="173"/>
                  </a:lnTo>
                  <a:lnTo>
                    <a:pt x="192" y="173"/>
                  </a:lnTo>
                  <a:lnTo>
                    <a:pt x="203" y="172"/>
                  </a:lnTo>
                  <a:lnTo>
                    <a:pt x="213" y="169"/>
                  </a:lnTo>
                  <a:lnTo>
                    <a:pt x="223" y="164"/>
                  </a:lnTo>
                  <a:lnTo>
                    <a:pt x="232" y="158"/>
                  </a:lnTo>
                  <a:lnTo>
                    <a:pt x="292" y="158"/>
                  </a:lnTo>
                  <a:lnTo>
                    <a:pt x="292" y="158"/>
                  </a:lnTo>
                  <a:lnTo>
                    <a:pt x="288" y="167"/>
                  </a:lnTo>
                  <a:lnTo>
                    <a:pt x="282" y="175"/>
                  </a:lnTo>
                  <a:lnTo>
                    <a:pt x="277" y="183"/>
                  </a:lnTo>
                  <a:lnTo>
                    <a:pt x="271" y="189"/>
                  </a:lnTo>
                  <a:lnTo>
                    <a:pt x="271" y="189"/>
                  </a:lnTo>
                  <a:lnTo>
                    <a:pt x="262" y="196"/>
                  </a:lnTo>
                  <a:lnTo>
                    <a:pt x="254" y="203"/>
                  </a:lnTo>
                  <a:lnTo>
                    <a:pt x="245" y="209"/>
                  </a:lnTo>
                  <a:lnTo>
                    <a:pt x="235" y="214"/>
                  </a:lnTo>
                  <a:lnTo>
                    <a:pt x="225" y="217"/>
                  </a:lnTo>
                  <a:lnTo>
                    <a:pt x="214" y="220"/>
                  </a:lnTo>
                  <a:lnTo>
                    <a:pt x="203" y="221"/>
                  </a:lnTo>
                  <a:lnTo>
                    <a:pt x="192" y="222"/>
                  </a:lnTo>
                  <a:lnTo>
                    <a:pt x="112" y="222"/>
                  </a:lnTo>
                  <a:lnTo>
                    <a:pt x="112" y="222"/>
                  </a:lnTo>
                  <a:lnTo>
                    <a:pt x="100" y="221"/>
                  </a:lnTo>
                  <a:lnTo>
                    <a:pt x="89" y="220"/>
                  </a:lnTo>
                  <a:lnTo>
                    <a:pt x="78" y="217"/>
                  </a:lnTo>
                  <a:lnTo>
                    <a:pt x="68" y="214"/>
                  </a:lnTo>
                  <a:lnTo>
                    <a:pt x="58" y="209"/>
                  </a:lnTo>
                  <a:lnTo>
                    <a:pt x="50" y="203"/>
                  </a:lnTo>
                  <a:lnTo>
                    <a:pt x="41" y="196"/>
                  </a:lnTo>
                  <a:lnTo>
                    <a:pt x="34" y="189"/>
                  </a:lnTo>
                  <a:lnTo>
                    <a:pt x="34" y="189"/>
                  </a:lnTo>
                  <a:lnTo>
                    <a:pt x="26" y="182"/>
                  </a:lnTo>
                  <a:lnTo>
                    <a:pt x="20" y="173"/>
                  </a:lnTo>
                  <a:lnTo>
                    <a:pt x="14" y="164"/>
                  </a:lnTo>
                  <a:lnTo>
                    <a:pt x="9" y="154"/>
                  </a:lnTo>
                  <a:lnTo>
                    <a:pt x="5" y="143"/>
                  </a:lnTo>
                  <a:lnTo>
                    <a:pt x="3" y="133"/>
                  </a:lnTo>
                  <a:lnTo>
                    <a:pt x="2" y="122"/>
                  </a:lnTo>
                  <a:lnTo>
                    <a:pt x="0" y="111"/>
                  </a:lnTo>
                  <a:lnTo>
                    <a:pt x="0" y="111"/>
                  </a:lnTo>
                  <a:lnTo>
                    <a:pt x="0" y="111"/>
                  </a:lnTo>
                  <a:lnTo>
                    <a:pt x="2" y="100"/>
                  </a:lnTo>
                  <a:lnTo>
                    <a:pt x="3" y="89"/>
                  </a:lnTo>
                  <a:lnTo>
                    <a:pt x="5" y="78"/>
                  </a:lnTo>
                  <a:lnTo>
                    <a:pt x="9" y="68"/>
                  </a:lnTo>
                  <a:lnTo>
                    <a:pt x="14" y="58"/>
                  </a:lnTo>
                  <a:lnTo>
                    <a:pt x="20" y="49"/>
                  </a:lnTo>
                  <a:lnTo>
                    <a:pt x="26" y="41"/>
                  </a:lnTo>
                  <a:lnTo>
                    <a:pt x="34" y="32"/>
                  </a:lnTo>
                  <a:lnTo>
                    <a:pt x="34" y="32"/>
                  </a:lnTo>
                  <a:lnTo>
                    <a:pt x="41" y="26"/>
                  </a:lnTo>
                  <a:lnTo>
                    <a:pt x="50" y="18"/>
                  </a:lnTo>
                  <a:lnTo>
                    <a:pt x="58" y="13"/>
                  </a:lnTo>
                  <a:lnTo>
                    <a:pt x="68" y="9"/>
                  </a:lnTo>
                  <a:lnTo>
                    <a:pt x="78" y="5"/>
                  </a:lnTo>
                  <a:lnTo>
                    <a:pt x="89" y="2"/>
                  </a:lnTo>
                  <a:lnTo>
                    <a:pt x="100" y="0"/>
                  </a:lnTo>
                  <a:lnTo>
                    <a:pt x="112" y="0"/>
                  </a:lnTo>
                  <a:lnTo>
                    <a:pt x="112" y="0"/>
                  </a:lnTo>
                  <a:close/>
                </a:path>
              </a:pathLst>
            </a:custGeom>
            <a:grpFill/>
            <a:ln w="9525">
              <a:noFill/>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20"/>
            <p:cNvSpPr/>
            <p:nvPr/>
          </p:nvSpPr>
          <p:spPr bwMode="auto">
            <a:xfrm>
              <a:off x="4771284" y="730357"/>
              <a:ext cx="238339" cy="184096"/>
            </a:xfrm>
            <a:custGeom>
              <a:avLst/>
              <a:gdLst/>
              <a:ahLst/>
              <a:cxnLst>
                <a:cxn ang="0">
                  <a:pos x="181" y="0"/>
                </a:cxn>
                <a:cxn ang="0">
                  <a:pos x="192" y="0"/>
                </a:cxn>
                <a:cxn ang="0">
                  <a:pos x="213" y="5"/>
                </a:cxn>
                <a:cxn ang="0">
                  <a:pos x="234" y="13"/>
                </a:cxn>
                <a:cxn ang="0">
                  <a:pos x="251" y="26"/>
                </a:cxn>
                <a:cxn ang="0">
                  <a:pos x="258" y="32"/>
                </a:cxn>
                <a:cxn ang="0">
                  <a:pos x="272" y="49"/>
                </a:cxn>
                <a:cxn ang="0">
                  <a:pos x="283" y="68"/>
                </a:cxn>
                <a:cxn ang="0">
                  <a:pos x="289" y="89"/>
                </a:cxn>
                <a:cxn ang="0">
                  <a:pos x="292" y="111"/>
                </a:cxn>
                <a:cxn ang="0">
                  <a:pos x="292" y="111"/>
                </a:cxn>
                <a:cxn ang="0">
                  <a:pos x="289" y="133"/>
                </a:cxn>
                <a:cxn ang="0">
                  <a:pos x="283" y="154"/>
                </a:cxn>
                <a:cxn ang="0">
                  <a:pos x="272" y="173"/>
                </a:cxn>
                <a:cxn ang="0">
                  <a:pos x="258" y="189"/>
                </a:cxn>
                <a:cxn ang="0">
                  <a:pos x="251" y="196"/>
                </a:cxn>
                <a:cxn ang="0">
                  <a:pos x="234" y="209"/>
                </a:cxn>
                <a:cxn ang="0">
                  <a:pos x="213" y="217"/>
                </a:cxn>
                <a:cxn ang="0">
                  <a:pos x="192" y="221"/>
                </a:cxn>
                <a:cxn ang="0">
                  <a:pos x="100" y="222"/>
                </a:cxn>
                <a:cxn ang="0">
                  <a:pos x="89" y="221"/>
                </a:cxn>
                <a:cxn ang="0">
                  <a:pos x="67" y="217"/>
                </a:cxn>
                <a:cxn ang="0">
                  <a:pos x="47" y="209"/>
                </a:cxn>
                <a:cxn ang="0">
                  <a:pos x="30" y="196"/>
                </a:cxn>
                <a:cxn ang="0">
                  <a:pos x="21" y="189"/>
                </a:cxn>
                <a:cxn ang="0">
                  <a:pos x="9" y="175"/>
                </a:cxn>
                <a:cxn ang="0">
                  <a:pos x="0" y="158"/>
                </a:cxn>
                <a:cxn ang="0">
                  <a:pos x="61" y="158"/>
                </a:cxn>
                <a:cxn ang="0">
                  <a:pos x="79" y="169"/>
                </a:cxn>
                <a:cxn ang="0">
                  <a:pos x="100" y="173"/>
                </a:cxn>
                <a:cxn ang="0">
                  <a:pos x="181" y="173"/>
                </a:cxn>
                <a:cxn ang="0">
                  <a:pos x="204" y="168"/>
                </a:cxn>
                <a:cxn ang="0">
                  <a:pos x="224" y="154"/>
                </a:cxn>
                <a:cxn ang="0">
                  <a:pos x="231" y="146"/>
                </a:cxn>
                <a:cxn ang="0">
                  <a:pos x="241" y="124"/>
                </a:cxn>
                <a:cxn ang="0">
                  <a:pos x="242" y="111"/>
                </a:cxn>
                <a:cxn ang="0">
                  <a:pos x="241" y="99"/>
                </a:cxn>
                <a:cxn ang="0">
                  <a:pos x="231" y="77"/>
                </a:cxn>
                <a:cxn ang="0">
                  <a:pos x="224" y="68"/>
                </a:cxn>
                <a:cxn ang="0">
                  <a:pos x="204" y="54"/>
                </a:cxn>
                <a:cxn ang="0">
                  <a:pos x="181" y="49"/>
                </a:cxn>
                <a:cxn ang="0">
                  <a:pos x="100" y="49"/>
                </a:cxn>
                <a:cxn ang="0">
                  <a:pos x="79" y="53"/>
                </a:cxn>
                <a:cxn ang="0">
                  <a:pos x="61" y="63"/>
                </a:cxn>
                <a:cxn ang="0">
                  <a:pos x="0" y="63"/>
                </a:cxn>
                <a:cxn ang="0">
                  <a:pos x="9" y="47"/>
                </a:cxn>
                <a:cxn ang="0">
                  <a:pos x="21" y="32"/>
                </a:cxn>
                <a:cxn ang="0">
                  <a:pos x="30" y="26"/>
                </a:cxn>
                <a:cxn ang="0">
                  <a:pos x="47" y="13"/>
                </a:cxn>
                <a:cxn ang="0">
                  <a:pos x="67" y="5"/>
                </a:cxn>
                <a:cxn ang="0">
                  <a:pos x="89" y="0"/>
                </a:cxn>
                <a:cxn ang="0">
                  <a:pos x="100" y="0"/>
                </a:cxn>
              </a:cxnLst>
              <a:rect l="0" t="0" r="r" b="b"/>
              <a:pathLst>
                <a:path w="292" h="222">
                  <a:moveTo>
                    <a:pt x="100" y="0"/>
                  </a:moveTo>
                  <a:lnTo>
                    <a:pt x="181" y="0"/>
                  </a:lnTo>
                  <a:lnTo>
                    <a:pt x="181" y="0"/>
                  </a:lnTo>
                  <a:lnTo>
                    <a:pt x="192" y="0"/>
                  </a:lnTo>
                  <a:lnTo>
                    <a:pt x="203" y="2"/>
                  </a:lnTo>
                  <a:lnTo>
                    <a:pt x="213" y="5"/>
                  </a:lnTo>
                  <a:lnTo>
                    <a:pt x="224" y="9"/>
                  </a:lnTo>
                  <a:lnTo>
                    <a:pt x="234" y="13"/>
                  </a:lnTo>
                  <a:lnTo>
                    <a:pt x="242" y="18"/>
                  </a:lnTo>
                  <a:lnTo>
                    <a:pt x="251" y="26"/>
                  </a:lnTo>
                  <a:lnTo>
                    <a:pt x="258" y="32"/>
                  </a:lnTo>
                  <a:lnTo>
                    <a:pt x="258" y="32"/>
                  </a:lnTo>
                  <a:lnTo>
                    <a:pt x="266" y="41"/>
                  </a:lnTo>
                  <a:lnTo>
                    <a:pt x="272" y="49"/>
                  </a:lnTo>
                  <a:lnTo>
                    <a:pt x="278" y="58"/>
                  </a:lnTo>
                  <a:lnTo>
                    <a:pt x="283" y="68"/>
                  </a:lnTo>
                  <a:lnTo>
                    <a:pt x="287" y="78"/>
                  </a:lnTo>
                  <a:lnTo>
                    <a:pt x="289" y="89"/>
                  </a:lnTo>
                  <a:lnTo>
                    <a:pt x="291" y="100"/>
                  </a:lnTo>
                  <a:lnTo>
                    <a:pt x="292" y="111"/>
                  </a:lnTo>
                  <a:lnTo>
                    <a:pt x="292" y="111"/>
                  </a:lnTo>
                  <a:lnTo>
                    <a:pt x="292" y="111"/>
                  </a:lnTo>
                  <a:lnTo>
                    <a:pt x="291" y="122"/>
                  </a:lnTo>
                  <a:lnTo>
                    <a:pt x="289" y="133"/>
                  </a:lnTo>
                  <a:lnTo>
                    <a:pt x="287" y="143"/>
                  </a:lnTo>
                  <a:lnTo>
                    <a:pt x="283" y="154"/>
                  </a:lnTo>
                  <a:lnTo>
                    <a:pt x="278" y="164"/>
                  </a:lnTo>
                  <a:lnTo>
                    <a:pt x="272" y="173"/>
                  </a:lnTo>
                  <a:lnTo>
                    <a:pt x="266" y="182"/>
                  </a:lnTo>
                  <a:lnTo>
                    <a:pt x="258" y="189"/>
                  </a:lnTo>
                  <a:lnTo>
                    <a:pt x="258" y="189"/>
                  </a:lnTo>
                  <a:lnTo>
                    <a:pt x="251" y="196"/>
                  </a:lnTo>
                  <a:lnTo>
                    <a:pt x="242" y="203"/>
                  </a:lnTo>
                  <a:lnTo>
                    <a:pt x="234" y="209"/>
                  </a:lnTo>
                  <a:lnTo>
                    <a:pt x="224" y="214"/>
                  </a:lnTo>
                  <a:lnTo>
                    <a:pt x="213" y="217"/>
                  </a:lnTo>
                  <a:lnTo>
                    <a:pt x="203" y="220"/>
                  </a:lnTo>
                  <a:lnTo>
                    <a:pt x="192" y="221"/>
                  </a:lnTo>
                  <a:lnTo>
                    <a:pt x="181" y="222"/>
                  </a:lnTo>
                  <a:lnTo>
                    <a:pt x="100" y="222"/>
                  </a:lnTo>
                  <a:lnTo>
                    <a:pt x="100" y="222"/>
                  </a:lnTo>
                  <a:lnTo>
                    <a:pt x="89" y="221"/>
                  </a:lnTo>
                  <a:lnTo>
                    <a:pt x="78" y="220"/>
                  </a:lnTo>
                  <a:lnTo>
                    <a:pt x="67" y="217"/>
                  </a:lnTo>
                  <a:lnTo>
                    <a:pt x="57" y="214"/>
                  </a:lnTo>
                  <a:lnTo>
                    <a:pt x="47" y="209"/>
                  </a:lnTo>
                  <a:lnTo>
                    <a:pt x="38" y="203"/>
                  </a:lnTo>
                  <a:lnTo>
                    <a:pt x="30" y="196"/>
                  </a:lnTo>
                  <a:lnTo>
                    <a:pt x="21" y="189"/>
                  </a:lnTo>
                  <a:lnTo>
                    <a:pt x="21" y="189"/>
                  </a:lnTo>
                  <a:lnTo>
                    <a:pt x="15" y="183"/>
                  </a:lnTo>
                  <a:lnTo>
                    <a:pt x="9" y="175"/>
                  </a:lnTo>
                  <a:lnTo>
                    <a:pt x="4" y="167"/>
                  </a:lnTo>
                  <a:lnTo>
                    <a:pt x="0" y="158"/>
                  </a:lnTo>
                  <a:lnTo>
                    <a:pt x="61" y="158"/>
                  </a:lnTo>
                  <a:lnTo>
                    <a:pt x="61" y="158"/>
                  </a:lnTo>
                  <a:lnTo>
                    <a:pt x="69" y="164"/>
                  </a:lnTo>
                  <a:lnTo>
                    <a:pt x="79" y="169"/>
                  </a:lnTo>
                  <a:lnTo>
                    <a:pt x="89" y="172"/>
                  </a:lnTo>
                  <a:lnTo>
                    <a:pt x="100" y="173"/>
                  </a:lnTo>
                  <a:lnTo>
                    <a:pt x="181" y="173"/>
                  </a:lnTo>
                  <a:lnTo>
                    <a:pt x="181" y="173"/>
                  </a:lnTo>
                  <a:lnTo>
                    <a:pt x="193" y="172"/>
                  </a:lnTo>
                  <a:lnTo>
                    <a:pt x="204" y="168"/>
                  </a:lnTo>
                  <a:lnTo>
                    <a:pt x="215" y="162"/>
                  </a:lnTo>
                  <a:lnTo>
                    <a:pt x="224" y="154"/>
                  </a:lnTo>
                  <a:lnTo>
                    <a:pt x="224" y="154"/>
                  </a:lnTo>
                  <a:lnTo>
                    <a:pt x="231" y="146"/>
                  </a:lnTo>
                  <a:lnTo>
                    <a:pt x="237" y="135"/>
                  </a:lnTo>
                  <a:lnTo>
                    <a:pt x="241" y="124"/>
                  </a:lnTo>
                  <a:lnTo>
                    <a:pt x="242" y="111"/>
                  </a:lnTo>
                  <a:lnTo>
                    <a:pt x="242" y="111"/>
                  </a:lnTo>
                  <a:lnTo>
                    <a:pt x="242" y="111"/>
                  </a:lnTo>
                  <a:lnTo>
                    <a:pt x="241" y="99"/>
                  </a:lnTo>
                  <a:lnTo>
                    <a:pt x="237" y="86"/>
                  </a:lnTo>
                  <a:lnTo>
                    <a:pt x="231" y="77"/>
                  </a:lnTo>
                  <a:lnTo>
                    <a:pt x="224" y="68"/>
                  </a:lnTo>
                  <a:lnTo>
                    <a:pt x="224" y="68"/>
                  </a:lnTo>
                  <a:lnTo>
                    <a:pt x="215" y="60"/>
                  </a:lnTo>
                  <a:lnTo>
                    <a:pt x="204" y="54"/>
                  </a:lnTo>
                  <a:lnTo>
                    <a:pt x="193" y="51"/>
                  </a:lnTo>
                  <a:lnTo>
                    <a:pt x="181" y="49"/>
                  </a:lnTo>
                  <a:lnTo>
                    <a:pt x="100" y="49"/>
                  </a:lnTo>
                  <a:lnTo>
                    <a:pt x="100" y="49"/>
                  </a:lnTo>
                  <a:lnTo>
                    <a:pt x="89" y="51"/>
                  </a:lnTo>
                  <a:lnTo>
                    <a:pt x="79" y="53"/>
                  </a:lnTo>
                  <a:lnTo>
                    <a:pt x="69" y="58"/>
                  </a:lnTo>
                  <a:lnTo>
                    <a:pt x="61" y="63"/>
                  </a:lnTo>
                  <a:lnTo>
                    <a:pt x="0" y="63"/>
                  </a:lnTo>
                  <a:lnTo>
                    <a:pt x="0" y="63"/>
                  </a:lnTo>
                  <a:lnTo>
                    <a:pt x="4" y="56"/>
                  </a:lnTo>
                  <a:lnTo>
                    <a:pt x="9" y="47"/>
                  </a:lnTo>
                  <a:lnTo>
                    <a:pt x="15" y="39"/>
                  </a:lnTo>
                  <a:lnTo>
                    <a:pt x="21" y="32"/>
                  </a:lnTo>
                  <a:lnTo>
                    <a:pt x="21" y="32"/>
                  </a:lnTo>
                  <a:lnTo>
                    <a:pt x="30" y="26"/>
                  </a:lnTo>
                  <a:lnTo>
                    <a:pt x="38" y="18"/>
                  </a:lnTo>
                  <a:lnTo>
                    <a:pt x="47" y="13"/>
                  </a:lnTo>
                  <a:lnTo>
                    <a:pt x="57" y="9"/>
                  </a:lnTo>
                  <a:lnTo>
                    <a:pt x="67" y="5"/>
                  </a:lnTo>
                  <a:lnTo>
                    <a:pt x="78" y="2"/>
                  </a:lnTo>
                  <a:lnTo>
                    <a:pt x="89" y="0"/>
                  </a:lnTo>
                  <a:lnTo>
                    <a:pt x="100" y="0"/>
                  </a:lnTo>
                  <a:lnTo>
                    <a:pt x="100" y="0"/>
                  </a:lnTo>
                  <a:close/>
                </a:path>
              </a:pathLst>
            </a:custGeom>
            <a:grpFill/>
            <a:ln w="9525">
              <a:noFill/>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21"/>
            <p:cNvSpPr/>
            <p:nvPr/>
          </p:nvSpPr>
          <p:spPr bwMode="auto">
            <a:xfrm>
              <a:off x="4654580" y="802680"/>
              <a:ext cx="202177" cy="37806"/>
            </a:xfrm>
            <a:custGeom>
              <a:avLst/>
              <a:gdLst/>
              <a:ahLst/>
              <a:cxnLst>
                <a:cxn ang="0">
                  <a:pos x="24" y="0"/>
                </a:cxn>
                <a:cxn ang="0">
                  <a:pos x="224" y="0"/>
                </a:cxn>
                <a:cxn ang="0">
                  <a:pos x="224" y="0"/>
                </a:cxn>
                <a:cxn ang="0">
                  <a:pos x="229" y="1"/>
                </a:cxn>
                <a:cxn ang="0">
                  <a:pos x="233" y="2"/>
                </a:cxn>
                <a:cxn ang="0">
                  <a:pos x="236" y="5"/>
                </a:cxn>
                <a:cxn ang="0">
                  <a:pos x="240" y="7"/>
                </a:cxn>
                <a:cxn ang="0">
                  <a:pos x="242" y="11"/>
                </a:cxn>
                <a:cxn ang="0">
                  <a:pos x="245" y="14"/>
                </a:cxn>
                <a:cxn ang="0">
                  <a:pos x="246" y="18"/>
                </a:cxn>
                <a:cxn ang="0">
                  <a:pos x="246" y="23"/>
                </a:cxn>
                <a:cxn ang="0">
                  <a:pos x="246" y="23"/>
                </a:cxn>
                <a:cxn ang="0">
                  <a:pos x="246" y="23"/>
                </a:cxn>
                <a:cxn ang="0">
                  <a:pos x="246" y="28"/>
                </a:cxn>
                <a:cxn ang="0">
                  <a:pos x="245" y="32"/>
                </a:cxn>
                <a:cxn ang="0">
                  <a:pos x="242" y="36"/>
                </a:cxn>
                <a:cxn ang="0">
                  <a:pos x="240" y="39"/>
                </a:cxn>
                <a:cxn ang="0">
                  <a:pos x="236" y="42"/>
                </a:cxn>
                <a:cxn ang="0">
                  <a:pos x="233" y="44"/>
                </a:cxn>
                <a:cxn ang="0">
                  <a:pos x="229" y="45"/>
                </a:cxn>
                <a:cxn ang="0">
                  <a:pos x="224" y="45"/>
                </a:cxn>
                <a:cxn ang="0">
                  <a:pos x="24" y="45"/>
                </a:cxn>
                <a:cxn ang="0">
                  <a:pos x="24" y="45"/>
                </a:cxn>
                <a:cxn ang="0">
                  <a:pos x="19" y="45"/>
                </a:cxn>
                <a:cxn ang="0">
                  <a:pos x="14" y="44"/>
                </a:cxn>
                <a:cxn ang="0">
                  <a:pos x="10" y="42"/>
                </a:cxn>
                <a:cxn ang="0">
                  <a:pos x="6" y="39"/>
                </a:cxn>
                <a:cxn ang="0">
                  <a:pos x="4" y="36"/>
                </a:cxn>
                <a:cxn ang="0">
                  <a:pos x="3" y="32"/>
                </a:cxn>
                <a:cxn ang="0">
                  <a:pos x="0" y="28"/>
                </a:cxn>
                <a:cxn ang="0">
                  <a:pos x="0" y="23"/>
                </a:cxn>
                <a:cxn ang="0">
                  <a:pos x="0" y="23"/>
                </a:cxn>
                <a:cxn ang="0">
                  <a:pos x="0" y="23"/>
                </a:cxn>
                <a:cxn ang="0">
                  <a:pos x="0" y="18"/>
                </a:cxn>
                <a:cxn ang="0">
                  <a:pos x="3" y="14"/>
                </a:cxn>
                <a:cxn ang="0">
                  <a:pos x="4" y="11"/>
                </a:cxn>
                <a:cxn ang="0">
                  <a:pos x="6" y="7"/>
                </a:cxn>
                <a:cxn ang="0">
                  <a:pos x="10" y="5"/>
                </a:cxn>
                <a:cxn ang="0">
                  <a:pos x="14" y="2"/>
                </a:cxn>
                <a:cxn ang="0">
                  <a:pos x="19" y="1"/>
                </a:cxn>
                <a:cxn ang="0">
                  <a:pos x="24" y="0"/>
                </a:cxn>
                <a:cxn ang="0">
                  <a:pos x="24" y="0"/>
                </a:cxn>
              </a:cxnLst>
              <a:rect l="0" t="0" r="r" b="b"/>
              <a:pathLst>
                <a:path w="246" h="45">
                  <a:moveTo>
                    <a:pt x="24" y="0"/>
                  </a:moveTo>
                  <a:lnTo>
                    <a:pt x="224" y="0"/>
                  </a:lnTo>
                  <a:lnTo>
                    <a:pt x="224" y="0"/>
                  </a:lnTo>
                  <a:lnTo>
                    <a:pt x="229" y="1"/>
                  </a:lnTo>
                  <a:lnTo>
                    <a:pt x="233" y="2"/>
                  </a:lnTo>
                  <a:lnTo>
                    <a:pt x="236" y="5"/>
                  </a:lnTo>
                  <a:lnTo>
                    <a:pt x="240" y="7"/>
                  </a:lnTo>
                  <a:lnTo>
                    <a:pt x="242" y="11"/>
                  </a:lnTo>
                  <a:lnTo>
                    <a:pt x="245" y="14"/>
                  </a:lnTo>
                  <a:lnTo>
                    <a:pt x="246" y="18"/>
                  </a:lnTo>
                  <a:lnTo>
                    <a:pt x="246" y="23"/>
                  </a:lnTo>
                  <a:lnTo>
                    <a:pt x="246" y="23"/>
                  </a:lnTo>
                  <a:lnTo>
                    <a:pt x="246" y="23"/>
                  </a:lnTo>
                  <a:lnTo>
                    <a:pt x="246" y="28"/>
                  </a:lnTo>
                  <a:lnTo>
                    <a:pt x="245" y="32"/>
                  </a:lnTo>
                  <a:lnTo>
                    <a:pt x="242" y="36"/>
                  </a:lnTo>
                  <a:lnTo>
                    <a:pt x="240" y="39"/>
                  </a:lnTo>
                  <a:lnTo>
                    <a:pt x="236" y="42"/>
                  </a:lnTo>
                  <a:lnTo>
                    <a:pt x="233" y="44"/>
                  </a:lnTo>
                  <a:lnTo>
                    <a:pt x="229" y="45"/>
                  </a:lnTo>
                  <a:lnTo>
                    <a:pt x="224" y="45"/>
                  </a:lnTo>
                  <a:lnTo>
                    <a:pt x="24" y="45"/>
                  </a:lnTo>
                  <a:lnTo>
                    <a:pt x="24" y="45"/>
                  </a:lnTo>
                  <a:lnTo>
                    <a:pt x="19" y="45"/>
                  </a:lnTo>
                  <a:lnTo>
                    <a:pt x="14" y="44"/>
                  </a:lnTo>
                  <a:lnTo>
                    <a:pt x="10" y="42"/>
                  </a:lnTo>
                  <a:lnTo>
                    <a:pt x="6" y="39"/>
                  </a:lnTo>
                  <a:lnTo>
                    <a:pt x="4" y="36"/>
                  </a:lnTo>
                  <a:lnTo>
                    <a:pt x="3" y="32"/>
                  </a:lnTo>
                  <a:lnTo>
                    <a:pt x="0" y="28"/>
                  </a:lnTo>
                  <a:lnTo>
                    <a:pt x="0" y="23"/>
                  </a:lnTo>
                  <a:lnTo>
                    <a:pt x="0" y="23"/>
                  </a:lnTo>
                  <a:lnTo>
                    <a:pt x="0" y="23"/>
                  </a:lnTo>
                  <a:lnTo>
                    <a:pt x="0" y="18"/>
                  </a:lnTo>
                  <a:lnTo>
                    <a:pt x="3" y="14"/>
                  </a:lnTo>
                  <a:lnTo>
                    <a:pt x="4" y="11"/>
                  </a:lnTo>
                  <a:lnTo>
                    <a:pt x="6" y="7"/>
                  </a:lnTo>
                  <a:lnTo>
                    <a:pt x="10" y="5"/>
                  </a:lnTo>
                  <a:lnTo>
                    <a:pt x="14" y="2"/>
                  </a:lnTo>
                  <a:lnTo>
                    <a:pt x="19" y="1"/>
                  </a:lnTo>
                  <a:lnTo>
                    <a:pt x="24" y="0"/>
                  </a:lnTo>
                  <a:lnTo>
                    <a:pt x="24" y="0"/>
                  </a:lnTo>
                  <a:close/>
                </a:path>
              </a:pathLst>
            </a:custGeom>
            <a:grpFill/>
            <a:ln w="9525">
              <a:noFill/>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6" name="组合 35"/>
          <p:cNvGrpSpPr>
            <a:grpSpLocks noChangeAspect="1"/>
          </p:cNvGrpSpPr>
          <p:nvPr/>
        </p:nvGrpSpPr>
        <p:grpSpPr>
          <a:xfrm rot="-1800000">
            <a:off x="3881860" y="4850961"/>
            <a:ext cx="523803" cy="185066"/>
            <a:chOff x="4488565" y="730357"/>
            <a:chExt cx="521058" cy="184096"/>
          </a:xfrm>
          <a:solidFill>
            <a:schemeClr val="accent1">
              <a:lumMod val="75000"/>
            </a:schemeClr>
          </a:solidFill>
        </p:grpSpPr>
        <p:sp>
          <p:nvSpPr>
            <p:cNvPr id="37" name="Freeform 19"/>
            <p:cNvSpPr/>
            <p:nvPr/>
          </p:nvSpPr>
          <p:spPr bwMode="auto">
            <a:xfrm>
              <a:off x="4488565" y="730357"/>
              <a:ext cx="239982" cy="184096"/>
            </a:xfrm>
            <a:custGeom>
              <a:avLst/>
              <a:gdLst/>
              <a:ahLst/>
              <a:cxnLst>
                <a:cxn ang="0">
                  <a:pos x="192" y="0"/>
                </a:cxn>
                <a:cxn ang="0">
                  <a:pos x="203" y="0"/>
                </a:cxn>
                <a:cxn ang="0">
                  <a:pos x="225" y="5"/>
                </a:cxn>
                <a:cxn ang="0">
                  <a:pos x="245" y="13"/>
                </a:cxn>
                <a:cxn ang="0">
                  <a:pos x="262" y="26"/>
                </a:cxn>
                <a:cxn ang="0">
                  <a:pos x="271" y="32"/>
                </a:cxn>
                <a:cxn ang="0">
                  <a:pos x="282" y="47"/>
                </a:cxn>
                <a:cxn ang="0">
                  <a:pos x="292" y="63"/>
                </a:cxn>
                <a:cxn ang="0">
                  <a:pos x="232" y="63"/>
                </a:cxn>
                <a:cxn ang="0">
                  <a:pos x="213" y="53"/>
                </a:cxn>
                <a:cxn ang="0">
                  <a:pos x="192" y="49"/>
                </a:cxn>
                <a:cxn ang="0">
                  <a:pos x="112" y="49"/>
                </a:cxn>
                <a:cxn ang="0">
                  <a:pos x="88" y="54"/>
                </a:cxn>
                <a:cxn ang="0">
                  <a:pos x="68" y="68"/>
                </a:cxn>
                <a:cxn ang="0">
                  <a:pos x="61" y="77"/>
                </a:cxn>
                <a:cxn ang="0">
                  <a:pos x="51" y="99"/>
                </a:cxn>
                <a:cxn ang="0">
                  <a:pos x="50" y="111"/>
                </a:cxn>
                <a:cxn ang="0">
                  <a:pos x="51" y="124"/>
                </a:cxn>
                <a:cxn ang="0">
                  <a:pos x="61" y="146"/>
                </a:cxn>
                <a:cxn ang="0">
                  <a:pos x="68" y="154"/>
                </a:cxn>
                <a:cxn ang="0">
                  <a:pos x="88" y="168"/>
                </a:cxn>
                <a:cxn ang="0">
                  <a:pos x="112" y="173"/>
                </a:cxn>
                <a:cxn ang="0">
                  <a:pos x="192" y="173"/>
                </a:cxn>
                <a:cxn ang="0">
                  <a:pos x="213" y="169"/>
                </a:cxn>
                <a:cxn ang="0">
                  <a:pos x="232" y="158"/>
                </a:cxn>
                <a:cxn ang="0">
                  <a:pos x="292" y="158"/>
                </a:cxn>
                <a:cxn ang="0">
                  <a:pos x="282" y="175"/>
                </a:cxn>
                <a:cxn ang="0">
                  <a:pos x="271" y="189"/>
                </a:cxn>
                <a:cxn ang="0">
                  <a:pos x="262" y="196"/>
                </a:cxn>
                <a:cxn ang="0">
                  <a:pos x="245" y="209"/>
                </a:cxn>
                <a:cxn ang="0">
                  <a:pos x="225" y="217"/>
                </a:cxn>
                <a:cxn ang="0">
                  <a:pos x="203" y="221"/>
                </a:cxn>
                <a:cxn ang="0">
                  <a:pos x="112" y="222"/>
                </a:cxn>
                <a:cxn ang="0">
                  <a:pos x="100" y="221"/>
                </a:cxn>
                <a:cxn ang="0">
                  <a:pos x="78" y="217"/>
                </a:cxn>
                <a:cxn ang="0">
                  <a:pos x="58" y="209"/>
                </a:cxn>
                <a:cxn ang="0">
                  <a:pos x="41" y="196"/>
                </a:cxn>
                <a:cxn ang="0">
                  <a:pos x="34" y="189"/>
                </a:cxn>
                <a:cxn ang="0">
                  <a:pos x="20" y="173"/>
                </a:cxn>
                <a:cxn ang="0">
                  <a:pos x="9" y="154"/>
                </a:cxn>
                <a:cxn ang="0">
                  <a:pos x="3" y="133"/>
                </a:cxn>
                <a:cxn ang="0">
                  <a:pos x="0" y="111"/>
                </a:cxn>
                <a:cxn ang="0">
                  <a:pos x="0" y="111"/>
                </a:cxn>
                <a:cxn ang="0">
                  <a:pos x="3" y="89"/>
                </a:cxn>
                <a:cxn ang="0">
                  <a:pos x="9" y="68"/>
                </a:cxn>
                <a:cxn ang="0">
                  <a:pos x="20" y="49"/>
                </a:cxn>
                <a:cxn ang="0">
                  <a:pos x="34" y="32"/>
                </a:cxn>
                <a:cxn ang="0">
                  <a:pos x="41" y="26"/>
                </a:cxn>
                <a:cxn ang="0">
                  <a:pos x="58" y="13"/>
                </a:cxn>
                <a:cxn ang="0">
                  <a:pos x="78" y="5"/>
                </a:cxn>
                <a:cxn ang="0">
                  <a:pos x="100" y="0"/>
                </a:cxn>
                <a:cxn ang="0">
                  <a:pos x="112" y="0"/>
                </a:cxn>
              </a:cxnLst>
              <a:rect l="0" t="0" r="r" b="b"/>
              <a:pathLst>
                <a:path w="292" h="222">
                  <a:moveTo>
                    <a:pt x="112" y="0"/>
                  </a:moveTo>
                  <a:lnTo>
                    <a:pt x="192" y="0"/>
                  </a:lnTo>
                  <a:lnTo>
                    <a:pt x="192" y="0"/>
                  </a:lnTo>
                  <a:lnTo>
                    <a:pt x="203" y="0"/>
                  </a:lnTo>
                  <a:lnTo>
                    <a:pt x="214" y="2"/>
                  </a:lnTo>
                  <a:lnTo>
                    <a:pt x="225" y="5"/>
                  </a:lnTo>
                  <a:lnTo>
                    <a:pt x="235" y="9"/>
                  </a:lnTo>
                  <a:lnTo>
                    <a:pt x="245" y="13"/>
                  </a:lnTo>
                  <a:lnTo>
                    <a:pt x="254" y="18"/>
                  </a:lnTo>
                  <a:lnTo>
                    <a:pt x="262" y="26"/>
                  </a:lnTo>
                  <a:lnTo>
                    <a:pt x="271" y="32"/>
                  </a:lnTo>
                  <a:lnTo>
                    <a:pt x="271" y="32"/>
                  </a:lnTo>
                  <a:lnTo>
                    <a:pt x="277" y="39"/>
                  </a:lnTo>
                  <a:lnTo>
                    <a:pt x="282" y="47"/>
                  </a:lnTo>
                  <a:lnTo>
                    <a:pt x="288" y="56"/>
                  </a:lnTo>
                  <a:lnTo>
                    <a:pt x="292" y="63"/>
                  </a:lnTo>
                  <a:lnTo>
                    <a:pt x="232" y="63"/>
                  </a:lnTo>
                  <a:lnTo>
                    <a:pt x="232" y="63"/>
                  </a:lnTo>
                  <a:lnTo>
                    <a:pt x="223" y="58"/>
                  </a:lnTo>
                  <a:lnTo>
                    <a:pt x="213" y="53"/>
                  </a:lnTo>
                  <a:lnTo>
                    <a:pt x="203" y="51"/>
                  </a:lnTo>
                  <a:lnTo>
                    <a:pt x="192" y="49"/>
                  </a:lnTo>
                  <a:lnTo>
                    <a:pt x="112" y="49"/>
                  </a:lnTo>
                  <a:lnTo>
                    <a:pt x="112" y="49"/>
                  </a:lnTo>
                  <a:lnTo>
                    <a:pt x="99" y="51"/>
                  </a:lnTo>
                  <a:lnTo>
                    <a:pt x="88" y="54"/>
                  </a:lnTo>
                  <a:lnTo>
                    <a:pt x="77" y="60"/>
                  </a:lnTo>
                  <a:lnTo>
                    <a:pt x="68" y="68"/>
                  </a:lnTo>
                  <a:lnTo>
                    <a:pt x="68" y="68"/>
                  </a:lnTo>
                  <a:lnTo>
                    <a:pt x="61" y="77"/>
                  </a:lnTo>
                  <a:lnTo>
                    <a:pt x="55" y="86"/>
                  </a:lnTo>
                  <a:lnTo>
                    <a:pt x="51" y="99"/>
                  </a:lnTo>
                  <a:lnTo>
                    <a:pt x="50" y="111"/>
                  </a:lnTo>
                  <a:lnTo>
                    <a:pt x="50" y="111"/>
                  </a:lnTo>
                  <a:lnTo>
                    <a:pt x="50" y="111"/>
                  </a:lnTo>
                  <a:lnTo>
                    <a:pt x="51" y="124"/>
                  </a:lnTo>
                  <a:lnTo>
                    <a:pt x="55" y="135"/>
                  </a:lnTo>
                  <a:lnTo>
                    <a:pt x="61" y="146"/>
                  </a:lnTo>
                  <a:lnTo>
                    <a:pt x="68" y="154"/>
                  </a:lnTo>
                  <a:lnTo>
                    <a:pt x="68" y="154"/>
                  </a:lnTo>
                  <a:lnTo>
                    <a:pt x="77" y="162"/>
                  </a:lnTo>
                  <a:lnTo>
                    <a:pt x="88" y="168"/>
                  </a:lnTo>
                  <a:lnTo>
                    <a:pt x="99" y="172"/>
                  </a:lnTo>
                  <a:lnTo>
                    <a:pt x="112" y="173"/>
                  </a:lnTo>
                  <a:lnTo>
                    <a:pt x="192" y="173"/>
                  </a:lnTo>
                  <a:lnTo>
                    <a:pt x="192" y="173"/>
                  </a:lnTo>
                  <a:lnTo>
                    <a:pt x="203" y="172"/>
                  </a:lnTo>
                  <a:lnTo>
                    <a:pt x="213" y="169"/>
                  </a:lnTo>
                  <a:lnTo>
                    <a:pt x="223" y="164"/>
                  </a:lnTo>
                  <a:lnTo>
                    <a:pt x="232" y="158"/>
                  </a:lnTo>
                  <a:lnTo>
                    <a:pt x="292" y="158"/>
                  </a:lnTo>
                  <a:lnTo>
                    <a:pt x="292" y="158"/>
                  </a:lnTo>
                  <a:lnTo>
                    <a:pt x="288" y="167"/>
                  </a:lnTo>
                  <a:lnTo>
                    <a:pt x="282" y="175"/>
                  </a:lnTo>
                  <a:lnTo>
                    <a:pt x="277" y="183"/>
                  </a:lnTo>
                  <a:lnTo>
                    <a:pt x="271" y="189"/>
                  </a:lnTo>
                  <a:lnTo>
                    <a:pt x="271" y="189"/>
                  </a:lnTo>
                  <a:lnTo>
                    <a:pt x="262" y="196"/>
                  </a:lnTo>
                  <a:lnTo>
                    <a:pt x="254" y="203"/>
                  </a:lnTo>
                  <a:lnTo>
                    <a:pt x="245" y="209"/>
                  </a:lnTo>
                  <a:lnTo>
                    <a:pt x="235" y="214"/>
                  </a:lnTo>
                  <a:lnTo>
                    <a:pt x="225" y="217"/>
                  </a:lnTo>
                  <a:lnTo>
                    <a:pt x="214" y="220"/>
                  </a:lnTo>
                  <a:lnTo>
                    <a:pt x="203" y="221"/>
                  </a:lnTo>
                  <a:lnTo>
                    <a:pt x="192" y="222"/>
                  </a:lnTo>
                  <a:lnTo>
                    <a:pt x="112" y="222"/>
                  </a:lnTo>
                  <a:lnTo>
                    <a:pt x="112" y="222"/>
                  </a:lnTo>
                  <a:lnTo>
                    <a:pt x="100" y="221"/>
                  </a:lnTo>
                  <a:lnTo>
                    <a:pt x="89" y="220"/>
                  </a:lnTo>
                  <a:lnTo>
                    <a:pt x="78" y="217"/>
                  </a:lnTo>
                  <a:lnTo>
                    <a:pt x="68" y="214"/>
                  </a:lnTo>
                  <a:lnTo>
                    <a:pt x="58" y="209"/>
                  </a:lnTo>
                  <a:lnTo>
                    <a:pt x="50" y="203"/>
                  </a:lnTo>
                  <a:lnTo>
                    <a:pt x="41" y="196"/>
                  </a:lnTo>
                  <a:lnTo>
                    <a:pt x="34" y="189"/>
                  </a:lnTo>
                  <a:lnTo>
                    <a:pt x="34" y="189"/>
                  </a:lnTo>
                  <a:lnTo>
                    <a:pt x="26" y="182"/>
                  </a:lnTo>
                  <a:lnTo>
                    <a:pt x="20" y="173"/>
                  </a:lnTo>
                  <a:lnTo>
                    <a:pt x="14" y="164"/>
                  </a:lnTo>
                  <a:lnTo>
                    <a:pt x="9" y="154"/>
                  </a:lnTo>
                  <a:lnTo>
                    <a:pt x="5" y="143"/>
                  </a:lnTo>
                  <a:lnTo>
                    <a:pt x="3" y="133"/>
                  </a:lnTo>
                  <a:lnTo>
                    <a:pt x="2" y="122"/>
                  </a:lnTo>
                  <a:lnTo>
                    <a:pt x="0" y="111"/>
                  </a:lnTo>
                  <a:lnTo>
                    <a:pt x="0" y="111"/>
                  </a:lnTo>
                  <a:lnTo>
                    <a:pt x="0" y="111"/>
                  </a:lnTo>
                  <a:lnTo>
                    <a:pt x="2" y="100"/>
                  </a:lnTo>
                  <a:lnTo>
                    <a:pt x="3" y="89"/>
                  </a:lnTo>
                  <a:lnTo>
                    <a:pt x="5" y="78"/>
                  </a:lnTo>
                  <a:lnTo>
                    <a:pt x="9" y="68"/>
                  </a:lnTo>
                  <a:lnTo>
                    <a:pt x="14" y="58"/>
                  </a:lnTo>
                  <a:lnTo>
                    <a:pt x="20" y="49"/>
                  </a:lnTo>
                  <a:lnTo>
                    <a:pt x="26" y="41"/>
                  </a:lnTo>
                  <a:lnTo>
                    <a:pt x="34" y="32"/>
                  </a:lnTo>
                  <a:lnTo>
                    <a:pt x="34" y="32"/>
                  </a:lnTo>
                  <a:lnTo>
                    <a:pt x="41" y="26"/>
                  </a:lnTo>
                  <a:lnTo>
                    <a:pt x="50" y="18"/>
                  </a:lnTo>
                  <a:lnTo>
                    <a:pt x="58" y="13"/>
                  </a:lnTo>
                  <a:lnTo>
                    <a:pt x="68" y="9"/>
                  </a:lnTo>
                  <a:lnTo>
                    <a:pt x="78" y="5"/>
                  </a:lnTo>
                  <a:lnTo>
                    <a:pt x="89" y="2"/>
                  </a:lnTo>
                  <a:lnTo>
                    <a:pt x="100" y="0"/>
                  </a:lnTo>
                  <a:lnTo>
                    <a:pt x="112" y="0"/>
                  </a:lnTo>
                  <a:lnTo>
                    <a:pt x="112" y="0"/>
                  </a:lnTo>
                  <a:close/>
                </a:path>
              </a:pathLst>
            </a:custGeom>
            <a:grpFill/>
            <a:ln w="9525">
              <a:noFill/>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20"/>
            <p:cNvSpPr/>
            <p:nvPr/>
          </p:nvSpPr>
          <p:spPr bwMode="auto">
            <a:xfrm>
              <a:off x="4771284" y="730357"/>
              <a:ext cx="238339" cy="184096"/>
            </a:xfrm>
            <a:custGeom>
              <a:avLst/>
              <a:gdLst/>
              <a:ahLst/>
              <a:cxnLst>
                <a:cxn ang="0">
                  <a:pos x="181" y="0"/>
                </a:cxn>
                <a:cxn ang="0">
                  <a:pos x="192" y="0"/>
                </a:cxn>
                <a:cxn ang="0">
                  <a:pos x="213" y="5"/>
                </a:cxn>
                <a:cxn ang="0">
                  <a:pos x="234" y="13"/>
                </a:cxn>
                <a:cxn ang="0">
                  <a:pos x="251" y="26"/>
                </a:cxn>
                <a:cxn ang="0">
                  <a:pos x="258" y="32"/>
                </a:cxn>
                <a:cxn ang="0">
                  <a:pos x="272" y="49"/>
                </a:cxn>
                <a:cxn ang="0">
                  <a:pos x="283" y="68"/>
                </a:cxn>
                <a:cxn ang="0">
                  <a:pos x="289" y="89"/>
                </a:cxn>
                <a:cxn ang="0">
                  <a:pos x="292" y="111"/>
                </a:cxn>
                <a:cxn ang="0">
                  <a:pos x="292" y="111"/>
                </a:cxn>
                <a:cxn ang="0">
                  <a:pos x="289" y="133"/>
                </a:cxn>
                <a:cxn ang="0">
                  <a:pos x="283" y="154"/>
                </a:cxn>
                <a:cxn ang="0">
                  <a:pos x="272" y="173"/>
                </a:cxn>
                <a:cxn ang="0">
                  <a:pos x="258" y="189"/>
                </a:cxn>
                <a:cxn ang="0">
                  <a:pos x="251" y="196"/>
                </a:cxn>
                <a:cxn ang="0">
                  <a:pos x="234" y="209"/>
                </a:cxn>
                <a:cxn ang="0">
                  <a:pos x="213" y="217"/>
                </a:cxn>
                <a:cxn ang="0">
                  <a:pos x="192" y="221"/>
                </a:cxn>
                <a:cxn ang="0">
                  <a:pos x="100" y="222"/>
                </a:cxn>
                <a:cxn ang="0">
                  <a:pos x="89" y="221"/>
                </a:cxn>
                <a:cxn ang="0">
                  <a:pos x="67" y="217"/>
                </a:cxn>
                <a:cxn ang="0">
                  <a:pos x="47" y="209"/>
                </a:cxn>
                <a:cxn ang="0">
                  <a:pos x="30" y="196"/>
                </a:cxn>
                <a:cxn ang="0">
                  <a:pos x="21" y="189"/>
                </a:cxn>
                <a:cxn ang="0">
                  <a:pos x="9" y="175"/>
                </a:cxn>
                <a:cxn ang="0">
                  <a:pos x="0" y="158"/>
                </a:cxn>
                <a:cxn ang="0">
                  <a:pos x="61" y="158"/>
                </a:cxn>
                <a:cxn ang="0">
                  <a:pos x="79" y="169"/>
                </a:cxn>
                <a:cxn ang="0">
                  <a:pos x="100" y="173"/>
                </a:cxn>
                <a:cxn ang="0">
                  <a:pos x="181" y="173"/>
                </a:cxn>
                <a:cxn ang="0">
                  <a:pos x="204" y="168"/>
                </a:cxn>
                <a:cxn ang="0">
                  <a:pos x="224" y="154"/>
                </a:cxn>
                <a:cxn ang="0">
                  <a:pos x="231" y="146"/>
                </a:cxn>
                <a:cxn ang="0">
                  <a:pos x="241" y="124"/>
                </a:cxn>
                <a:cxn ang="0">
                  <a:pos x="242" y="111"/>
                </a:cxn>
                <a:cxn ang="0">
                  <a:pos x="241" y="99"/>
                </a:cxn>
                <a:cxn ang="0">
                  <a:pos x="231" y="77"/>
                </a:cxn>
                <a:cxn ang="0">
                  <a:pos x="224" y="68"/>
                </a:cxn>
                <a:cxn ang="0">
                  <a:pos x="204" y="54"/>
                </a:cxn>
                <a:cxn ang="0">
                  <a:pos x="181" y="49"/>
                </a:cxn>
                <a:cxn ang="0">
                  <a:pos x="100" y="49"/>
                </a:cxn>
                <a:cxn ang="0">
                  <a:pos x="79" y="53"/>
                </a:cxn>
                <a:cxn ang="0">
                  <a:pos x="61" y="63"/>
                </a:cxn>
                <a:cxn ang="0">
                  <a:pos x="0" y="63"/>
                </a:cxn>
                <a:cxn ang="0">
                  <a:pos x="9" y="47"/>
                </a:cxn>
                <a:cxn ang="0">
                  <a:pos x="21" y="32"/>
                </a:cxn>
                <a:cxn ang="0">
                  <a:pos x="30" y="26"/>
                </a:cxn>
                <a:cxn ang="0">
                  <a:pos x="47" y="13"/>
                </a:cxn>
                <a:cxn ang="0">
                  <a:pos x="67" y="5"/>
                </a:cxn>
                <a:cxn ang="0">
                  <a:pos x="89" y="0"/>
                </a:cxn>
                <a:cxn ang="0">
                  <a:pos x="100" y="0"/>
                </a:cxn>
              </a:cxnLst>
              <a:rect l="0" t="0" r="r" b="b"/>
              <a:pathLst>
                <a:path w="292" h="222">
                  <a:moveTo>
                    <a:pt x="100" y="0"/>
                  </a:moveTo>
                  <a:lnTo>
                    <a:pt x="181" y="0"/>
                  </a:lnTo>
                  <a:lnTo>
                    <a:pt x="181" y="0"/>
                  </a:lnTo>
                  <a:lnTo>
                    <a:pt x="192" y="0"/>
                  </a:lnTo>
                  <a:lnTo>
                    <a:pt x="203" y="2"/>
                  </a:lnTo>
                  <a:lnTo>
                    <a:pt x="213" y="5"/>
                  </a:lnTo>
                  <a:lnTo>
                    <a:pt x="224" y="9"/>
                  </a:lnTo>
                  <a:lnTo>
                    <a:pt x="234" y="13"/>
                  </a:lnTo>
                  <a:lnTo>
                    <a:pt x="242" y="18"/>
                  </a:lnTo>
                  <a:lnTo>
                    <a:pt x="251" y="26"/>
                  </a:lnTo>
                  <a:lnTo>
                    <a:pt x="258" y="32"/>
                  </a:lnTo>
                  <a:lnTo>
                    <a:pt x="258" y="32"/>
                  </a:lnTo>
                  <a:lnTo>
                    <a:pt x="266" y="41"/>
                  </a:lnTo>
                  <a:lnTo>
                    <a:pt x="272" y="49"/>
                  </a:lnTo>
                  <a:lnTo>
                    <a:pt x="278" y="58"/>
                  </a:lnTo>
                  <a:lnTo>
                    <a:pt x="283" y="68"/>
                  </a:lnTo>
                  <a:lnTo>
                    <a:pt x="287" y="78"/>
                  </a:lnTo>
                  <a:lnTo>
                    <a:pt x="289" y="89"/>
                  </a:lnTo>
                  <a:lnTo>
                    <a:pt x="291" y="100"/>
                  </a:lnTo>
                  <a:lnTo>
                    <a:pt x="292" y="111"/>
                  </a:lnTo>
                  <a:lnTo>
                    <a:pt x="292" y="111"/>
                  </a:lnTo>
                  <a:lnTo>
                    <a:pt x="292" y="111"/>
                  </a:lnTo>
                  <a:lnTo>
                    <a:pt x="291" y="122"/>
                  </a:lnTo>
                  <a:lnTo>
                    <a:pt x="289" y="133"/>
                  </a:lnTo>
                  <a:lnTo>
                    <a:pt x="287" y="143"/>
                  </a:lnTo>
                  <a:lnTo>
                    <a:pt x="283" y="154"/>
                  </a:lnTo>
                  <a:lnTo>
                    <a:pt x="278" y="164"/>
                  </a:lnTo>
                  <a:lnTo>
                    <a:pt x="272" y="173"/>
                  </a:lnTo>
                  <a:lnTo>
                    <a:pt x="266" y="182"/>
                  </a:lnTo>
                  <a:lnTo>
                    <a:pt x="258" y="189"/>
                  </a:lnTo>
                  <a:lnTo>
                    <a:pt x="258" y="189"/>
                  </a:lnTo>
                  <a:lnTo>
                    <a:pt x="251" y="196"/>
                  </a:lnTo>
                  <a:lnTo>
                    <a:pt x="242" y="203"/>
                  </a:lnTo>
                  <a:lnTo>
                    <a:pt x="234" y="209"/>
                  </a:lnTo>
                  <a:lnTo>
                    <a:pt x="224" y="214"/>
                  </a:lnTo>
                  <a:lnTo>
                    <a:pt x="213" y="217"/>
                  </a:lnTo>
                  <a:lnTo>
                    <a:pt x="203" y="220"/>
                  </a:lnTo>
                  <a:lnTo>
                    <a:pt x="192" y="221"/>
                  </a:lnTo>
                  <a:lnTo>
                    <a:pt x="181" y="222"/>
                  </a:lnTo>
                  <a:lnTo>
                    <a:pt x="100" y="222"/>
                  </a:lnTo>
                  <a:lnTo>
                    <a:pt x="100" y="222"/>
                  </a:lnTo>
                  <a:lnTo>
                    <a:pt x="89" y="221"/>
                  </a:lnTo>
                  <a:lnTo>
                    <a:pt x="78" y="220"/>
                  </a:lnTo>
                  <a:lnTo>
                    <a:pt x="67" y="217"/>
                  </a:lnTo>
                  <a:lnTo>
                    <a:pt x="57" y="214"/>
                  </a:lnTo>
                  <a:lnTo>
                    <a:pt x="47" y="209"/>
                  </a:lnTo>
                  <a:lnTo>
                    <a:pt x="38" y="203"/>
                  </a:lnTo>
                  <a:lnTo>
                    <a:pt x="30" y="196"/>
                  </a:lnTo>
                  <a:lnTo>
                    <a:pt x="21" y="189"/>
                  </a:lnTo>
                  <a:lnTo>
                    <a:pt x="21" y="189"/>
                  </a:lnTo>
                  <a:lnTo>
                    <a:pt x="15" y="183"/>
                  </a:lnTo>
                  <a:lnTo>
                    <a:pt x="9" y="175"/>
                  </a:lnTo>
                  <a:lnTo>
                    <a:pt x="4" y="167"/>
                  </a:lnTo>
                  <a:lnTo>
                    <a:pt x="0" y="158"/>
                  </a:lnTo>
                  <a:lnTo>
                    <a:pt x="61" y="158"/>
                  </a:lnTo>
                  <a:lnTo>
                    <a:pt x="61" y="158"/>
                  </a:lnTo>
                  <a:lnTo>
                    <a:pt x="69" y="164"/>
                  </a:lnTo>
                  <a:lnTo>
                    <a:pt x="79" y="169"/>
                  </a:lnTo>
                  <a:lnTo>
                    <a:pt x="89" y="172"/>
                  </a:lnTo>
                  <a:lnTo>
                    <a:pt x="100" y="173"/>
                  </a:lnTo>
                  <a:lnTo>
                    <a:pt x="181" y="173"/>
                  </a:lnTo>
                  <a:lnTo>
                    <a:pt x="181" y="173"/>
                  </a:lnTo>
                  <a:lnTo>
                    <a:pt x="193" y="172"/>
                  </a:lnTo>
                  <a:lnTo>
                    <a:pt x="204" y="168"/>
                  </a:lnTo>
                  <a:lnTo>
                    <a:pt x="215" y="162"/>
                  </a:lnTo>
                  <a:lnTo>
                    <a:pt x="224" y="154"/>
                  </a:lnTo>
                  <a:lnTo>
                    <a:pt x="224" y="154"/>
                  </a:lnTo>
                  <a:lnTo>
                    <a:pt x="231" y="146"/>
                  </a:lnTo>
                  <a:lnTo>
                    <a:pt x="237" y="135"/>
                  </a:lnTo>
                  <a:lnTo>
                    <a:pt x="241" y="124"/>
                  </a:lnTo>
                  <a:lnTo>
                    <a:pt x="242" y="111"/>
                  </a:lnTo>
                  <a:lnTo>
                    <a:pt x="242" y="111"/>
                  </a:lnTo>
                  <a:lnTo>
                    <a:pt x="242" y="111"/>
                  </a:lnTo>
                  <a:lnTo>
                    <a:pt x="241" y="99"/>
                  </a:lnTo>
                  <a:lnTo>
                    <a:pt x="237" y="86"/>
                  </a:lnTo>
                  <a:lnTo>
                    <a:pt x="231" y="77"/>
                  </a:lnTo>
                  <a:lnTo>
                    <a:pt x="224" y="68"/>
                  </a:lnTo>
                  <a:lnTo>
                    <a:pt x="224" y="68"/>
                  </a:lnTo>
                  <a:lnTo>
                    <a:pt x="215" y="60"/>
                  </a:lnTo>
                  <a:lnTo>
                    <a:pt x="204" y="54"/>
                  </a:lnTo>
                  <a:lnTo>
                    <a:pt x="193" y="51"/>
                  </a:lnTo>
                  <a:lnTo>
                    <a:pt x="181" y="49"/>
                  </a:lnTo>
                  <a:lnTo>
                    <a:pt x="100" y="49"/>
                  </a:lnTo>
                  <a:lnTo>
                    <a:pt x="100" y="49"/>
                  </a:lnTo>
                  <a:lnTo>
                    <a:pt x="89" y="51"/>
                  </a:lnTo>
                  <a:lnTo>
                    <a:pt x="79" y="53"/>
                  </a:lnTo>
                  <a:lnTo>
                    <a:pt x="69" y="58"/>
                  </a:lnTo>
                  <a:lnTo>
                    <a:pt x="61" y="63"/>
                  </a:lnTo>
                  <a:lnTo>
                    <a:pt x="0" y="63"/>
                  </a:lnTo>
                  <a:lnTo>
                    <a:pt x="0" y="63"/>
                  </a:lnTo>
                  <a:lnTo>
                    <a:pt x="4" y="56"/>
                  </a:lnTo>
                  <a:lnTo>
                    <a:pt x="9" y="47"/>
                  </a:lnTo>
                  <a:lnTo>
                    <a:pt x="15" y="39"/>
                  </a:lnTo>
                  <a:lnTo>
                    <a:pt x="21" y="32"/>
                  </a:lnTo>
                  <a:lnTo>
                    <a:pt x="21" y="32"/>
                  </a:lnTo>
                  <a:lnTo>
                    <a:pt x="30" y="26"/>
                  </a:lnTo>
                  <a:lnTo>
                    <a:pt x="38" y="18"/>
                  </a:lnTo>
                  <a:lnTo>
                    <a:pt x="47" y="13"/>
                  </a:lnTo>
                  <a:lnTo>
                    <a:pt x="57" y="9"/>
                  </a:lnTo>
                  <a:lnTo>
                    <a:pt x="67" y="5"/>
                  </a:lnTo>
                  <a:lnTo>
                    <a:pt x="78" y="2"/>
                  </a:lnTo>
                  <a:lnTo>
                    <a:pt x="89" y="0"/>
                  </a:lnTo>
                  <a:lnTo>
                    <a:pt x="100" y="0"/>
                  </a:lnTo>
                  <a:lnTo>
                    <a:pt x="100" y="0"/>
                  </a:lnTo>
                  <a:close/>
                </a:path>
              </a:pathLst>
            </a:custGeom>
            <a:grpFill/>
            <a:ln w="9525">
              <a:noFill/>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21"/>
            <p:cNvSpPr/>
            <p:nvPr/>
          </p:nvSpPr>
          <p:spPr bwMode="auto">
            <a:xfrm>
              <a:off x="4654580" y="802680"/>
              <a:ext cx="202177" cy="37806"/>
            </a:xfrm>
            <a:custGeom>
              <a:avLst/>
              <a:gdLst/>
              <a:ahLst/>
              <a:cxnLst>
                <a:cxn ang="0">
                  <a:pos x="24" y="0"/>
                </a:cxn>
                <a:cxn ang="0">
                  <a:pos x="224" y="0"/>
                </a:cxn>
                <a:cxn ang="0">
                  <a:pos x="224" y="0"/>
                </a:cxn>
                <a:cxn ang="0">
                  <a:pos x="229" y="1"/>
                </a:cxn>
                <a:cxn ang="0">
                  <a:pos x="233" y="2"/>
                </a:cxn>
                <a:cxn ang="0">
                  <a:pos x="236" y="5"/>
                </a:cxn>
                <a:cxn ang="0">
                  <a:pos x="240" y="7"/>
                </a:cxn>
                <a:cxn ang="0">
                  <a:pos x="242" y="11"/>
                </a:cxn>
                <a:cxn ang="0">
                  <a:pos x="245" y="14"/>
                </a:cxn>
                <a:cxn ang="0">
                  <a:pos x="246" y="18"/>
                </a:cxn>
                <a:cxn ang="0">
                  <a:pos x="246" y="23"/>
                </a:cxn>
                <a:cxn ang="0">
                  <a:pos x="246" y="23"/>
                </a:cxn>
                <a:cxn ang="0">
                  <a:pos x="246" y="23"/>
                </a:cxn>
                <a:cxn ang="0">
                  <a:pos x="246" y="28"/>
                </a:cxn>
                <a:cxn ang="0">
                  <a:pos x="245" y="32"/>
                </a:cxn>
                <a:cxn ang="0">
                  <a:pos x="242" y="36"/>
                </a:cxn>
                <a:cxn ang="0">
                  <a:pos x="240" y="39"/>
                </a:cxn>
                <a:cxn ang="0">
                  <a:pos x="236" y="42"/>
                </a:cxn>
                <a:cxn ang="0">
                  <a:pos x="233" y="44"/>
                </a:cxn>
                <a:cxn ang="0">
                  <a:pos x="229" y="45"/>
                </a:cxn>
                <a:cxn ang="0">
                  <a:pos x="224" y="45"/>
                </a:cxn>
                <a:cxn ang="0">
                  <a:pos x="24" y="45"/>
                </a:cxn>
                <a:cxn ang="0">
                  <a:pos x="24" y="45"/>
                </a:cxn>
                <a:cxn ang="0">
                  <a:pos x="19" y="45"/>
                </a:cxn>
                <a:cxn ang="0">
                  <a:pos x="14" y="44"/>
                </a:cxn>
                <a:cxn ang="0">
                  <a:pos x="10" y="42"/>
                </a:cxn>
                <a:cxn ang="0">
                  <a:pos x="6" y="39"/>
                </a:cxn>
                <a:cxn ang="0">
                  <a:pos x="4" y="36"/>
                </a:cxn>
                <a:cxn ang="0">
                  <a:pos x="3" y="32"/>
                </a:cxn>
                <a:cxn ang="0">
                  <a:pos x="0" y="28"/>
                </a:cxn>
                <a:cxn ang="0">
                  <a:pos x="0" y="23"/>
                </a:cxn>
                <a:cxn ang="0">
                  <a:pos x="0" y="23"/>
                </a:cxn>
                <a:cxn ang="0">
                  <a:pos x="0" y="23"/>
                </a:cxn>
                <a:cxn ang="0">
                  <a:pos x="0" y="18"/>
                </a:cxn>
                <a:cxn ang="0">
                  <a:pos x="3" y="14"/>
                </a:cxn>
                <a:cxn ang="0">
                  <a:pos x="4" y="11"/>
                </a:cxn>
                <a:cxn ang="0">
                  <a:pos x="6" y="7"/>
                </a:cxn>
                <a:cxn ang="0">
                  <a:pos x="10" y="5"/>
                </a:cxn>
                <a:cxn ang="0">
                  <a:pos x="14" y="2"/>
                </a:cxn>
                <a:cxn ang="0">
                  <a:pos x="19" y="1"/>
                </a:cxn>
                <a:cxn ang="0">
                  <a:pos x="24" y="0"/>
                </a:cxn>
                <a:cxn ang="0">
                  <a:pos x="24" y="0"/>
                </a:cxn>
              </a:cxnLst>
              <a:rect l="0" t="0" r="r" b="b"/>
              <a:pathLst>
                <a:path w="246" h="45">
                  <a:moveTo>
                    <a:pt x="24" y="0"/>
                  </a:moveTo>
                  <a:lnTo>
                    <a:pt x="224" y="0"/>
                  </a:lnTo>
                  <a:lnTo>
                    <a:pt x="224" y="0"/>
                  </a:lnTo>
                  <a:lnTo>
                    <a:pt x="229" y="1"/>
                  </a:lnTo>
                  <a:lnTo>
                    <a:pt x="233" y="2"/>
                  </a:lnTo>
                  <a:lnTo>
                    <a:pt x="236" y="5"/>
                  </a:lnTo>
                  <a:lnTo>
                    <a:pt x="240" y="7"/>
                  </a:lnTo>
                  <a:lnTo>
                    <a:pt x="242" y="11"/>
                  </a:lnTo>
                  <a:lnTo>
                    <a:pt x="245" y="14"/>
                  </a:lnTo>
                  <a:lnTo>
                    <a:pt x="246" y="18"/>
                  </a:lnTo>
                  <a:lnTo>
                    <a:pt x="246" y="23"/>
                  </a:lnTo>
                  <a:lnTo>
                    <a:pt x="246" y="23"/>
                  </a:lnTo>
                  <a:lnTo>
                    <a:pt x="246" y="23"/>
                  </a:lnTo>
                  <a:lnTo>
                    <a:pt x="246" y="28"/>
                  </a:lnTo>
                  <a:lnTo>
                    <a:pt x="245" y="32"/>
                  </a:lnTo>
                  <a:lnTo>
                    <a:pt x="242" y="36"/>
                  </a:lnTo>
                  <a:lnTo>
                    <a:pt x="240" y="39"/>
                  </a:lnTo>
                  <a:lnTo>
                    <a:pt x="236" y="42"/>
                  </a:lnTo>
                  <a:lnTo>
                    <a:pt x="233" y="44"/>
                  </a:lnTo>
                  <a:lnTo>
                    <a:pt x="229" y="45"/>
                  </a:lnTo>
                  <a:lnTo>
                    <a:pt x="224" y="45"/>
                  </a:lnTo>
                  <a:lnTo>
                    <a:pt x="24" y="45"/>
                  </a:lnTo>
                  <a:lnTo>
                    <a:pt x="24" y="45"/>
                  </a:lnTo>
                  <a:lnTo>
                    <a:pt x="19" y="45"/>
                  </a:lnTo>
                  <a:lnTo>
                    <a:pt x="14" y="44"/>
                  </a:lnTo>
                  <a:lnTo>
                    <a:pt x="10" y="42"/>
                  </a:lnTo>
                  <a:lnTo>
                    <a:pt x="6" y="39"/>
                  </a:lnTo>
                  <a:lnTo>
                    <a:pt x="4" y="36"/>
                  </a:lnTo>
                  <a:lnTo>
                    <a:pt x="3" y="32"/>
                  </a:lnTo>
                  <a:lnTo>
                    <a:pt x="0" y="28"/>
                  </a:lnTo>
                  <a:lnTo>
                    <a:pt x="0" y="23"/>
                  </a:lnTo>
                  <a:lnTo>
                    <a:pt x="0" y="23"/>
                  </a:lnTo>
                  <a:lnTo>
                    <a:pt x="0" y="23"/>
                  </a:lnTo>
                  <a:lnTo>
                    <a:pt x="0" y="18"/>
                  </a:lnTo>
                  <a:lnTo>
                    <a:pt x="3" y="14"/>
                  </a:lnTo>
                  <a:lnTo>
                    <a:pt x="4" y="11"/>
                  </a:lnTo>
                  <a:lnTo>
                    <a:pt x="6" y="7"/>
                  </a:lnTo>
                  <a:lnTo>
                    <a:pt x="10" y="5"/>
                  </a:lnTo>
                  <a:lnTo>
                    <a:pt x="14" y="2"/>
                  </a:lnTo>
                  <a:lnTo>
                    <a:pt x="19" y="1"/>
                  </a:lnTo>
                  <a:lnTo>
                    <a:pt x="24" y="0"/>
                  </a:lnTo>
                  <a:lnTo>
                    <a:pt x="24" y="0"/>
                  </a:lnTo>
                  <a:close/>
                </a:path>
              </a:pathLst>
            </a:custGeom>
            <a:grpFill/>
            <a:ln w="9525">
              <a:noFill/>
              <a:round/>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40" name="文本框 39"/>
          <p:cNvSpPr txBox="1"/>
          <p:nvPr/>
        </p:nvSpPr>
        <p:spPr>
          <a:xfrm>
            <a:off x="2034540" y="2204720"/>
            <a:ext cx="1452880" cy="396240"/>
          </a:xfrm>
          <a:prstGeom prst="rect">
            <a:avLst/>
          </a:prstGeom>
          <a:noFill/>
        </p:spPr>
        <p:txBody>
          <a:bodyPr wrap="none" rtlCol="0" anchor="t">
            <a:spAutoFit/>
          </a:bodyPr>
          <a:lstStyle/>
          <a:p>
            <a:r>
              <a:rPr lang="zh-CN" altLang="en-US" sz="2000">
                <a:latin typeface="+mn-lt"/>
                <a:ea typeface="+mn-lt"/>
                <a:cs typeface="宋体" panose="02010600030101010101" pitchFamily="2" charset="-122"/>
                <a:sym typeface="+mn-ea"/>
              </a:rPr>
              <a:t>信息共享难</a:t>
            </a:r>
          </a:p>
        </p:txBody>
      </p:sp>
      <p:sp>
        <p:nvSpPr>
          <p:cNvPr id="41" name="文本框 40"/>
          <p:cNvSpPr txBox="1"/>
          <p:nvPr/>
        </p:nvSpPr>
        <p:spPr>
          <a:xfrm>
            <a:off x="1780540" y="3504565"/>
            <a:ext cx="1960880" cy="396240"/>
          </a:xfrm>
          <a:prstGeom prst="rect">
            <a:avLst/>
          </a:prstGeom>
          <a:noFill/>
        </p:spPr>
        <p:txBody>
          <a:bodyPr wrap="none" rtlCol="0" anchor="t">
            <a:spAutoFit/>
          </a:bodyPr>
          <a:lstStyle/>
          <a:p>
            <a:r>
              <a:rPr lang="zh-CN" altLang="en-US" sz="2000">
                <a:latin typeface="+mn-lt"/>
                <a:ea typeface="+mn-lt"/>
                <a:cs typeface="宋体" panose="02010600030101010101" pitchFamily="2" charset="-122"/>
                <a:sym typeface="+mn-ea"/>
              </a:rPr>
              <a:t>信息难及时查询</a:t>
            </a:r>
          </a:p>
        </p:txBody>
      </p:sp>
      <p:sp>
        <p:nvSpPr>
          <p:cNvPr id="42" name="文本框 41"/>
          <p:cNvSpPr txBox="1"/>
          <p:nvPr/>
        </p:nvSpPr>
        <p:spPr>
          <a:xfrm>
            <a:off x="4673600" y="1850390"/>
            <a:ext cx="5874385" cy="822960"/>
          </a:xfrm>
          <a:prstGeom prst="rect">
            <a:avLst/>
          </a:prstGeom>
          <a:noFill/>
        </p:spPr>
        <p:txBody>
          <a:bodyPr wrap="square" rtlCol="0" anchor="t">
            <a:spAutoFit/>
          </a:bodyPr>
          <a:lstStyle/>
          <a:p>
            <a:pPr>
              <a:lnSpc>
                <a:spcPct val="150000"/>
              </a:lnSpc>
            </a:pPr>
            <a:r>
              <a:rPr lang="zh-CN" altLang="en-US" sz="1600">
                <a:latin typeface="+mn-lt"/>
                <a:ea typeface="+mn-lt"/>
                <a:cs typeface="宋体" panose="02010600030101010101" pitchFamily="2" charset="-122"/>
                <a:sym typeface="+mn-ea"/>
              </a:rPr>
              <a:t>主要以企业为基础进行开发，虽能满足企业溯源需求，但信息共享难以实现；</a:t>
            </a:r>
          </a:p>
        </p:txBody>
      </p:sp>
      <p:sp>
        <p:nvSpPr>
          <p:cNvPr id="43" name="文本框 42"/>
          <p:cNvSpPr txBox="1"/>
          <p:nvPr/>
        </p:nvSpPr>
        <p:spPr>
          <a:xfrm>
            <a:off x="4674870" y="3216910"/>
            <a:ext cx="5873750" cy="822960"/>
          </a:xfrm>
          <a:prstGeom prst="rect">
            <a:avLst/>
          </a:prstGeom>
          <a:noFill/>
        </p:spPr>
        <p:txBody>
          <a:bodyPr wrap="square" rtlCol="0" anchor="t">
            <a:spAutoFit/>
          </a:bodyPr>
          <a:lstStyle/>
          <a:p>
            <a:pPr>
              <a:lnSpc>
                <a:spcPct val="150000"/>
              </a:lnSpc>
            </a:pPr>
            <a:r>
              <a:rPr lang="zh-CN" altLang="en-US" sz="1600">
                <a:latin typeface="+mn-lt"/>
                <a:ea typeface="+mn-lt"/>
                <a:cs typeface="宋体" panose="02010600030101010101" pitchFamily="2" charset="-122"/>
                <a:sym typeface="+mn-ea"/>
              </a:rPr>
              <a:t>溯源系统的链条不够长，导致上游和企业之间信息传递很难实现，一些产品的信息无法及时找到，影响食品安全问题的调查；</a:t>
            </a:r>
          </a:p>
        </p:txBody>
      </p:sp>
      <p:sp>
        <p:nvSpPr>
          <p:cNvPr id="44" name="文本框 43"/>
          <p:cNvSpPr txBox="1"/>
          <p:nvPr/>
        </p:nvSpPr>
        <p:spPr>
          <a:xfrm>
            <a:off x="1780540" y="3504565"/>
            <a:ext cx="1960880" cy="396240"/>
          </a:xfrm>
          <a:prstGeom prst="rect">
            <a:avLst/>
          </a:prstGeom>
          <a:noFill/>
        </p:spPr>
        <p:txBody>
          <a:bodyPr wrap="none" rtlCol="0" anchor="t">
            <a:spAutoFit/>
          </a:bodyPr>
          <a:lstStyle/>
          <a:p>
            <a:r>
              <a:rPr lang="zh-CN" altLang="en-US" sz="2000">
                <a:latin typeface="+mn-lt"/>
                <a:ea typeface="+mn-lt"/>
                <a:cs typeface="宋体" panose="02010600030101010101" pitchFamily="2" charset="-122"/>
                <a:sym typeface="+mn-ea"/>
              </a:rPr>
              <a:t>信息难及时查询</a:t>
            </a:r>
          </a:p>
        </p:txBody>
      </p:sp>
      <p:sp>
        <p:nvSpPr>
          <p:cNvPr id="48" name="文本框 47"/>
          <p:cNvSpPr txBox="1"/>
          <p:nvPr/>
        </p:nvSpPr>
        <p:spPr>
          <a:xfrm>
            <a:off x="2034540" y="4796155"/>
            <a:ext cx="1452880" cy="396240"/>
          </a:xfrm>
          <a:prstGeom prst="rect">
            <a:avLst/>
          </a:prstGeom>
          <a:noFill/>
        </p:spPr>
        <p:txBody>
          <a:bodyPr wrap="none" rtlCol="0" anchor="t">
            <a:spAutoFit/>
          </a:bodyPr>
          <a:lstStyle/>
          <a:p>
            <a:r>
              <a:rPr lang="zh-CN" altLang="en-US" sz="2000">
                <a:solidFill>
                  <a:schemeClr val="accent5">
                    <a:lumMod val="50000"/>
                  </a:schemeClr>
                </a:solidFill>
                <a:latin typeface="+mn-lt"/>
                <a:ea typeface="+mn-lt"/>
                <a:cs typeface="宋体" panose="02010600030101010101" pitchFamily="2" charset="-122"/>
                <a:sym typeface="+mn-ea"/>
              </a:rPr>
              <a:t>公信力欠缺</a:t>
            </a:r>
          </a:p>
        </p:txBody>
      </p:sp>
      <p:sp>
        <p:nvSpPr>
          <p:cNvPr id="49" name="文本框 48"/>
          <p:cNvSpPr txBox="1"/>
          <p:nvPr/>
        </p:nvSpPr>
        <p:spPr>
          <a:xfrm>
            <a:off x="2034540" y="2204720"/>
            <a:ext cx="1452880" cy="396240"/>
          </a:xfrm>
          <a:prstGeom prst="rect">
            <a:avLst/>
          </a:prstGeom>
          <a:noFill/>
        </p:spPr>
        <p:txBody>
          <a:bodyPr wrap="none" rtlCol="0" anchor="t">
            <a:spAutoFit/>
          </a:bodyPr>
          <a:lstStyle/>
          <a:p>
            <a:r>
              <a:rPr lang="zh-CN" altLang="en-US" sz="2000">
                <a:solidFill>
                  <a:schemeClr val="accent5">
                    <a:lumMod val="50000"/>
                  </a:schemeClr>
                </a:solidFill>
                <a:latin typeface="+mn-lt"/>
                <a:ea typeface="+mn-lt"/>
                <a:cs typeface="宋体" panose="02010600030101010101" pitchFamily="2" charset="-122"/>
                <a:sym typeface="+mn-ea"/>
              </a:rPr>
              <a:t>信息共享难</a:t>
            </a:r>
          </a:p>
        </p:txBody>
      </p:sp>
      <p:sp>
        <p:nvSpPr>
          <p:cNvPr id="50" name="文本框 49"/>
          <p:cNvSpPr txBox="1"/>
          <p:nvPr/>
        </p:nvSpPr>
        <p:spPr>
          <a:xfrm>
            <a:off x="1780540" y="3504565"/>
            <a:ext cx="1960880" cy="396240"/>
          </a:xfrm>
          <a:prstGeom prst="rect">
            <a:avLst/>
          </a:prstGeom>
          <a:noFill/>
        </p:spPr>
        <p:txBody>
          <a:bodyPr wrap="none" rtlCol="0" anchor="t">
            <a:spAutoFit/>
          </a:bodyPr>
          <a:lstStyle/>
          <a:p>
            <a:r>
              <a:rPr lang="zh-CN" altLang="en-US" sz="2000">
                <a:solidFill>
                  <a:schemeClr val="accent5">
                    <a:lumMod val="50000"/>
                  </a:schemeClr>
                </a:solidFill>
                <a:latin typeface="+mn-lt"/>
                <a:ea typeface="+mn-lt"/>
                <a:cs typeface="宋体" panose="02010600030101010101" pitchFamily="2" charset="-122"/>
                <a:sym typeface="+mn-ea"/>
              </a:rPr>
              <a:t>信息难及时查询</a:t>
            </a:r>
          </a:p>
        </p:txBody>
      </p:sp>
      <p:sp>
        <p:nvSpPr>
          <p:cNvPr id="51" name="稻壳儿小白白(http://dwz.cn/Wu2UP)"/>
          <p:cNvSpPr>
            <a:spLocks noChangeAspect="1" noEditPoints="1"/>
          </p:cNvSpPr>
          <p:nvPr/>
        </p:nvSpPr>
        <p:spPr bwMode="auto">
          <a:xfrm>
            <a:off x="1342390" y="2265045"/>
            <a:ext cx="389890" cy="314325"/>
          </a:xfrm>
          <a:custGeom>
            <a:avLst/>
            <a:gdLst>
              <a:gd name="T0" fmla="*/ 371777361 w 116"/>
              <a:gd name="T1" fmla="*/ 139305784 h 94"/>
              <a:gd name="T2" fmla="*/ 0 w 116"/>
              <a:gd name="T3" fmla="*/ 0 h 94"/>
              <a:gd name="T4" fmla="*/ 0 w 116"/>
              <a:gd name="T5" fmla="*/ 506566258 h 94"/>
              <a:gd name="T6" fmla="*/ 19228903 w 116"/>
              <a:gd name="T7" fmla="*/ 506566258 h 94"/>
              <a:gd name="T8" fmla="*/ 44868285 w 116"/>
              <a:gd name="T9" fmla="*/ 506566258 h 94"/>
              <a:gd name="T10" fmla="*/ 44868285 w 116"/>
              <a:gd name="T11" fmla="*/ 550889453 h 94"/>
              <a:gd name="T12" fmla="*/ 326906544 w 116"/>
              <a:gd name="T13" fmla="*/ 595215164 h 94"/>
              <a:gd name="T14" fmla="*/ 416645645 w 116"/>
              <a:gd name="T15" fmla="*/ 595215164 h 94"/>
              <a:gd name="T16" fmla="*/ 698683905 w 116"/>
              <a:gd name="T17" fmla="*/ 550889453 h 94"/>
              <a:gd name="T18" fmla="*/ 698683905 w 116"/>
              <a:gd name="T19" fmla="*/ 506566258 h 94"/>
              <a:gd name="T20" fmla="*/ 717912808 w 116"/>
              <a:gd name="T21" fmla="*/ 506566258 h 94"/>
              <a:gd name="T22" fmla="*/ 743552189 w 116"/>
              <a:gd name="T23" fmla="*/ 506566258 h 94"/>
              <a:gd name="T24" fmla="*/ 743552189 w 116"/>
              <a:gd name="T25" fmla="*/ 0 h 94"/>
              <a:gd name="T26" fmla="*/ 371777361 w 116"/>
              <a:gd name="T27" fmla="*/ 139305784 h 94"/>
              <a:gd name="T28" fmla="*/ 326906544 w 116"/>
              <a:gd name="T29" fmla="*/ 481236561 h 94"/>
              <a:gd name="T30" fmla="*/ 44868285 w 116"/>
              <a:gd name="T31" fmla="*/ 436913366 h 94"/>
              <a:gd name="T32" fmla="*/ 44868285 w 116"/>
              <a:gd name="T33" fmla="*/ 44325711 h 94"/>
              <a:gd name="T34" fmla="*/ 108968004 w 116"/>
              <a:gd name="T35" fmla="*/ 44325711 h 94"/>
              <a:gd name="T36" fmla="*/ 121788961 w 116"/>
              <a:gd name="T37" fmla="*/ 50656877 h 94"/>
              <a:gd name="T38" fmla="*/ 121788961 w 116"/>
              <a:gd name="T39" fmla="*/ 50656877 h 94"/>
              <a:gd name="T40" fmla="*/ 320496066 w 116"/>
              <a:gd name="T41" fmla="*/ 126640935 h 94"/>
              <a:gd name="T42" fmla="*/ 326906544 w 116"/>
              <a:gd name="T43" fmla="*/ 139305784 h 94"/>
              <a:gd name="T44" fmla="*/ 326906544 w 116"/>
              <a:gd name="T45" fmla="*/ 481236561 h 94"/>
              <a:gd name="T46" fmla="*/ 698683905 w 116"/>
              <a:gd name="T47" fmla="*/ 436913366 h 94"/>
              <a:gd name="T48" fmla="*/ 416645645 w 116"/>
              <a:gd name="T49" fmla="*/ 481236561 h 94"/>
              <a:gd name="T50" fmla="*/ 416645645 w 116"/>
              <a:gd name="T51" fmla="*/ 139305784 h 94"/>
              <a:gd name="T52" fmla="*/ 698683905 w 116"/>
              <a:gd name="T53" fmla="*/ 44325711 h 94"/>
              <a:gd name="T54" fmla="*/ 698683905 w 116"/>
              <a:gd name="T55" fmla="*/ 436913366 h 9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6" h="94">
                <a:moveTo>
                  <a:pt x="58" y="22"/>
                </a:moveTo>
                <a:cubicBezTo>
                  <a:pt x="58" y="3"/>
                  <a:pt x="17" y="0"/>
                  <a:pt x="0" y="0"/>
                </a:cubicBezTo>
                <a:cubicBezTo>
                  <a:pt x="0" y="80"/>
                  <a:pt x="0" y="80"/>
                  <a:pt x="0" y="80"/>
                </a:cubicBezTo>
                <a:cubicBezTo>
                  <a:pt x="3" y="80"/>
                  <a:pt x="3" y="80"/>
                  <a:pt x="3" y="80"/>
                </a:cubicBezTo>
                <a:cubicBezTo>
                  <a:pt x="5" y="80"/>
                  <a:pt x="6" y="80"/>
                  <a:pt x="7" y="80"/>
                </a:cubicBezTo>
                <a:cubicBezTo>
                  <a:pt x="7" y="87"/>
                  <a:pt x="7" y="87"/>
                  <a:pt x="7" y="87"/>
                </a:cubicBezTo>
                <a:cubicBezTo>
                  <a:pt x="21" y="87"/>
                  <a:pt x="51" y="83"/>
                  <a:pt x="51" y="94"/>
                </a:cubicBezTo>
                <a:cubicBezTo>
                  <a:pt x="65" y="94"/>
                  <a:pt x="65" y="94"/>
                  <a:pt x="65" y="94"/>
                </a:cubicBezTo>
                <a:cubicBezTo>
                  <a:pt x="65" y="83"/>
                  <a:pt x="94" y="87"/>
                  <a:pt x="109" y="87"/>
                </a:cubicBezTo>
                <a:cubicBezTo>
                  <a:pt x="109" y="80"/>
                  <a:pt x="109" y="80"/>
                  <a:pt x="109" y="80"/>
                </a:cubicBezTo>
                <a:cubicBezTo>
                  <a:pt x="110" y="80"/>
                  <a:pt x="111" y="80"/>
                  <a:pt x="112" y="80"/>
                </a:cubicBezTo>
                <a:cubicBezTo>
                  <a:pt x="116" y="80"/>
                  <a:pt x="116" y="80"/>
                  <a:pt x="116" y="80"/>
                </a:cubicBezTo>
                <a:cubicBezTo>
                  <a:pt x="116" y="0"/>
                  <a:pt x="116" y="0"/>
                  <a:pt x="116" y="0"/>
                </a:cubicBezTo>
                <a:cubicBezTo>
                  <a:pt x="98" y="0"/>
                  <a:pt x="58" y="3"/>
                  <a:pt x="58" y="22"/>
                </a:cubicBezTo>
                <a:close/>
                <a:moveTo>
                  <a:pt x="51" y="76"/>
                </a:moveTo>
                <a:cubicBezTo>
                  <a:pt x="40" y="69"/>
                  <a:pt x="20" y="69"/>
                  <a:pt x="7" y="69"/>
                </a:cubicBezTo>
                <a:cubicBezTo>
                  <a:pt x="7" y="7"/>
                  <a:pt x="7" y="7"/>
                  <a:pt x="7" y="7"/>
                </a:cubicBezTo>
                <a:cubicBezTo>
                  <a:pt x="11" y="7"/>
                  <a:pt x="14" y="7"/>
                  <a:pt x="17" y="7"/>
                </a:cubicBezTo>
                <a:cubicBezTo>
                  <a:pt x="19" y="8"/>
                  <a:pt x="19" y="8"/>
                  <a:pt x="19" y="8"/>
                </a:cubicBezTo>
                <a:cubicBezTo>
                  <a:pt x="19" y="8"/>
                  <a:pt x="19" y="8"/>
                  <a:pt x="19" y="8"/>
                </a:cubicBezTo>
                <a:cubicBezTo>
                  <a:pt x="34" y="9"/>
                  <a:pt x="49" y="12"/>
                  <a:pt x="50" y="20"/>
                </a:cubicBezTo>
                <a:cubicBezTo>
                  <a:pt x="51" y="22"/>
                  <a:pt x="51" y="22"/>
                  <a:pt x="51" y="22"/>
                </a:cubicBezTo>
                <a:lnTo>
                  <a:pt x="51" y="76"/>
                </a:lnTo>
                <a:close/>
                <a:moveTo>
                  <a:pt x="109" y="69"/>
                </a:moveTo>
                <a:cubicBezTo>
                  <a:pt x="95" y="69"/>
                  <a:pt x="76" y="69"/>
                  <a:pt x="65" y="76"/>
                </a:cubicBezTo>
                <a:cubicBezTo>
                  <a:pt x="65" y="22"/>
                  <a:pt x="65" y="22"/>
                  <a:pt x="65" y="22"/>
                </a:cubicBezTo>
                <a:cubicBezTo>
                  <a:pt x="65" y="17"/>
                  <a:pt x="73" y="7"/>
                  <a:pt x="109" y="7"/>
                </a:cubicBezTo>
                <a:lnTo>
                  <a:pt x="109" y="69"/>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charset="-122"/>
                <a:cs typeface="+mn-cs"/>
              </a:defRPr>
            </a:lvl9pPr>
          </a:lstStyle>
          <a:p>
            <a:endParaRPr lang="zh-CN" altLang="en-US"/>
          </a:p>
        </p:txBody>
      </p:sp>
      <p:sp>
        <p:nvSpPr>
          <p:cNvPr id="52" name="稻壳儿小白白(http://dwz.cn/Wu2UP)"/>
          <p:cNvSpPr>
            <a:spLocks noEditPoints="1"/>
          </p:cNvSpPr>
          <p:nvPr/>
        </p:nvSpPr>
        <p:spPr bwMode="auto">
          <a:xfrm>
            <a:off x="1254759" y="3501488"/>
            <a:ext cx="351430" cy="399155"/>
          </a:xfrm>
          <a:custGeom>
            <a:avLst/>
            <a:gdLst>
              <a:gd name="T0" fmla="*/ 553064923 w 102"/>
              <a:gd name="T1" fmla="*/ 691151408 h 116"/>
              <a:gd name="T2" fmla="*/ 521281118 w 102"/>
              <a:gd name="T3" fmla="*/ 691151408 h 116"/>
              <a:gd name="T4" fmla="*/ 648421379 w 102"/>
              <a:gd name="T5" fmla="*/ 462882812 h 116"/>
              <a:gd name="T6" fmla="*/ 438637176 w 102"/>
              <a:gd name="T7" fmla="*/ 196565673 h 116"/>
              <a:gd name="T8" fmla="*/ 489494793 w 102"/>
              <a:gd name="T9" fmla="*/ 95113803 h 116"/>
              <a:gd name="T10" fmla="*/ 483138536 w 102"/>
              <a:gd name="T11" fmla="*/ 63408363 h 116"/>
              <a:gd name="T12" fmla="*/ 355995754 w 102"/>
              <a:gd name="T13" fmla="*/ 6340584 h 116"/>
              <a:gd name="T14" fmla="*/ 336924463 w 102"/>
              <a:gd name="T15" fmla="*/ 0 h 116"/>
              <a:gd name="T16" fmla="*/ 324211950 w 102"/>
              <a:gd name="T17" fmla="*/ 12681169 h 116"/>
              <a:gd name="T18" fmla="*/ 177997877 w 102"/>
              <a:gd name="T19" fmla="*/ 291679477 h 116"/>
              <a:gd name="T20" fmla="*/ 197069168 w 102"/>
              <a:gd name="T21" fmla="*/ 361428424 h 116"/>
              <a:gd name="T22" fmla="*/ 177997877 w 102"/>
              <a:gd name="T23" fmla="*/ 399474449 h 116"/>
              <a:gd name="T24" fmla="*/ 260639299 w 102"/>
              <a:gd name="T25" fmla="*/ 437517956 h 116"/>
              <a:gd name="T26" fmla="*/ 279710590 w 102"/>
              <a:gd name="T27" fmla="*/ 399474449 h 116"/>
              <a:gd name="T28" fmla="*/ 279710590 w 102"/>
              <a:gd name="T29" fmla="*/ 399474449 h 116"/>
              <a:gd name="T30" fmla="*/ 343280720 w 102"/>
              <a:gd name="T31" fmla="*/ 374109593 h 116"/>
              <a:gd name="T32" fmla="*/ 394138337 w 102"/>
              <a:gd name="T33" fmla="*/ 278998308 h 116"/>
              <a:gd name="T34" fmla="*/ 553064923 w 102"/>
              <a:gd name="T35" fmla="*/ 462882812 h 116"/>
              <a:gd name="T36" fmla="*/ 368710789 w 102"/>
              <a:gd name="T37" fmla="*/ 646767316 h 116"/>
              <a:gd name="T38" fmla="*/ 235211751 w 102"/>
              <a:gd name="T39" fmla="*/ 602380707 h 116"/>
              <a:gd name="T40" fmla="*/ 235211751 w 102"/>
              <a:gd name="T41" fmla="*/ 577015851 h 116"/>
              <a:gd name="T42" fmla="*/ 254283042 w 102"/>
              <a:gd name="T43" fmla="*/ 551653513 h 116"/>
              <a:gd name="T44" fmla="*/ 368710789 w 102"/>
              <a:gd name="T45" fmla="*/ 551653513 h 116"/>
              <a:gd name="T46" fmla="*/ 368710789 w 102"/>
              <a:gd name="T47" fmla="*/ 507266903 h 116"/>
              <a:gd name="T48" fmla="*/ 190712912 w 102"/>
              <a:gd name="T49" fmla="*/ 507266903 h 116"/>
              <a:gd name="T50" fmla="*/ 101712713 w 102"/>
              <a:gd name="T51" fmla="*/ 507266903 h 116"/>
              <a:gd name="T52" fmla="*/ 0 w 102"/>
              <a:gd name="T53" fmla="*/ 507266903 h 116"/>
              <a:gd name="T54" fmla="*/ 0 w 102"/>
              <a:gd name="T55" fmla="*/ 551653513 h 116"/>
              <a:gd name="T56" fmla="*/ 108071490 w 102"/>
              <a:gd name="T57" fmla="*/ 551653513 h 116"/>
              <a:gd name="T58" fmla="*/ 114427747 w 102"/>
              <a:gd name="T59" fmla="*/ 551653513 h 116"/>
              <a:gd name="T60" fmla="*/ 139855295 w 102"/>
              <a:gd name="T61" fmla="*/ 577015851 h 116"/>
              <a:gd name="T62" fmla="*/ 139855295 w 102"/>
              <a:gd name="T63" fmla="*/ 602380707 h 116"/>
              <a:gd name="T64" fmla="*/ 139855295 w 102"/>
              <a:gd name="T65" fmla="*/ 691151408 h 116"/>
              <a:gd name="T66" fmla="*/ 50857617 w 102"/>
              <a:gd name="T67" fmla="*/ 735538017 h 116"/>
              <a:gd name="T68" fmla="*/ 648421379 w 102"/>
              <a:gd name="T69" fmla="*/ 735538017 h 116"/>
              <a:gd name="T70" fmla="*/ 553064923 w 102"/>
              <a:gd name="T71" fmla="*/ 691151408 h 116"/>
              <a:gd name="T72" fmla="*/ 394138337 w 102"/>
              <a:gd name="T73" fmla="*/ 63408363 h 116"/>
              <a:gd name="T74" fmla="*/ 381423302 w 102"/>
              <a:gd name="T75" fmla="*/ 76089532 h 116"/>
              <a:gd name="T76" fmla="*/ 273354333 w 102"/>
              <a:gd name="T77" fmla="*/ 278998308 h 116"/>
              <a:gd name="T78" fmla="*/ 235211751 w 102"/>
              <a:gd name="T79" fmla="*/ 259974036 h 116"/>
              <a:gd name="T80" fmla="*/ 235211751 w 102"/>
              <a:gd name="T81" fmla="*/ 247292867 h 116"/>
              <a:gd name="T82" fmla="*/ 336924463 w 102"/>
              <a:gd name="T83" fmla="*/ 63408363 h 116"/>
              <a:gd name="T84" fmla="*/ 349639498 w 102"/>
              <a:gd name="T85" fmla="*/ 50727194 h 116"/>
              <a:gd name="T86" fmla="*/ 368710789 w 102"/>
              <a:gd name="T87" fmla="*/ 50727194 h 116"/>
              <a:gd name="T88" fmla="*/ 394138337 w 102"/>
              <a:gd name="T89" fmla="*/ 63408363 h 116"/>
              <a:gd name="T90" fmla="*/ 394138337 w 102"/>
              <a:gd name="T91" fmla="*/ 63408363 h 1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2" h="116">
                <a:moveTo>
                  <a:pt x="87" y="109"/>
                </a:moveTo>
                <a:cubicBezTo>
                  <a:pt x="82" y="109"/>
                  <a:pt x="82" y="109"/>
                  <a:pt x="82" y="109"/>
                </a:cubicBezTo>
                <a:cubicBezTo>
                  <a:pt x="94" y="101"/>
                  <a:pt x="102" y="88"/>
                  <a:pt x="102" y="73"/>
                </a:cubicBezTo>
                <a:cubicBezTo>
                  <a:pt x="102" y="52"/>
                  <a:pt x="88" y="35"/>
                  <a:pt x="69" y="31"/>
                </a:cubicBezTo>
                <a:cubicBezTo>
                  <a:pt x="77" y="15"/>
                  <a:pt x="77" y="15"/>
                  <a:pt x="77" y="15"/>
                </a:cubicBezTo>
                <a:cubicBezTo>
                  <a:pt x="78" y="13"/>
                  <a:pt x="77" y="11"/>
                  <a:pt x="76" y="10"/>
                </a:cubicBezTo>
                <a:cubicBezTo>
                  <a:pt x="56" y="1"/>
                  <a:pt x="56" y="1"/>
                  <a:pt x="56" y="1"/>
                </a:cubicBezTo>
                <a:cubicBezTo>
                  <a:pt x="55" y="0"/>
                  <a:pt x="54" y="0"/>
                  <a:pt x="53" y="0"/>
                </a:cubicBezTo>
                <a:cubicBezTo>
                  <a:pt x="52" y="1"/>
                  <a:pt x="52" y="2"/>
                  <a:pt x="51" y="2"/>
                </a:cubicBezTo>
                <a:cubicBezTo>
                  <a:pt x="28" y="46"/>
                  <a:pt x="28" y="46"/>
                  <a:pt x="28" y="46"/>
                </a:cubicBezTo>
                <a:cubicBezTo>
                  <a:pt x="26" y="50"/>
                  <a:pt x="28" y="55"/>
                  <a:pt x="31" y="57"/>
                </a:cubicBezTo>
                <a:cubicBezTo>
                  <a:pt x="28" y="63"/>
                  <a:pt x="28" y="63"/>
                  <a:pt x="28" y="63"/>
                </a:cubicBezTo>
                <a:cubicBezTo>
                  <a:pt x="41" y="69"/>
                  <a:pt x="41" y="69"/>
                  <a:pt x="41" y="69"/>
                </a:cubicBezTo>
                <a:cubicBezTo>
                  <a:pt x="44" y="63"/>
                  <a:pt x="44" y="63"/>
                  <a:pt x="44" y="63"/>
                </a:cubicBezTo>
                <a:cubicBezTo>
                  <a:pt x="44" y="63"/>
                  <a:pt x="44" y="63"/>
                  <a:pt x="44" y="63"/>
                </a:cubicBezTo>
                <a:cubicBezTo>
                  <a:pt x="48" y="65"/>
                  <a:pt x="52" y="63"/>
                  <a:pt x="54" y="59"/>
                </a:cubicBezTo>
                <a:cubicBezTo>
                  <a:pt x="62" y="44"/>
                  <a:pt x="62" y="44"/>
                  <a:pt x="62" y="44"/>
                </a:cubicBezTo>
                <a:cubicBezTo>
                  <a:pt x="76" y="46"/>
                  <a:pt x="87" y="58"/>
                  <a:pt x="87" y="73"/>
                </a:cubicBezTo>
                <a:cubicBezTo>
                  <a:pt x="87" y="89"/>
                  <a:pt x="74" y="102"/>
                  <a:pt x="58" y="102"/>
                </a:cubicBezTo>
                <a:cubicBezTo>
                  <a:pt x="51" y="102"/>
                  <a:pt x="42" y="99"/>
                  <a:pt x="37" y="95"/>
                </a:cubicBezTo>
                <a:cubicBezTo>
                  <a:pt x="37" y="91"/>
                  <a:pt x="37" y="91"/>
                  <a:pt x="37" y="91"/>
                </a:cubicBezTo>
                <a:cubicBezTo>
                  <a:pt x="37" y="89"/>
                  <a:pt x="38" y="87"/>
                  <a:pt x="40" y="87"/>
                </a:cubicBezTo>
                <a:cubicBezTo>
                  <a:pt x="58" y="87"/>
                  <a:pt x="58" y="87"/>
                  <a:pt x="58" y="87"/>
                </a:cubicBezTo>
                <a:cubicBezTo>
                  <a:pt x="58" y="80"/>
                  <a:pt x="58" y="80"/>
                  <a:pt x="58" y="80"/>
                </a:cubicBezTo>
                <a:cubicBezTo>
                  <a:pt x="30" y="80"/>
                  <a:pt x="30" y="80"/>
                  <a:pt x="30" y="80"/>
                </a:cubicBezTo>
                <a:cubicBezTo>
                  <a:pt x="16" y="80"/>
                  <a:pt x="16" y="80"/>
                  <a:pt x="16" y="80"/>
                </a:cubicBezTo>
                <a:cubicBezTo>
                  <a:pt x="0" y="80"/>
                  <a:pt x="0" y="80"/>
                  <a:pt x="0" y="80"/>
                </a:cubicBezTo>
                <a:cubicBezTo>
                  <a:pt x="0" y="87"/>
                  <a:pt x="0" y="87"/>
                  <a:pt x="0" y="87"/>
                </a:cubicBezTo>
                <a:cubicBezTo>
                  <a:pt x="17" y="87"/>
                  <a:pt x="17" y="87"/>
                  <a:pt x="17" y="87"/>
                </a:cubicBezTo>
                <a:cubicBezTo>
                  <a:pt x="18" y="87"/>
                  <a:pt x="18" y="87"/>
                  <a:pt x="18" y="87"/>
                </a:cubicBezTo>
                <a:cubicBezTo>
                  <a:pt x="20" y="87"/>
                  <a:pt x="22" y="89"/>
                  <a:pt x="22" y="91"/>
                </a:cubicBezTo>
                <a:cubicBezTo>
                  <a:pt x="22" y="95"/>
                  <a:pt x="22" y="95"/>
                  <a:pt x="22" y="95"/>
                </a:cubicBezTo>
                <a:cubicBezTo>
                  <a:pt x="22" y="109"/>
                  <a:pt x="22" y="109"/>
                  <a:pt x="22" y="109"/>
                </a:cubicBezTo>
                <a:cubicBezTo>
                  <a:pt x="14" y="109"/>
                  <a:pt x="8" y="108"/>
                  <a:pt x="8" y="116"/>
                </a:cubicBezTo>
                <a:cubicBezTo>
                  <a:pt x="102" y="116"/>
                  <a:pt x="102" y="116"/>
                  <a:pt x="102" y="116"/>
                </a:cubicBezTo>
                <a:cubicBezTo>
                  <a:pt x="102" y="108"/>
                  <a:pt x="95" y="109"/>
                  <a:pt x="87" y="109"/>
                </a:cubicBezTo>
                <a:close/>
                <a:moveTo>
                  <a:pt x="62" y="10"/>
                </a:moveTo>
                <a:cubicBezTo>
                  <a:pt x="61" y="10"/>
                  <a:pt x="60" y="11"/>
                  <a:pt x="60" y="12"/>
                </a:cubicBezTo>
                <a:cubicBezTo>
                  <a:pt x="43" y="44"/>
                  <a:pt x="43" y="44"/>
                  <a:pt x="43" y="44"/>
                </a:cubicBezTo>
                <a:cubicBezTo>
                  <a:pt x="37" y="41"/>
                  <a:pt x="37" y="41"/>
                  <a:pt x="37" y="41"/>
                </a:cubicBezTo>
                <a:cubicBezTo>
                  <a:pt x="37" y="40"/>
                  <a:pt x="37" y="40"/>
                  <a:pt x="37" y="39"/>
                </a:cubicBezTo>
                <a:cubicBezTo>
                  <a:pt x="53" y="10"/>
                  <a:pt x="53" y="10"/>
                  <a:pt x="53" y="10"/>
                </a:cubicBezTo>
                <a:cubicBezTo>
                  <a:pt x="53" y="9"/>
                  <a:pt x="54" y="8"/>
                  <a:pt x="55" y="8"/>
                </a:cubicBezTo>
                <a:cubicBezTo>
                  <a:pt x="56" y="7"/>
                  <a:pt x="57" y="7"/>
                  <a:pt x="58" y="8"/>
                </a:cubicBezTo>
                <a:cubicBezTo>
                  <a:pt x="62" y="10"/>
                  <a:pt x="62" y="10"/>
                  <a:pt x="62" y="10"/>
                </a:cubicBezTo>
                <a:cubicBezTo>
                  <a:pt x="62" y="10"/>
                  <a:pt x="62" y="10"/>
                  <a:pt x="62" y="10"/>
                </a:cubicBezTo>
                <a:close/>
              </a:path>
            </a:pathLst>
          </a:custGeom>
          <a:solidFill>
            <a:srgbClr val="7575D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Arial" panose="020B0604020202020204" pitchFamily="34" charset="0"/>
                <a:ea typeface="微软雅黑" panose="020B050302020402020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charset="-122"/>
                <a:cs typeface="+mn-cs"/>
              </a:defRPr>
            </a:lvl9pPr>
          </a:lstStyle>
          <a:p>
            <a:endParaRPr lang="zh-CN" altLang="en-US"/>
          </a:p>
        </p:txBody>
      </p:sp>
      <p:grpSp>
        <p:nvGrpSpPr>
          <p:cNvPr id="53" name="Group 62"/>
          <p:cNvGrpSpPr/>
          <p:nvPr/>
        </p:nvGrpSpPr>
        <p:grpSpPr>
          <a:xfrm flipH="1">
            <a:off x="1412875" y="4837748"/>
            <a:ext cx="427355" cy="313055"/>
            <a:chOff x="1550139" y="1314466"/>
            <a:chExt cx="509139" cy="414300"/>
          </a:xfrm>
          <a:solidFill>
            <a:srgbClr val="7575D1"/>
          </a:solidFill>
        </p:grpSpPr>
        <p:sp>
          <p:nvSpPr>
            <p:cNvPr id="54"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 name="Freeform 6"/>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Tree>
    <p:extLst>
      <p:ext uri="{BB962C8B-B14F-4D97-AF65-F5344CB8AC3E}">
        <p14:creationId xmlns:p14="http://schemas.microsoft.com/office/powerpoint/2010/main" val="763826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custDataLst>
              <p:tags r:id="rId2"/>
            </p:custDataLst>
          </p:nvPr>
        </p:nvSpPr>
        <p:spPr>
          <a:xfrm>
            <a:off x="-12065" y="307975"/>
            <a:ext cx="12182475" cy="571500"/>
          </a:xfrm>
          <a:prstGeom prst="rect">
            <a:avLst/>
          </a:prstGeom>
          <a:noFill/>
        </p:spPr>
        <p:txBody>
          <a:bodyPr wrap="square" rtlCol="0" anchor="ctr" anchorCtr="0">
            <a:noAutofit/>
          </a:bodyPr>
          <a:lstStyle/>
          <a:p>
            <a:pPr algn="ctr"/>
            <a:r>
              <a:rPr lang="zh-CN" altLang="en-US" sz="3200" b="1">
                <a:solidFill>
                  <a:schemeClr val="accent5">
                    <a:lumMod val="50000"/>
                  </a:schemeClr>
                </a:solidFill>
                <a:latin typeface="+mj-lt"/>
                <a:ea typeface="+mj-lt"/>
                <a:sym typeface="+mn-ea"/>
              </a:rPr>
              <a:t>基于区块链技术和大数据分析建立社会化食品安全体系</a:t>
            </a:r>
            <a:endParaRPr lang="zh-CN" altLang="en-US" sz="3200" b="1" dirty="0" smtClean="0">
              <a:solidFill>
                <a:schemeClr val="accent5">
                  <a:lumMod val="50000"/>
                </a:schemeClr>
              </a:solidFill>
              <a:latin typeface="+mj-lt"/>
              <a:ea typeface="+mj-lt"/>
              <a:cs typeface="+mj-cs"/>
              <a:sym typeface="+mn-ea"/>
            </a:endParaRPr>
          </a:p>
        </p:txBody>
      </p:sp>
      <p:grpSp>
        <p:nvGrpSpPr>
          <p:cNvPr id="11273" name="Group 9"/>
          <p:cNvGrpSpPr/>
          <p:nvPr>
            <p:custDataLst>
              <p:tags r:id="rId3"/>
            </p:custDataLst>
          </p:nvPr>
        </p:nvGrpSpPr>
        <p:grpSpPr bwMode="auto">
          <a:xfrm>
            <a:off x="4154170" y="1926590"/>
            <a:ext cx="3406775" cy="3448050"/>
            <a:chOff x="0" y="0"/>
            <a:chExt cx="3430813" cy="3448049"/>
          </a:xfrm>
        </p:grpSpPr>
        <p:sp>
          <p:nvSpPr>
            <p:cNvPr id="11274" name="任意多边形 11"/>
            <p:cNvSpPr>
              <a:spLocks noChangeArrowheads="1"/>
            </p:cNvSpPr>
            <p:nvPr>
              <p:custDataLst>
                <p:tags r:id="rId13"/>
              </p:custDataLst>
            </p:nvPr>
          </p:nvSpPr>
          <p:spPr bwMode="auto">
            <a:xfrm>
              <a:off x="0" y="0"/>
              <a:ext cx="1685845" cy="1676401"/>
            </a:xfrm>
            <a:custGeom>
              <a:avLst/>
              <a:gdLst>
                <a:gd name="T0" fmla="*/ 1685845 w 1685845"/>
                <a:gd name="T1" fmla="*/ 27 h 1676401"/>
                <a:gd name="T2" fmla="*/ 1681922 w 1685845"/>
                <a:gd name="T3" fmla="*/ 696292 h 1676401"/>
                <a:gd name="T4" fmla="*/ 985303 w 1685845"/>
                <a:gd name="T5" fmla="*/ 981399 h 1676401"/>
                <a:gd name="T6" fmla="*/ 696276 w 1685845"/>
                <a:gd name="T7" fmla="*/ 1676401 h 1676401"/>
                <a:gd name="T8" fmla="*/ 0 w 1685845"/>
                <a:gd name="T9" fmla="*/ 1676400 h 1676401"/>
                <a:gd name="T10" fmla="*/ 283614 w 1685845"/>
                <a:gd name="T11" fmla="*/ 743402 h 1676401"/>
                <a:gd name="T12" fmla="*/ 326098 w 1685845"/>
                <a:gd name="T13" fmla="*/ 686287 h 1676401"/>
                <a:gd name="T14" fmla="*/ 222801 w 1685845"/>
                <a:gd name="T15" fmla="*/ 399824 h 1676401"/>
                <a:gd name="T16" fmla="*/ 531767 w 1685845"/>
                <a:gd name="T17" fmla="*/ 453989 h 1676401"/>
                <a:gd name="T18" fmla="*/ 618095 w 1685845"/>
                <a:gd name="T19" fmla="*/ 376276 h 1676401"/>
                <a:gd name="T20" fmla="*/ 16858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341716"/>
                    <a:pt x="100080" y="1017391"/>
                    <a:pt x="283614" y="743402"/>
                  </a:cubicBezTo>
                  <a:lnTo>
                    <a:pt x="326098" y="686287"/>
                  </a:lnTo>
                  <a:lnTo>
                    <a:pt x="222801" y="399824"/>
                  </a:lnTo>
                  <a:lnTo>
                    <a:pt x="531767" y="453989"/>
                  </a:lnTo>
                  <a:lnTo>
                    <a:pt x="618095" y="376276"/>
                  </a:lnTo>
                  <a:cubicBezTo>
                    <a:pt x="918260" y="131924"/>
                    <a:pt x="1295386" y="-2173"/>
                    <a:pt x="1685845" y="27"/>
                  </a:cubicBezTo>
                  <a:close/>
                </a:path>
              </a:pathLst>
            </a:custGeom>
            <a:solidFill>
              <a:srgbClr val="3BA2CD"/>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latin typeface="+mn-lt"/>
                <a:ea typeface="+mn-ea"/>
                <a:sym typeface="Arial" panose="020B0604020202020204" pitchFamily="34" charset="0"/>
              </a:endParaRPr>
            </a:p>
          </p:txBody>
        </p:sp>
        <p:sp>
          <p:nvSpPr>
            <p:cNvPr id="11275" name="任意多边形 10"/>
            <p:cNvSpPr>
              <a:spLocks noChangeArrowheads="1"/>
            </p:cNvSpPr>
            <p:nvPr>
              <p:custDataLst>
                <p:tags r:id="rId14"/>
              </p:custDataLst>
            </p:nvPr>
          </p:nvSpPr>
          <p:spPr bwMode="auto">
            <a:xfrm rot="5400000">
              <a:off x="1749676" y="4722"/>
              <a:ext cx="1685845" cy="1676401"/>
            </a:xfrm>
            <a:custGeom>
              <a:avLst/>
              <a:gdLst>
                <a:gd name="T0" fmla="*/ 0 w 1685845"/>
                <a:gd name="T1" fmla="*/ 1676400 h 1676401"/>
                <a:gd name="T2" fmla="*/ 382258 w 1685845"/>
                <a:gd name="T3" fmla="*/ 610787 h 1676401"/>
                <a:gd name="T4" fmla="*/ 437390 w 1685845"/>
                <a:gd name="T5" fmla="*/ 550233 h 1676401"/>
                <a:gd name="T6" fmla="*/ 357434 w 1685845"/>
                <a:gd name="T7" fmla="*/ 249447 h 1676401"/>
                <a:gd name="T8" fmla="*/ 675579 w 1685845"/>
                <a:gd name="T9" fmla="*/ 334017 h 1676401"/>
                <a:gd name="T10" fmla="*/ 751263 w 1685845"/>
                <a:gd name="T11" fmla="*/ 278380 h 1676401"/>
                <a:gd name="T12" fmla="*/ 1685845 w 1685845"/>
                <a:gd name="T13" fmla="*/ 27 h 1676401"/>
                <a:gd name="T14" fmla="*/ 1681922 w 1685845"/>
                <a:gd name="T15" fmla="*/ 696292 h 1676401"/>
                <a:gd name="T16" fmla="*/ 985303 w 1685845"/>
                <a:gd name="T17" fmla="*/ 981399 h 1676401"/>
                <a:gd name="T18" fmla="*/ 696276 w 1685845"/>
                <a:gd name="T19" fmla="*/ 1676401 h 1676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85845"/>
                <a:gd name="T31" fmla="*/ 0 h 1676401"/>
                <a:gd name="T32" fmla="*/ 1685845 w 1685845"/>
                <a:gd name="T33" fmla="*/ 1676401 h 16764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85845" h="1676401">
                  <a:moveTo>
                    <a:pt x="0" y="1676400"/>
                  </a:moveTo>
                  <a:cubicBezTo>
                    <a:pt x="0" y="1285935"/>
                    <a:pt x="136219" y="909570"/>
                    <a:pt x="382258" y="610787"/>
                  </a:cubicBezTo>
                  <a:lnTo>
                    <a:pt x="437390" y="550233"/>
                  </a:lnTo>
                  <a:lnTo>
                    <a:pt x="357434" y="249447"/>
                  </a:lnTo>
                  <a:lnTo>
                    <a:pt x="675579" y="334017"/>
                  </a:lnTo>
                  <a:lnTo>
                    <a:pt x="751263" y="278380"/>
                  </a:lnTo>
                  <a:cubicBezTo>
                    <a:pt x="1026282" y="96392"/>
                    <a:pt x="1351166" y="-1859"/>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close/>
                </a:path>
              </a:pathLst>
            </a:custGeom>
            <a:solidFill>
              <a:srgbClr val="1483B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latin typeface="+mn-lt"/>
                <a:ea typeface="+mn-ea"/>
                <a:sym typeface="Arial" panose="020B0604020202020204" pitchFamily="34" charset="0"/>
              </a:endParaRPr>
            </a:p>
          </p:txBody>
        </p:sp>
        <p:sp>
          <p:nvSpPr>
            <p:cNvPr id="11276" name="任意多边形 13"/>
            <p:cNvSpPr>
              <a:spLocks noChangeArrowheads="1"/>
            </p:cNvSpPr>
            <p:nvPr>
              <p:custDataLst>
                <p:tags r:id="rId15"/>
              </p:custDataLst>
            </p:nvPr>
          </p:nvSpPr>
          <p:spPr bwMode="auto">
            <a:xfrm rot="10800000">
              <a:off x="1744968" y="1771648"/>
              <a:ext cx="1685845" cy="1676401"/>
            </a:xfrm>
            <a:custGeom>
              <a:avLst/>
              <a:gdLst>
                <a:gd name="T0" fmla="*/ 696276 w 1685845"/>
                <a:gd name="T1" fmla="*/ 1676401 h 1676401"/>
                <a:gd name="T2" fmla="*/ 0 w 1685845"/>
                <a:gd name="T3" fmla="*/ 1676400 h 1676401"/>
                <a:gd name="T4" fmla="*/ 283614 w 1685845"/>
                <a:gd name="T5" fmla="*/ 743402 h 1676401"/>
                <a:gd name="T6" fmla="*/ 284783 w 1685845"/>
                <a:gd name="T7" fmla="*/ 741830 h 1676401"/>
                <a:gd name="T8" fmla="*/ 159770 w 1685845"/>
                <a:gd name="T9" fmla="*/ 469217 h 1676401"/>
                <a:gd name="T10" fmla="*/ 484566 w 1685845"/>
                <a:gd name="T11" fmla="*/ 498419 h 1676401"/>
                <a:gd name="T12" fmla="*/ 494350 w 1685845"/>
                <a:gd name="T13" fmla="*/ 487672 h 1676401"/>
                <a:gd name="T14" fmla="*/ 1685845 w 1685845"/>
                <a:gd name="T15" fmla="*/ 27 h 1676401"/>
                <a:gd name="T16" fmla="*/ 1681922 w 1685845"/>
                <a:gd name="T17" fmla="*/ 696292 h 1676401"/>
                <a:gd name="T18" fmla="*/ 985303 w 1685845"/>
                <a:gd name="T19" fmla="*/ 981399 h 1676401"/>
                <a:gd name="T20" fmla="*/ 696276 w 1685845"/>
                <a:gd name="T21" fmla="*/ 1676401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696276" y="1676401"/>
                  </a:moveTo>
                  <a:lnTo>
                    <a:pt x="0" y="1676400"/>
                  </a:lnTo>
                  <a:cubicBezTo>
                    <a:pt x="0" y="1341716"/>
                    <a:pt x="100080" y="1017391"/>
                    <a:pt x="283614" y="743402"/>
                  </a:cubicBezTo>
                  <a:lnTo>
                    <a:pt x="284783" y="741830"/>
                  </a:lnTo>
                  <a:lnTo>
                    <a:pt x="159770" y="469217"/>
                  </a:lnTo>
                  <a:lnTo>
                    <a:pt x="484566" y="498419"/>
                  </a:lnTo>
                  <a:lnTo>
                    <a:pt x="494350" y="487672"/>
                  </a:lnTo>
                  <a:cubicBezTo>
                    <a:pt x="810781" y="173019"/>
                    <a:pt x="1239606" y="-2487"/>
                    <a:pt x="1685845" y="27"/>
                  </a:cubicBezTo>
                  <a:cubicBezTo>
                    <a:pt x="1684537" y="232115"/>
                    <a:pt x="1683230" y="464204"/>
                    <a:pt x="1681922" y="696292"/>
                  </a:cubicBezTo>
                  <a:cubicBezTo>
                    <a:pt x="1421024" y="694822"/>
                    <a:pt x="1170307" y="797433"/>
                    <a:pt x="985303" y="981399"/>
                  </a:cubicBezTo>
                  <a:cubicBezTo>
                    <a:pt x="800299" y="1165364"/>
                    <a:pt x="696276" y="1415499"/>
                    <a:pt x="696276" y="1676401"/>
                  </a:cubicBezTo>
                  <a:close/>
                </a:path>
              </a:pathLst>
            </a:custGeom>
            <a:solidFill>
              <a:srgbClr val="21346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latin typeface="+mn-lt"/>
                <a:ea typeface="+mn-ea"/>
                <a:sym typeface="Arial" panose="020B0604020202020204" pitchFamily="34" charset="0"/>
              </a:endParaRPr>
            </a:p>
          </p:txBody>
        </p:sp>
        <p:sp>
          <p:nvSpPr>
            <p:cNvPr id="11277" name="任意多边形 12"/>
            <p:cNvSpPr>
              <a:spLocks noChangeArrowheads="1"/>
            </p:cNvSpPr>
            <p:nvPr>
              <p:custDataLst>
                <p:tags r:id="rId16"/>
              </p:custDataLst>
            </p:nvPr>
          </p:nvSpPr>
          <p:spPr bwMode="auto">
            <a:xfrm rot="16200000">
              <a:off x="-4722" y="1766912"/>
              <a:ext cx="1685845" cy="1676401"/>
            </a:xfrm>
            <a:custGeom>
              <a:avLst/>
              <a:gdLst>
                <a:gd name="T0" fmla="*/ 1685845 w 1685845"/>
                <a:gd name="T1" fmla="*/ 27 h 1676401"/>
                <a:gd name="T2" fmla="*/ 1681922 w 1685845"/>
                <a:gd name="T3" fmla="*/ 696292 h 1676401"/>
                <a:gd name="T4" fmla="*/ 985303 w 1685845"/>
                <a:gd name="T5" fmla="*/ 981399 h 1676401"/>
                <a:gd name="T6" fmla="*/ 696276 w 1685845"/>
                <a:gd name="T7" fmla="*/ 1676401 h 1676401"/>
                <a:gd name="T8" fmla="*/ 0 w 1685845"/>
                <a:gd name="T9" fmla="*/ 1676400 h 1676401"/>
                <a:gd name="T10" fmla="*/ 494350 w 1685845"/>
                <a:gd name="T11" fmla="*/ 487672 h 1676401"/>
                <a:gd name="T12" fmla="*/ 548831 w 1685845"/>
                <a:gd name="T13" fmla="*/ 438628 h 1676401"/>
                <a:gd name="T14" fmla="*/ 466941 w 1685845"/>
                <a:gd name="T15" fmla="*/ 130569 h 1676401"/>
                <a:gd name="T16" fmla="*/ 835339 w 1685845"/>
                <a:gd name="T17" fmla="*/ 228498 h 1676401"/>
                <a:gd name="T18" fmla="*/ 892743 w 1685845"/>
                <a:gd name="T19" fmla="*/ 194440 h 1676401"/>
                <a:gd name="T20" fmla="*/ 1685845 w 1685845"/>
                <a:gd name="T21" fmla="*/ 27 h 16764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5845"/>
                <a:gd name="T34" fmla="*/ 0 h 1676401"/>
                <a:gd name="T35" fmla="*/ 1685845 w 1685845"/>
                <a:gd name="T36" fmla="*/ 1676401 h 16764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5845" h="1676401">
                  <a:moveTo>
                    <a:pt x="1685845" y="27"/>
                  </a:moveTo>
                  <a:cubicBezTo>
                    <a:pt x="1684537" y="232115"/>
                    <a:pt x="1683230" y="464204"/>
                    <a:pt x="1681922" y="696292"/>
                  </a:cubicBezTo>
                  <a:cubicBezTo>
                    <a:pt x="1421024" y="694822"/>
                    <a:pt x="1170307" y="797433"/>
                    <a:pt x="985303" y="981399"/>
                  </a:cubicBezTo>
                  <a:cubicBezTo>
                    <a:pt x="800299" y="1165364"/>
                    <a:pt x="696276" y="1415499"/>
                    <a:pt x="696276" y="1676401"/>
                  </a:cubicBezTo>
                  <a:lnTo>
                    <a:pt x="0" y="1676400"/>
                  </a:lnTo>
                  <a:cubicBezTo>
                    <a:pt x="0" y="1230154"/>
                    <a:pt x="177919" y="802325"/>
                    <a:pt x="494350" y="487672"/>
                  </a:cubicBezTo>
                  <a:lnTo>
                    <a:pt x="548831" y="438628"/>
                  </a:lnTo>
                  <a:lnTo>
                    <a:pt x="466941" y="130569"/>
                  </a:lnTo>
                  <a:lnTo>
                    <a:pt x="835339" y="228498"/>
                  </a:lnTo>
                  <a:lnTo>
                    <a:pt x="892743" y="194440"/>
                  </a:lnTo>
                  <a:cubicBezTo>
                    <a:pt x="1134849" y="66424"/>
                    <a:pt x="1406946" y="-1544"/>
                    <a:pt x="1685845" y="27"/>
                  </a:cubicBezTo>
                  <a:close/>
                </a:path>
              </a:pathLst>
            </a:custGeom>
            <a:solidFill>
              <a:srgbClr val="A5A5A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latin typeface="+mn-lt"/>
                <a:ea typeface="+mn-ea"/>
                <a:sym typeface="Arial" panose="020B0604020202020204" pitchFamily="34" charset="0"/>
              </a:endParaRPr>
            </a:p>
          </p:txBody>
        </p:sp>
      </p:grpSp>
      <p:sp>
        <p:nvSpPr>
          <p:cNvPr id="11278" name="矩形 20"/>
          <p:cNvSpPr>
            <a:spLocks noChangeArrowheads="1"/>
          </p:cNvSpPr>
          <p:nvPr>
            <p:custDataLst>
              <p:tags r:id="rId4"/>
            </p:custDataLst>
          </p:nvPr>
        </p:nvSpPr>
        <p:spPr bwMode="auto">
          <a:xfrm>
            <a:off x="5008880" y="2792095"/>
            <a:ext cx="1673860" cy="173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170" tIns="46990" rIns="90170" bIns="46990" anchor="ctr">
            <a:normAutofit/>
          </a:bodyPr>
          <a:lstStyle/>
          <a:p>
            <a:pPr algn="ctr"/>
            <a:r>
              <a:rPr lang="zh-CN" altLang="en-US" sz="3600" b="1" dirty="0" smtClean="0">
                <a:solidFill>
                  <a:srgbClr val="000000"/>
                </a:solidFill>
                <a:latin typeface="+mn-lt"/>
                <a:ea typeface="+mn-ea"/>
                <a:sym typeface="Arial" panose="020B0604020202020204" pitchFamily="34" charset="0"/>
              </a:rPr>
              <a:t>核心</a:t>
            </a:r>
          </a:p>
        </p:txBody>
      </p:sp>
      <p:sp>
        <p:nvSpPr>
          <p:cNvPr id="11283" name="小人3 663"/>
          <p:cNvSpPr/>
          <p:nvPr>
            <p:custDataLst>
              <p:tags r:id="rId5"/>
            </p:custDataLst>
          </p:nvPr>
        </p:nvSpPr>
        <p:spPr bwMode="auto">
          <a:xfrm>
            <a:off x="7560945" y="4655820"/>
            <a:ext cx="375285" cy="718820"/>
          </a:xfrm>
          <a:custGeom>
            <a:avLst/>
            <a:gdLst>
              <a:gd name="T0" fmla="*/ 143272 w 771525"/>
              <a:gd name="T1" fmla="*/ 357755 h 1912713"/>
              <a:gd name="T2" fmla="*/ 628253 w 771525"/>
              <a:gd name="T3" fmla="*/ 357755 h 1912713"/>
              <a:gd name="T4" fmla="*/ 771525 w 771525"/>
              <a:gd name="T5" fmla="*/ 501027 h 1912713"/>
              <a:gd name="T6" fmla="*/ 771525 w 771525"/>
              <a:gd name="T7" fmla="*/ 659703 h 1912713"/>
              <a:gd name="T8" fmla="*/ 771525 w 771525"/>
              <a:gd name="T9" fmla="*/ 802652 h 1912713"/>
              <a:gd name="T10" fmla="*/ 771525 w 771525"/>
              <a:gd name="T11" fmla="*/ 1017361 h 1912713"/>
              <a:gd name="T12" fmla="*/ 697706 w 771525"/>
              <a:gd name="T13" fmla="*/ 1091180 h 1912713"/>
              <a:gd name="T14" fmla="*/ 623887 w 771525"/>
              <a:gd name="T15" fmla="*/ 1017361 h 1912713"/>
              <a:gd name="T16" fmla="*/ 623887 w 771525"/>
              <a:gd name="T17" fmla="*/ 659703 h 1912713"/>
              <a:gd name="T18" fmla="*/ 623888 w 771525"/>
              <a:gd name="T19" fmla="*/ 659698 h 1912713"/>
              <a:gd name="T20" fmla="*/ 623888 w 771525"/>
              <a:gd name="T21" fmla="*/ 571551 h 1912713"/>
              <a:gd name="T22" fmla="*/ 596504 w 771525"/>
              <a:gd name="T23" fmla="*/ 544167 h 1912713"/>
              <a:gd name="T24" fmla="*/ 569120 w 771525"/>
              <a:gd name="T25" fmla="*/ 571551 h 1912713"/>
              <a:gd name="T26" fmla="*/ 569120 w 771525"/>
              <a:gd name="T27" fmla="*/ 945924 h 1912713"/>
              <a:gd name="T28" fmla="*/ 569119 w 771525"/>
              <a:gd name="T29" fmla="*/ 945924 h 1912713"/>
              <a:gd name="T30" fmla="*/ 569119 w 771525"/>
              <a:gd name="T31" fmla="*/ 1168521 h 1912713"/>
              <a:gd name="T32" fmla="*/ 569119 w 771525"/>
              <a:gd name="T33" fmla="*/ 1172836 h 1912713"/>
              <a:gd name="T34" fmla="*/ 569119 w 771525"/>
              <a:gd name="T35" fmla="*/ 1834131 h 1912713"/>
              <a:gd name="T36" fmla="*/ 490538 w 771525"/>
              <a:gd name="T37" fmla="*/ 1912712 h 1912713"/>
              <a:gd name="T38" fmla="*/ 411957 w 771525"/>
              <a:gd name="T39" fmla="*/ 1834131 h 1912713"/>
              <a:gd name="T40" fmla="*/ 411957 w 771525"/>
              <a:gd name="T41" fmla="*/ 1233956 h 1912713"/>
              <a:gd name="T42" fmla="*/ 411957 w 771525"/>
              <a:gd name="T43" fmla="*/ 1175047 h 1912713"/>
              <a:gd name="T44" fmla="*/ 384572 w 771525"/>
              <a:gd name="T45" fmla="*/ 1147662 h 1912713"/>
              <a:gd name="T46" fmla="*/ 357188 w 771525"/>
              <a:gd name="T47" fmla="*/ 1175045 h 1912713"/>
              <a:gd name="T48" fmla="*/ 357187 w 771525"/>
              <a:gd name="T49" fmla="*/ 1835322 h 1912713"/>
              <a:gd name="T50" fmla="*/ 279796 w 771525"/>
              <a:gd name="T51" fmla="*/ 1912713 h 1912713"/>
              <a:gd name="T52" fmla="*/ 279797 w 771525"/>
              <a:gd name="T53" fmla="*/ 1912712 h 1912713"/>
              <a:gd name="T54" fmla="*/ 202406 w 771525"/>
              <a:gd name="T55" fmla="*/ 1835321 h 1912713"/>
              <a:gd name="T56" fmla="*/ 202406 w 771525"/>
              <a:gd name="T57" fmla="*/ 1167331 h 1912713"/>
              <a:gd name="T58" fmla="*/ 202407 w 771525"/>
              <a:gd name="T59" fmla="*/ 1167326 h 1912713"/>
              <a:gd name="T60" fmla="*/ 202407 w 771525"/>
              <a:gd name="T61" fmla="*/ 945924 h 1912713"/>
              <a:gd name="T62" fmla="*/ 202406 w 771525"/>
              <a:gd name="T63" fmla="*/ 945924 h 1912713"/>
              <a:gd name="T64" fmla="*/ 202406 w 771525"/>
              <a:gd name="T65" fmla="*/ 571551 h 1912713"/>
              <a:gd name="T66" fmla="*/ 175022 w 771525"/>
              <a:gd name="T67" fmla="*/ 544167 h 1912713"/>
              <a:gd name="T68" fmla="*/ 147638 w 771525"/>
              <a:gd name="T69" fmla="*/ 571551 h 1912713"/>
              <a:gd name="T70" fmla="*/ 147638 w 771525"/>
              <a:gd name="T71" fmla="*/ 659703 h 1912713"/>
              <a:gd name="T72" fmla="*/ 147638 w 771525"/>
              <a:gd name="T73" fmla="*/ 945924 h 1912713"/>
              <a:gd name="T74" fmla="*/ 147638 w 771525"/>
              <a:gd name="T75" fmla="*/ 1017361 h 1912713"/>
              <a:gd name="T76" fmla="*/ 73819 w 771525"/>
              <a:gd name="T77" fmla="*/ 1091180 h 1912713"/>
              <a:gd name="T78" fmla="*/ 0 w 771525"/>
              <a:gd name="T79" fmla="*/ 1017361 h 1912713"/>
              <a:gd name="T80" fmla="*/ 0 w 771525"/>
              <a:gd name="T81" fmla="*/ 802652 h 1912713"/>
              <a:gd name="T82" fmla="*/ 0 w 771525"/>
              <a:gd name="T83" fmla="*/ 659703 h 1912713"/>
              <a:gd name="T84" fmla="*/ 0 w 771525"/>
              <a:gd name="T85" fmla="*/ 501027 h 1912713"/>
              <a:gd name="T86" fmla="*/ 143272 w 771525"/>
              <a:gd name="T87" fmla="*/ 357755 h 1912713"/>
              <a:gd name="T88" fmla="*/ 383667 w 771525"/>
              <a:gd name="T89" fmla="*/ 0 h 1912713"/>
              <a:gd name="T90" fmla="*/ 541114 w 771525"/>
              <a:gd name="T91" fmla="*/ 157447 h 1912713"/>
              <a:gd name="T92" fmla="*/ 383667 w 771525"/>
              <a:gd name="T93" fmla="*/ 314894 h 1912713"/>
              <a:gd name="T94" fmla="*/ 226220 w 771525"/>
              <a:gd name="T95" fmla="*/ 157447 h 1912713"/>
              <a:gd name="T96" fmla="*/ 383667 w 771525"/>
              <a:gd name="T97" fmla="*/ 0 h 1912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71525" h="1912713">
                <a:moveTo>
                  <a:pt x="143272" y="357755"/>
                </a:moveTo>
                <a:lnTo>
                  <a:pt x="628253" y="357755"/>
                </a:lnTo>
                <a:cubicBezTo>
                  <a:pt x="707380" y="357755"/>
                  <a:pt x="771525" y="421900"/>
                  <a:pt x="771525" y="501027"/>
                </a:cubicBezTo>
                <a:lnTo>
                  <a:pt x="771525" y="659703"/>
                </a:lnTo>
                <a:lnTo>
                  <a:pt x="771525" y="802652"/>
                </a:lnTo>
                <a:lnTo>
                  <a:pt x="771525" y="1017361"/>
                </a:lnTo>
                <a:cubicBezTo>
                  <a:pt x="771525" y="1058130"/>
                  <a:pt x="738475" y="1091180"/>
                  <a:pt x="697706" y="1091180"/>
                </a:cubicBezTo>
                <a:cubicBezTo>
                  <a:pt x="656937" y="1091180"/>
                  <a:pt x="623887" y="1058130"/>
                  <a:pt x="623887" y="1017361"/>
                </a:cubicBezTo>
                <a:lnTo>
                  <a:pt x="623887" y="659703"/>
                </a:lnTo>
                <a:lnTo>
                  <a:pt x="623888" y="659698"/>
                </a:lnTo>
                <a:lnTo>
                  <a:pt x="623888" y="571551"/>
                </a:lnTo>
                <a:cubicBezTo>
                  <a:pt x="623888" y="556427"/>
                  <a:pt x="611628" y="544167"/>
                  <a:pt x="596504" y="544167"/>
                </a:cubicBezTo>
                <a:cubicBezTo>
                  <a:pt x="581380" y="544167"/>
                  <a:pt x="569120" y="556427"/>
                  <a:pt x="569120" y="571551"/>
                </a:cubicBezTo>
                <a:lnTo>
                  <a:pt x="569120" y="945924"/>
                </a:lnTo>
                <a:lnTo>
                  <a:pt x="569119" y="945924"/>
                </a:lnTo>
                <a:lnTo>
                  <a:pt x="569119" y="1168521"/>
                </a:lnTo>
                <a:lnTo>
                  <a:pt x="569119" y="1172836"/>
                </a:lnTo>
                <a:lnTo>
                  <a:pt x="569119" y="1834131"/>
                </a:lnTo>
                <a:cubicBezTo>
                  <a:pt x="569119" y="1877530"/>
                  <a:pt x="533937" y="1912712"/>
                  <a:pt x="490538" y="1912712"/>
                </a:cubicBezTo>
                <a:cubicBezTo>
                  <a:pt x="447139" y="1912712"/>
                  <a:pt x="411957" y="1877530"/>
                  <a:pt x="411957" y="1834131"/>
                </a:cubicBezTo>
                <a:lnTo>
                  <a:pt x="411957" y="1233956"/>
                </a:lnTo>
                <a:lnTo>
                  <a:pt x="411957" y="1175047"/>
                </a:lnTo>
                <a:cubicBezTo>
                  <a:pt x="411957" y="1159923"/>
                  <a:pt x="399696" y="1147662"/>
                  <a:pt x="384572" y="1147662"/>
                </a:cubicBezTo>
                <a:cubicBezTo>
                  <a:pt x="369449" y="1147662"/>
                  <a:pt x="357188" y="1159922"/>
                  <a:pt x="357188" y="1175045"/>
                </a:cubicBezTo>
                <a:cubicBezTo>
                  <a:pt x="357188" y="1395138"/>
                  <a:pt x="357187" y="1615229"/>
                  <a:pt x="357187" y="1835322"/>
                </a:cubicBezTo>
                <a:cubicBezTo>
                  <a:pt x="357187" y="1878064"/>
                  <a:pt x="322538" y="1912713"/>
                  <a:pt x="279796" y="1912713"/>
                </a:cubicBezTo>
                <a:lnTo>
                  <a:pt x="279797" y="1912712"/>
                </a:lnTo>
                <a:cubicBezTo>
                  <a:pt x="237055" y="1912712"/>
                  <a:pt x="202406" y="1878063"/>
                  <a:pt x="202406" y="1835321"/>
                </a:cubicBezTo>
                <a:lnTo>
                  <a:pt x="202406" y="1167331"/>
                </a:lnTo>
                <a:lnTo>
                  <a:pt x="202407" y="1167326"/>
                </a:lnTo>
                <a:lnTo>
                  <a:pt x="202407" y="945924"/>
                </a:lnTo>
                <a:lnTo>
                  <a:pt x="202406" y="945924"/>
                </a:lnTo>
                <a:lnTo>
                  <a:pt x="202406" y="571551"/>
                </a:lnTo>
                <a:cubicBezTo>
                  <a:pt x="202406" y="556427"/>
                  <a:pt x="190146" y="544167"/>
                  <a:pt x="175022" y="544167"/>
                </a:cubicBezTo>
                <a:cubicBezTo>
                  <a:pt x="159898" y="544167"/>
                  <a:pt x="147638" y="556427"/>
                  <a:pt x="147638" y="571551"/>
                </a:cubicBezTo>
                <a:lnTo>
                  <a:pt x="147638" y="659703"/>
                </a:lnTo>
                <a:lnTo>
                  <a:pt x="147638" y="945924"/>
                </a:lnTo>
                <a:lnTo>
                  <a:pt x="147638" y="1017361"/>
                </a:lnTo>
                <a:cubicBezTo>
                  <a:pt x="147638" y="1058130"/>
                  <a:pt x="114588" y="1091180"/>
                  <a:pt x="73819" y="1091180"/>
                </a:cubicBezTo>
                <a:cubicBezTo>
                  <a:pt x="33050" y="1091180"/>
                  <a:pt x="0" y="1058130"/>
                  <a:pt x="0" y="1017361"/>
                </a:cubicBezTo>
                <a:lnTo>
                  <a:pt x="0" y="802652"/>
                </a:lnTo>
                <a:lnTo>
                  <a:pt x="0" y="659703"/>
                </a:lnTo>
                <a:lnTo>
                  <a:pt x="0" y="501027"/>
                </a:lnTo>
                <a:cubicBezTo>
                  <a:pt x="0" y="421900"/>
                  <a:pt x="64145" y="357755"/>
                  <a:pt x="143272" y="357755"/>
                </a:cubicBezTo>
                <a:close/>
                <a:moveTo>
                  <a:pt x="383667" y="0"/>
                </a:moveTo>
                <a:cubicBezTo>
                  <a:pt x="470623" y="0"/>
                  <a:pt x="541114" y="70491"/>
                  <a:pt x="541114" y="157447"/>
                </a:cubicBezTo>
                <a:cubicBezTo>
                  <a:pt x="541114" y="244403"/>
                  <a:pt x="470623" y="314894"/>
                  <a:pt x="383667" y="314894"/>
                </a:cubicBezTo>
                <a:cubicBezTo>
                  <a:pt x="296711" y="314894"/>
                  <a:pt x="226220" y="244403"/>
                  <a:pt x="226220" y="157447"/>
                </a:cubicBezTo>
                <a:cubicBezTo>
                  <a:pt x="226220" y="70491"/>
                  <a:pt x="296711" y="0"/>
                  <a:pt x="383667" y="0"/>
                </a:cubicBezTo>
                <a:close/>
              </a:path>
            </a:pathLst>
          </a:custGeom>
          <a:solidFill>
            <a:schemeClr val="tx1">
              <a:alpha val="49000"/>
            </a:schemeClr>
          </a:solidFill>
          <a:ln w="9525" cap="flat"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sym typeface="Arial" panose="020B0604020202020204" pitchFamily="34" charset="0"/>
            </a:endParaRPr>
          </a:p>
        </p:txBody>
      </p:sp>
      <p:sp>
        <p:nvSpPr>
          <p:cNvPr id="11284" name="小人1 667"/>
          <p:cNvSpPr/>
          <p:nvPr>
            <p:custDataLst>
              <p:tags r:id="rId6"/>
            </p:custDataLst>
          </p:nvPr>
        </p:nvSpPr>
        <p:spPr bwMode="auto">
          <a:xfrm>
            <a:off x="7420610" y="1932940"/>
            <a:ext cx="928370" cy="687705"/>
          </a:xfrm>
          <a:custGeom>
            <a:avLst/>
            <a:gdLst>
              <a:gd name="T0" fmla="*/ 56 w 112"/>
              <a:gd name="T1" fmla="*/ 20 h 77"/>
              <a:gd name="T2" fmla="*/ 15 w 112"/>
              <a:gd name="T3" fmla="*/ 49 h 77"/>
              <a:gd name="T4" fmla="*/ 10 w 112"/>
              <a:gd name="T5" fmla="*/ 52 h 77"/>
              <a:gd name="T6" fmla="*/ 4 w 112"/>
              <a:gd name="T7" fmla="*/ 66 h 77"/>
              <a:gd name="T8" fmla="*/ 4 w 112"/>
              <a:gd name="T9" fmla="*/ 37 h 77"/>
              <a:gd name="T10" fmla="*/ 0 w 112"/>
              <a:gd name="T11" fmla="*/ 46 h 77"/>
              <a:gd name="T12" fmla="*/ 13 w 112"/>
              <a:gd name="T13" fmla="*/ 29 h 77"/>
              <a:gd name="T14" fmla="*/ 15 w 112"/>
              <a:gd name="T15" fmla="*/ 49 h 77"/>
              <a:gd name="T16" fmla="*/ 15 w 112"/>
              <a:gd name="T17" fmla="*/ 25 h 77"/>
              <a:gd name="T18" fmla="*/ 3 w 112"/>
              <a:gd name="T19" fmla="*/ 22 h 77"/>
              <a:gd name="T20" fmla="*/ 96 w 112"/>
              <a:gd name="T21" fmla="*/ 66 h 77"/>
              <a:gd name="T22" fmla="*/ 102 w 112"/>
              <a:gd name="T23" fmla="*/ 52 h 77"/>
              <a:gd name="T24" fmla="*/ 107 w 112"/>
              <a:gd name="T25" fmla="*/ 49 h 77"/>
              <a:gd name="T26" fmla="*/ 107 w 112"/>
              <a:gd name="T27" fmla="*/ 37 h 77"/>
              <a:gd name="T28" fmla="*/ 112 w 112"/>
              <a:gd name="T29" fmla="*/ 33 h 77"/>
              <a:gd name="T30" fmla="*/ 98 w 112"/>
              <a:gd name="T31" fmla="*/ 31 h 77"/>
              <a:gd name="T32" fmla="*/ 101 w 112"/>
              <a:gd name="T33" fmla="*/ 15 h 77"/>
              <a:gd name="T34" fmla="*/ 97 w 112"/>
              <a:gd name="T35" fmla="*/ 26 h 77"/>
              <a:gd name="T36" fmla="*/ 101 w 112"/>
              <a:gd name="T37" fmla="*/ 15 h 77"/>
              <a:gd name="T38" fmla="*/ 80 w 112"/>
              <a:gd name="T39" fmla="*/ 72 h 77"/>
              <a:gd name="T40" fmla="*/ 82 w 112"/>
              <a:gd name="T41" fmla="*/ 72 h 77"/>
              <a:gd name="T42" fmla="*/ 87 w 112"/>
              <a:gd name="T43" fmla="*/ 47 h 77"/>
              <a:gd name="T44" fmla="*/ 88 w 112"/>
              <a:gd name="T45" fmla="*/ 47 h 77"/>
              <a:gd name="T46" fmla="*/ 88 w 112"/>
              <a:gd name="T47" fmla="*/ 26 h 77"/>
              <a:gd name="T48" fmla="*/ 77 w 112"/>
              <a:gd name="T49" fmla="*/ 51 h 77"/>
              <a:gd name="T50" fmla="*/ 65 w 112"/>
              <a:gd name="T51" fmla="*/ 32 h 77"/>
              <a:gd name="T52" fmla="*/ 64 w 112"/>
              <a:gd name="T53" fmla="*/ 50 h 77"/>
              <a:gd name="T54" fmla="*/ 57 w 112"/>
              <a:gd name="T55" fmla="*/ 55 h 77"/>
              <a:gd name="T56" fmla="*/ 48 w 112"/>
              <a:gd name="T57" fmla="*/ 77 h 77"/>
              <a:gd name="T58" fmla="*/ 48 w 112"/>
              <a:gd name="T59" fmla="*/ 32 h 77"/>
              <a:gd name="T60" fmla="*/ 41 w 112"/>
              <a:gd name="T61" fmla="*/ 47 h 77"/>
              <a:gd name="T62" fmla="*/ 65 w 112"/>
              <a:gd name="T63" fmla="*/ 21 h 77"/>
              <a:gd name="T64" fmla="*/ 65 w 112"/>
              <a:gd name="T65" fmla="*/ 47 h 77"/>
              <a:gd name="T66" fmla="*/ 31 w 112"/>
              <a:gd name="T67" fmla="*/ 72 h 77"/>
              <a:gd name="T68" fmla="*/ 30 w 112"/>
              <a:gd name="T69" fmla="*/ 72 h 77"/>
              <a:gd name="T70" fmla="*/ 24 w 112"/>
              <a:gd name="T71" fmla="*/ 47 h 77"/>
              <a:gd name="T72" fmla="*/ 23 w 112"/>
              <a:gd name="T73" fmla="*/ 47 h 77"/>
              <a:gd name="T74" fmla="*/ 23 w 112"/>
              <a:gd name="T75" fmla="*/ 26 h 77"/>
              <a:gd name="T76" fmla="*/ 35 w 112"/>
              <a:gd name="T77" fmla="*/ 51 h 77"/>
              <a:gd name="T78" fmla="*/ 39 w 112"/>
              <a:gd name="T79" fmla="*/ 17 h 77"/>
              <a:gd name="T80" fmla="*/ 31 w 112"/>
              <a:gd name="T81" fmla="*/ 25 h 77"/>
              <a:gd name="T82" fmla="*/ 81 w 112"/>
              <a:gd name="T83" fmla="*/ 9 h 77"/>
              <a:gd name="T84" fmla="*/ 75 w 112"/>
              <a:gd name="T85" fmla="*/ 23 h 77"/>
              <a:gd name="T86" fmla="*/ 81 w 112"/>
              <a:gd name="T8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tx1"/>
          </a:solidFill>
          <a:ln w="9525" cap="flat"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sym typeface="Arial" panose="020B0604020202020204" pitchFamily="34" charset="0"/>
            </a:endParaRPr>
          </a:p>
        </p:txBody>
      </p:sp>
      <p:sp>
        <p:nvSpPr>
          <p:cNvPr id="11285" name="小人2 668"/>
          <p:cNvSpPr/>
          <p:nvPr>
            <p:custDataLst>
              <p:tags r:id="rId7"/>
            </p:custDataLst>
          </p:nvPr>
        </p:nvSpPr>
        <p:spPr bwMode="auto">
          <a:xfrm>
            <a:off x="3725545" y="1932940"/>
            <a:ext cx="429895" cy="787400"/>
          </a:xfrm>
          <a:custGeom>
            <a:avLst/>
            <a:gdLst>
              <a:gd name="T0" fmla="*/ 287267 w 987290"/>
              <a:gd name="T1" fmla="*/ 357754 h 1912712"/>
              <a:gd name="T2" fmla="*/ 696037 w 987290"/>
              <a:gd name="T3" fmla="*/ 357754 h 1912712"/>
              <a:gd name="T4" fmla="*/ 821308 w 987290"/>
              <a:gd name="T5" fmla="*/ 437053 h 1912712"/>
              <a:gd name="T6" fmla="*/ 837118 w 987290"/>
              <a:gd name="T7" fmla="*/ 464360 h 1912712"/>
              <a:gd name="T8" fmla="*/ 984815 w 987290"/>
              <a:gd name="T9" fmla="*/ 1000638 h 1912712"/>
              <a:gd name="T10" fmla="*/ 936984 w 987290"/>
              <a:gd name="T11" fmla="*/ 1084830 h 1912712"/>
              <a:gd name="T12" fmla="*/ 936986 w 987290"/>
              <a:gd name="T13" fmla="*/ 1084831 h 1912712"/>
              <a:gd name="T14" fmla="*/ 854828 w 987290"/>
              <a:gd name="T15" fmla="*/ 1041024 h 1912712"/>
              <a:gd name="T16" fmla="*/ 726065 w 987290"/>
              <a:gd name="T17" fmla="*/ 573497 h 1912712"/>
              <a:gd name="T18" fmla="*/ 684259 w 987290"/>
              <a:gd name="T19" fmla="*/ 549746 h 1912712"/>
              <a:gd name="T20" fmla="*/ 660508 w 987290"/>
              <a:gd name="T21" fmla="*/ 591552 h 1912712"/>
              <a:gd name="T22" fmla="*/ 852387 w 987290"/>
              <a:gd name="T23" fmla="*/ 1288247 h 1912712"/>
              <a:gd name="T24" fmla="*/ 863126 w 987290"/>
              <a:gd name="T25" fmla="*/ 1336447 h 1912712"/>
              <a:gd name="T26" fmla="*/ 679772 w 987290"/>
              <a:gd name="T27" fmla="*/ 1336447 h 1912712"/>
              <a:gd name="T28" fmla="*/ 679772 w 987290"/>
              <a:gd name="T29" fmla="*/ 1834130 h 1912712"/>
              <a:gd name="T30" fmla="*/ 601191 w 987290"/>
              <a:gd name="T31" fmla="*/ 1912711 h 1912712"/>
              <a:gd name="T32" fmla="*/ 522610 w 987290"/>
              <a:gd name="T33" fmla="*/ 1834130 h 1912712"/>
              <a:gd name="T34" fmla="*/ 522610 w 987290"/>
              <a:gd name="T35" fmla="*/ 1336447 h 1912712"/>
              <a:gd name="T36" fmla="*/ 467841 w 987290"/>
              <a:gd name="T37" fmla="*/ 1336447 h 1912712"/>
              <a:gd name="T38" fmla="*/ 467840 w 987290"/>
              <a:gd name="T39" fmla="*/ 1835321 h 1912712"/>
              <a:gd name="T40" fmla="*/ 390449 w 987290"/>
              <a:gd name="T41" fmla="*/ 1912712 h 1912712"/>
              <a:gd name="T42" fmla="*/ 390450 w 987290"/>
              <a:gd name="T43" fmla="*/ 1912711 h 1912712"/>
              <a:gd name="T44" fmla="*/ 313059 w 987290"/>
              <a:gd name="T45" fmla="*/ 1835320 h 1912712"/>
              <a:gd name="T46" fmla="*/ 313059 w 987290"/>
              <a:gd name="T47" fmla="*/ 1336447 h 1912712"/>
              <a:gd name="T48" fmla="*/ 122692 w 987290"/>
              <a:gd name="T49" fmla="*/ 1336447 h 1912712"/>
              <a:gd name="T50" fmla="*/ 327846 w 987290"/>
              <a:gd name="T51" fmla="*/ 591552 h 1912712"/>
              <a:gd name="T52" fmla="*/ 304095 w 987290"/>
              <a:gd name="T53" fmla="*/ 549746 h 1912712"/>
              <a:gd name="T54" fmla="*/ 262289 w 987290"/>
              <a:gd name="T55" fmla="*/ 573497 h 1912712"/>
              <a:gd name="T56" fmla="*/ 176423 w 987290"/>
              <a:gd name="T57" fmla="*/ 885270 h 1912712"/>
              <a:gd name="T58" fmla="*/ 176320 w 987290"/>
              <a:gd name="T59" fmla="*/ 885144 h 1912712"/>
              <a:gd name="T60" fmla="*/ 134496 w 987290"/>
              <a:gd name="T61" fmla="*/ 1037001 h 1912712"/>
              <a:gd name="T62" fmla="*/ 50304 w 987290"/>
              <a:gd name="T63" fmla="*/ 1084832 h 1912712"/>
              <a:gd name="T64" fmla="*/ 50306 w 987290"/>
              <a:gd name="T65" fmla="*/ 1084831 h 1912712"/>
              <a:gd name="T66" fmla="*/ 2475 w 987290"/>
              <a:gd name="T67" fmla="*/ 1000639 h 1912712"/>
              <a:gd name="T68" fmla="*/ 150173 w 987290"/>
              <a:gd name="T69" fmla="*/ 464361 h 1912712"/>
              <a:gd name="T70" fmla="*/ 155370 w 987290"/>
              <a:gd name="T71" fmla="*/ 454078 h 1912712"/>
              <a:gd name="T72" fmla="*/ 287267 w 987290"/>
              <a:gd name="T73" fmla="*/ 357754 h 1912712"/>
              <a:gd name="T74" fmla="*/ 494320 w 987290"/>
              <a:gd name="T75" fmla="*/ 0 h 1912712"/>
              <a:gd name="T76" fmla="*/ 651767 w 987290"/>
              <a:gd name="T77" fmla="*/ 157447 h 1912712"/>
              <a:gd name="T78" fmla="*/ 494320 w 987290"/>
              <a:gd name="T79" fmla="*/ 314894 h 1912712"/>
              <a:gd name="T80" fmla="*/ 336873 w 987290"/>
              <a:gd name="T81" fmla="*/ 157447 h 1912712"/>
              <a:gd name="T82" fmla="*/ 494320 w 987290"/>
              <a:gd name="T83" fmla="*/ 0 h 1912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87290" h="1912712">
                <a:moveTo>
                  <a:pt x="287267" y="357754"/>
                </a:moveTo>
                <a:lnTo>
                  <a:pt x="696037" y="357754"/>
                </a:lnTo>
                <a:cubicBezTo>
                  <a:pt x="751531" y="357754"/>
                  <a:pt x="799531" y="389836"/>
                  <a:pt x="821308" y="437053"/>
                </a:cubicBezTo>
                <a:cubicBezTo>
                  <a:pt x="828839" y="444251"/>
                  <a:pt x="834170" y="453657"/>
                  <a:pt x="837118" y="464360"/>
                </a:cubicBezTo>
                <a:lnTo>
                  <a:pt x="984815" y="1000638"/>
                </a:lnTo>
                <a:cubicBezTo>
                  <a:pt x="994856" y="1037095"/>
                  <a:pt x="973441" y="1074789"/>
                  <a:pt x="936984" y="1084830"/>
                </a:cubicBezTo>
                <a:lnTo>
                  <a:pt x="936986" y="1084831"/>
                </a:lnTo>
                <a:cubicBezTo>
                  <a:pt x="901976" y="1094473"/>
                  <a:pt x="865826" y="1075107"/>
                  <a:pt x="854828" y="1041024"/>
                </a:cubicBezTo>
                <a:lnTo>
                  <a:pt x="726065" y="573497"/>
                </a:lnTo>
                <a:cubicBezTo>
                  <a:pt x="721080" y="555394"/>
                  <a:pt x="702362" y="544760"/>
                  <a:pt x="684259" y="549746"/>
                </a:cubicBezTo>
                <a:cubicBezTo>
                  <a:pt x="666156" y="554732"/>
                  <a:pt x="655522" y="573449"/>
                  <a:pt x="660508" y="591552"/>
                </a:cubicBezTo>
                <a:lnTo>
                  <a:pt x="852387" y="1288247"/>
                </a:lnTo>
                <a:lnTo>
                  <a:pt x="863126" y="1336447"/>
                </a:lnTo>
                <a:lnTo>
                  <a:pt x="679772" y="1336447"/>
                </a:lnTo>
                <a:lnTo>
                  <a:pt x="679772" y="1834130"/>
                </a:lnTo>
                <a:cubicBezTo>
                  <a:pt x="679772" y="1877529"/>
                  <a:pt x="644590" y="1912711"/>
                  <a:pt x="601191" y="1912711"/>
                </a:cubicBezTo>
                <a:cubicBezTo>
                  <a:pt x="557792" y="1912711"/>
                  <a:pt x="522610" y="1877529"/>
                  <a:pt x="522610" y="1834130"/>
                </a:cubicBezTo>
                <a:lnTo>
                  <a:pt x="522610" y="1336447"/>
                </a:lnTo>
                <a:lnTo>
                  <a:pt x="467841" y="1336447"/>
                </a:lnTo>
                <a:cubicBezTo>
                  <a:pt x="467841" y="1502738"/>
                  <a:pt x="467840" y="1669030"/>
                  <a:pt x="467840" y="1835321"/>
                </a:cubicBezTo>
                <a:cubicBezTo>
                  <a:pt x="467840" y="1878063"/>
                  <a:pt x="433191" y="1912712"/>
                  <a:pt x="390449" y="1912712"/>
                </a:cubicBezTo>
                <a:lnTo>
                  <a:pt x="390450" y="1912711"/>
                </a:lnTo>
                <a:cubicBezTo>
                  <a:pt x="347708" y="1912711"/>
                  <a:pt x="313059" y="1878062"/>
                  <a:pt x="313059" y="1835320"/>
                </a:cubicBezTo>
                <a:lnTo>
                  <a:pt x="313059" y="1336447"/>
                </a:lnTo>
                <a:lnTo>
                  <a:pt x="122692" y="1336447"/>
                </a:lnTo>
                <a:lnTo>
                  <a:pt x="327846" y="591552"/>
                </a:lnTo>
                <a:cubicBezTo>
                  <a:pt x="332832" y="573449"/>
                  <a:pt x="322198" y="554732"/>
                  <a:pt x="304095" y="549746"/>
                </a:cubicBezTo>
                <a:cubicBezTo>
                  <a:pt x="285992" y="544760"/>
                  <a:pt x="267275" y="555394"/>
                  <a:pt x="262289" y="573497"/>
                </a:cubicBezTo>
                <a:lnTo>
                  <a:pt x="176423" y="885270"/>
                </a:lnTo>
                <a:lnTo>
                  <a:pt x="176320" y="885144"/>
                </a:lnTo>
                <a:cubicBezTo>
                  <a:pt x="162379" y="935763"/>
                  <a:pt x="148437" y="986382"/>
                  <a:pt x="134496" y="1037001"/>
                </a:cubicBezTo>
                <a:cubicBezTo>
                  <a:pt x="124456" y="1073457"/>
                  <a:pt x="86761" y="1094872"/>
                  <a:pt x="50304" y="1084832"/>
                </a:cubicBezTo>
                <a:lnTo>
                  <a:pt x="50306" y="1084831"/>
                </a:lnTo>
                <a:cubicBezTo>
                  <a:pt x="13849" y="1074790"/>
                  <a:pt x="-7566" y="1037096"/>
                  <a:pt x="2475" y="1000639"/>
                </a:cubicBezTo>
                <a:lnTo>
                  <a:pt x="150173" y="464361"/>
                </a:lnTo>
                <a:lnTo>
                  <a:pt x="155370" y="454078"/>
                </a:lnTo>
                <a:cubicBezTo>
                  <a:pt x="172562" y="397845"/>
                  <a:pt x="225232" y="357754"/>
                  <a:pt x="287267" y="357754"/>
                </a:cubicBezTo>
                <a:close/>
                <a:moveTo>
                  <a:pt x="494320" y="0"/>
                </a:moveTo>
                <a:cubicBezTo>
                  <a:pt x="581276" y="0"/>
                  <a:pt x="651767" y="70491"/>
                  <a:pt x="651767" y="157447"/>
                </a:cubicBezTo>
                <a:cubicBezTo>
                  <a:pt x="651767" y="244403"/>
                  <a:pt x="581276" y="314894"/>
                  <a:pt x="494320" y="314894"/>
                </a:cubicBezTo>
                <a:cubicBezTo>
                  <a:pt x="407364" y="314894"/>
                  <a:pt x="336873" y="244403"/>
                  <a:pt x="336873" y="157447"/>
                </a:cubicBezTo>
                <a:cubicBezTo>
                  <a:pt x="336873" y="70491"/>
                  <a:pt x="407364" y="0"/>
                  <a:pt x="494320" y="0"/>
                </a:cubicBezTo>
                <a:close/>
              </a:path>
            </a:pathLst>
          </a:custGeom>
          <a:solidFill>
            <a:schemeClr val="tx1"/>
          </a:solidFill>
          <a:ln w="9525" cap="flat"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sym typeface="Arial" panose="020B0604020202020204" pitchFamily="34" charset="0"/>
            </a:endParaRPr>
          </a:p>
        </p:txBody>
      </p:sp>
      <p:sp>
        <p:nvSpPr>
          <p:cNvPr id="11286" name="小人5 669"/>
          <p:cNvSpPr/>
          <p:nvPr>
            <p:custDataLst>
              <p:tags r:id="rId8"/>
            </p:custDataLst>
          </p:nvPr>
        </p:nvSpPr>
        <p:spPr bwMode="auto">
          <a:xfrm>
            <a:off x="3729990" y="4655820"/>
            <a:ext cx="423545" cy="631825"/>
          </a:xfrm>
          <a:custGeom>
            <a:avLst/>
            <a:gdLst>
              <a:gd name="T0" fmla="*/ 0 w 973632"/>
              <a:gd name="T1" fmla="*/ 353991 h 1420756"/>
              <a:gd name="T2" fmla="*/ 154850 w 973632"/>
              <a:gd name="T3" fmla="*/ 353991 h 1420756"/>
              <a:gd name="T4" fmla="*/ 486816 w 973632"/>
              <a:gd name="T5" fmla="*/ 494356 h 1420756"/>
              <a:gd name="T6" fmla="*/ 818783 w 973632"/>
              <a:gd name="T7" fmla="*/ 353991 h 1420756"/>
              <a:gd name="T8" fmla="*/ 973632 w 973632"/>
              <a:gd name="T9" fmla="*/ 353991 h 1420756"/>
              <a:gd name="T10" fmla="*/ 699701 w 973632"/>
              <a:gd name="T11" fmla="*/ 574876 h 1420756"/>
              <a:gd name="T12" fmla="*/ 847224 w 973632"/>
              <a:gd name="T13" fmla="*/ 1060229 h 1420756"/>
              <a:gd name="T14" fmla="*/ 635284 w 973632"/>
              <a:gd name="T15" fmla="*/ 1060229 h 1420756"/>
              <a:gd name="T16" fmla="*/ 635284 w 973632"/>
              <a:gd name="T17" fmla="*/ 1385866 h 1420756"/>
              <a:gd name="T18" fmla="*/ 600394 w 973632"/>
              <a:gd name="T19" fmla="*/ 1420756 h 1420756"/>
              <a:gd name="T20" fmla="*/ 562174 w 973632"/>
              <a:gd name="T21" fmla="*/ 1420756 h 1420756"/>
              <a:gd name="T22" fmla="*/ 527284 w 973632"/>
              <a:gd name="T23" fmla="*/ 1385866 h 1420756"/>
              <a:gd name="T24" fmla="*/ 527284 w 973632"/>
              <a:gd name="T25" fmla="*/ 1060229 h 1420756"/>
              <a:gd name="T26" fmla="*/ 446348 w 973632"/>
              <a:gd name="T27" fmla="*/ 1060229 h 1420756"/>
              <a:gd name="T28" fmla="*/ 446348 w 973632"/>
              <a:gd name="T29" fmla="*/ 1385866 h 1420756"/>
              <a:gd name="T30" fmla="*/ 411458 w 973632"/>
              <a:gd name="T31" fmla="*/ 1420756 h 1420756"/>
              <a:gd name="T32" fmla="*/ 373238 w 973632"/>
              <a:gd name="T33" fmla="*/ 1420756 h 1420756"/>
              <a:gd name="T34" fmla="*/ 338348 w 973632"/>
              <a:gd name="T35" fmla="*/ 1385866 h 1420756"/>
              <a:gd name="T36" fmla="*/ 338348 w 973632"/>
              <a:gd name="T37" fmla="*/ 1060229 h 1420756"/>
              <a:gd name="T38" fmla="*/ 126408 w 973632"/>
              <a:gd name="T39" fmla="*/ 1060229 h 1420756"/>
              <a:gd name="T40" fmla="*/ 273931 w 973632"/>
              <a:gd name="T41" fmla="*/ 574876 h 1420756"/>
              <a:gd name="T42" fmla="*/ 0 w 973632"/>
              <a:gd name="T43" fmla="*/ 353991 h 1420756"/>
              <a:gd name="T44" fmla="*/ 486816 w 973632"/>
              <a:gd name="T45" fmla="*/ 0 h 1420756"/>
              <a:gd name="T46" fmla="*/ 700583 w 973632"/>
              <a:gd name="T47" fmla="*/ 213767 h 1420756"/>
              <a:gd name="T48" fmla="*/ 486816 w 973632"/>
              <a:gd name="T49" fmla="*/ 427534 h 1420756"/>
              <a:gd name="T50" fmla="*/ 273049 w 973632"/>
              <a:gd name="T51" fmla="*/ 213767 h 1420756"/>
              <a:gd name="T52" fmla="*/ 486816 w 973632"/>
              <a:gd name="T53" fmla="*/ 0 h 1420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73632" h="1420756">
                <a:moveTo>
                  <a:pt x="0" y="353991"/>
                </a:moveTo>
                <a:lnTo>
                  <a:pt x="154850" y="353991"/>
                </a:lnTo>
                <a:cubicBezTo>
                  <a:pt x="238822" y="440727"/>
                  <a:pt x="356556" y="494356"/>
                  <a:pt x="486816" y="494356"/>
                </a:cubicBezTo>
                <a:cubicBezTo>
                  <a:pt x="617076" y="494356"/>
                  <a:pt x="734810" y="440727"/>
                  <a:pt x="818783" y="353991"/>
                </a:cubicBezTo>
                <a:lnTo>
                  <a:pt x="973632" y="353991"/>
                </a:lnTo>
                <a:cubicBezTo>
                  <a:pt x="907705" y="453213"/>
                  <a:pt x="812228" y="531048"/>
                  <a:pt x="699701" y="574876"/>
                </a:cubicBezTo>
                <a:lnTo>
                  <a:pt x="847224" y="1060229"/>
                </a:lnTo>
                <a:lnTo>
                  <a:pt x="635284" y="1060229"/>
                </a:lnTo>
                <a:lnTo>
                  <a:pt x="635284" y="1385866"/>
                </a:lnTo>
                <a:cubicBezTo>
                  <a:pt x="635284" y="1405135"/>
                  <a:pt x="619663" y="1420756"/>
                  <a:pt x="600394" y="1420756"/>
                </a:cubicBezTo>
                <a:lnTo>
                  <a:pt x="562174" y="1420756"/>
                </a:lnTo>
                <a:cubicBezTo>
                  <a:pt x="542905" y="1420756"/>
                  <a:pt x="527284" y="1405135"/>
                  <a:pt x="527284" y="1385866"/>
                </a:cubicBezTo>
                <a:lnTo>
                  <a:pt x="527284" y="1060229"/>
                </a:lnTo>
                <a:lnTo>
                  <a:pt x="446348" y="1060229"/>
                </a:lnTo>
                <a:lnTo>
                  <a:pt x="446348" y="1385866"/>
                </a:lnTo>
                <a:cubicBezTo>
                  <a:pt x="446348" y="1405135"/>
                  <a:pt x="430727" y="1420756"/>
                  <a:pt x="411458" y="1420756"/>
                </a:cubicBezTo>
                <a:lnTo>
                  <a:pt x="373238" y="1420756"/>
                </a:lnTo>
                <a:cubicBezTo>
                  <a:pt x="353969" y="1420756"/>
                  <a:pt x="338348" y="1405135"/>
                  <a:pt x="338348" y="1385866"/>
                </a:cubicBezTo>
                <a:lnTo>
                  <a:pt x="338348" y="1060229"/>
                </a:lnTo>
                <a:lnTo>
                  <a:pt x="126408" y="1060229"/>
                </a:lnTo>
                <a:lnTo>
                  <a:pt x="273931" y="574876"/>
                </a:lnTo>
                <a:cubicBezTo>
                  <a:pt x="161405" y="531048"/>
                  <a:pt x="65927" y="453213"/>
                  <a:pt x="0" y="353991"/>
                </a:cubicBezTo>
                <a:close/>
                <a:moveTo>
                  <a:pt x="486816" y="0"/>
                </a:moveTo>
                <a:cubicBezTo>
                  <a:pt x="604876" y="0"/>
                  <a:pt x="700583" y="95707"/>
                  <a:pt x="700583" y="213767"/>
                </a:cubicBezTo>
                <a:cubicBezTo>
                  <a:pt x="700583" y="331827"/>
                  <a:pt x="604876" y="427534"/>
                  <a:pt x="486816" y="427534"/>
                </a:cubicBezTo>
                <a:cubicBezTo>
                  <a:pt x="368756" y="427534"/>
                  <a:pt x="273049" y="331827"/>
                  <a:pt x="273049" y="213767"/>
                </a:cubicBezTo>
                <a:cubicBezTo>
                  <a:pt x="273049" y="95707"/>
                  <a:pt x="368756" y="0"/>
                  <a:pt x="486816" y="0"/>
                </a:cubicBezTo>
                <a:close/>
              </a:path>
            </a:pathLst>
          </a:custGeom>
          <a:solidFill>
            <a:schemeClr val="tx1"/>
          </a:solidFill>
          <a:ln w="9525" cap="flat"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sym typeface="Arial" panose="020B0604020202020204" pitchFamily="34" charset="0"/>
            </a:endParaRPr>
          </a:p>
        </p:txBody>
      </p:sp>
      <p:sp>
        <p:nvSpPr>
          <p:cNvPr id="43" name="文本框 42"/>
          <p:cNvSpPr txBox="1"/>
          <p:nvPr>
            <p:custDataLst>
              <p:tags r:id="rId9"/>
            </p:custDataLst>
          </p:nvPr>
        </p:nvSpPr>
        <p:spPr>
          <a:xfrm>
            <a:off x="1598930" y="1558290"/>
            <a:ext cx="2131060" cy="368300"/>
          </a:xfrm>
          <a:prstGeom prst="rect">
            <a:avLst/>
          </a:prstGeom>
          <a:noFill/>
        </p:spPr>
        <p:txBody>
          <a:bodyPr wrap="square" rtlCol="0">
            <a:noAutofit/>
          </a:bodyPr>
          <a:lstStyle/>
          <a:p>
            <a:pPr algn="r"/>
            <a:r>
              <a:rPr lang="zh-CN" altLang="en-US" sz="2400" b="1" dirty="0">
                <a:solidFill>
                  <a:schemeClr val="accent1">
                    <a:lumMod val="75000"/>
                  </a:schemeClr>
                </a:solidFill>
                <a:latin typeface="+mn-lt"/>
                <a:ea typeface="+mn-lt"/>
                <a:sym typeface="+mn-ea"/>
              </a:rPr>
              <a:t>社会化参与</a:t>
            </a:r>
            <a:endParaRPr lang="zh-CN" altLang="en-US" sz="2400" b="1" dirty="0" smtClean="0">
              <a:solidFill>
                <a:schemeClr val="accent1">
                  <a:lumMod val="75000"/>
                </a:schemeClr>
              </a:solidFill>
              <a:latin typeface="+mn-lt"/>
              <a:ea typeface="+mn-lt"/>
              <a:cs typeface="+mj-cs"/>
              <a:sym typeface="+mn-ea"/>
            </a:endParaRPr>
          </a:p>
        </p:txBody>
      </p:sp>
      <p:sp>
        <p:nvSpPr>
          <p:cNvPr id="44" name="文本框 43"/>
          <p:cNvSpPr txBox="1"/>
          <p:nvPr>
            <p:custDataLst>
              <p:tags r:id="rId10"/>
            </p:custDataLst>
          </p:nvPr>
        </p:nvSpPr>
        <p:spPr>
          <a:xfrm>
            <a:off x="8348980" y="1558290"/>
            <a:ext cx="1875790" cy="368300"/>
          </a:xfrm>
          <a:prstGeom prst="rect">
            <a:avLst/>
          </a:prstGeom>
          <a:noFill/>
        </p:spPr>
        <p:txBody>
          <a:bodyPr wrap="square" rtlCol="0">
            <a:noAutofit/>
          </a:bodyPr>
          <a:lstStyle/>
          <a:p>
            <a:r>
              <a:rPr lang="zh-CN" altLang="en-US" sz="2400" b="1">
                <a:solidFill>
                  <a:schemeClr val="accent1">
                    <a:lumMod val="75000"/>
                  </a:schemeClr>
                </a:solidFill>
                <a:latin typeface="+mn-lt"/>
                <a:ea typeface="+mn-lt"/>
                <a:sym typeface="+mn-ea"/>
              </a:rPr>
              <a:t>社会化连接</a:t>
            </a:r>
            <a:endParaRPr lang="zh-CN" altLang="en-US" sz="2400" b="1" smtClean="0">
              <a:solidFill>
                <a:schemeClr val="accent1">
                  <a:lumMod val="75000"/>
                </a:schemeClr>
              </a:solidFill>
              <a:latin typeface="+mn-lt"/>
              <a:ea typeface="+mn-lt"/>
              <a:cs typeface="+mj-cs"/>
              <a:sym typeface="+mn-ea"/>
            </a:endParaRPr>
          </a:p>
        </p:txBody>
      </p:sp>
      <p:sp>
        <p:nvSpPr>
          <p:cNvPr id="45" name="文本框 44"/>
          <p:cNvSpPr txBox="1"/>
          <p:nvPr>
            <p:custDataLst>
              <p:tags r:id="rId11"/>
            </p:custDataLst>
          </p:nvPr>
        </p:nvSpPr>
        <p:spPr>
          <a:xfrm>
            <a:off x="8348980" y="5287645"/>
            <a:ext cx="1743710" cy="544195"/>
          </a:xfrm>
          <a:prstGeom prst="rect">
            <a:avLst/>
          </a:prstGeom>
          <a:noFill/>
        </p:spPr>
        <p:txBody>
          <a:bodyPr wrap="square" rtlCol="0">
            <a:normAutofit/>
          </a:bodyPr>
          <a:lstStyle/>
          <a:p>
            <a:pPr algn="l"/>
            <a:r>
              <a:rPr lang="zh-CN" altLang="en-US" sz="2400" b="1">
                <a:solidFill>
                  <a:schemeClr val="accent1">
                    <a:lumMod val="75000"/>
                  </a:schemeClr>
                </a:solidFill>
                <a:latin typeface="+mn-lt"/>
                <a:ea typeface="+mn-lt"/>
                <a:cs typeface="+mn-ea"/>
                <a:sym typeface="+mn-ea"/>
              </a:rPr>
              <a:t>社会化透明</a:t>
            </a:r>
          </a:p>
        </p:txBody>
      </p:sp>
      <p:sp>
        <p:nvSpPr>
          <p:cNvPr id="46" name="文本框 45"/>
          <p:cNvSpPr txBox="1"/>
          <p:nvPr>
            <p:custDataLst>
              <p:tags r:id="rId12"/>
            </p:custDataLst>
          </p:nvPr>
        </p:nvSpPr>
        <p:spPr>
          <a:xfrm>
            <a:off x="1811655" y="5287645"/>
            <a:ext cx="1918335" cy="368300"/>
          </a:xfrm>
          <a:prstGeom prst="rect">
            <a:avLst/>
          </a:prstGeom>
          <a:noFill/>
        </p:spPr>
        <p:txBody>
          <a:bodyPr wrap="square" rtlCol="0">
            <a:noAutofit/>
          </a:bodyPr>
          <a:lstStyle/>
          <a:p>
            <a:pPr algn="r"/>
            <a:r>
              <a:rPr lang="zh-CN" altLang="en-US" sz="2400" b="1">
                <a:solidFill>
                  <a:schemeClr val="accent1">
                    <a:lumMod val="75000"/>
                  </a:schemeClr>
                </a:solidFill>
                <a:latin typeface="+mn-lt"/>
                <a:ea typeface="+mn-lt"/>
                <a:sym typeface="+mn-ea"/>
              </a:rPr>
              <a:t>社会化验证</a:t>
            </a:r>
            <a:endParaRPr lang="zh-CN" altLang="en-US" sz="2400" b="1" smtClean="0">
              <a:solidFill>
                <a:schemeClr val="accent1">
                  <a:lumMod val="75000"/>
                </a:schemeClr>
              </a:solidFill>
              <a:latin typeface="+mn-lt"/>
              <a:ea typeface="+mn-lt"/>
              <a:cs typeface="+mj-cs"/>
              <a:sym typeface="+mn-ea"/>
            </a:endParaRPr>
          </a:p>
        </p:txBody>
      </p:sp>
      <p:sp>
        <p:nvSpPr>
          <p:cNvPr id="7" name="菱形 6"/>
          <p:cNvSpPr/>
          <p:nvPr/>
        </p:nvSpPr>
        <p:spPr>
          <a:xfrm>
            <a:off x="763905" y="485775"/>
            <a:ext cx="215900" cy="215900"/>
          </a:xfrm>
          <a:prstGeom prst="diamond">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11234420" y="485775"/>
            <a:ext cx="215900" cy="215900"/>
          </a:xfrm>
          <a:prstGeom prst="diamond">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4"/>
          <p:cNvGrpSpPr>
            <a:grpSpLocks/>
          </p:cNvGrpSpPr>
          <p:nvPr/>
        </p:nvGrpSpPr>
        <p:grpSpPr bwMode="auto">
          <a:xfrm flipV="1">
            <a:off x="0" y="5829300"/>
            <a:ext cx="1028700" cy="1028700"/>
            <a:chOff x="0" y="0"/>
            <a:chExt cx="3600450" cy="3600450"/>
          </a:xfrm>
        </p:grpSpPr>
        <p:sp>
          <p:nvSpPr>
            <p:cNvPr id="20" name="直角三角形 19"/>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直角三角形 20"/>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2" name="组合 3"/>
          <p:cNvGrpSpPr>
            <a:grpSpLocks/>
          </p:cNvGrpSpPr>
          <p:nvPr/>
        </p:nvGrpSpPr>
        <p:grpSpPr bwMode="auto">
          <a:xfrm flipH="1">
            <a:off x="11182350" y="0"/>
            <a:ext cx="1009650" cy="1009650"/>
            <a:chOff x="0" y="0"/>
            <a:chExt cx="3600450" cy="3600450"/>
          </a:xfrm>
        </p:grpSpPr>
        <p:sp>
          <p:nvSpPr>
            <p:cNvPr id="23" name="直角三角形 22"/>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直角三角形 23"/>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custDataLst>
      <p:tags r:id="rId1"/>
    </p:custDataLst>
    <p:extLst>
      <p:ext uri="{BB962C8B-B14F-4D97-AF65-F5344CB8AC3E}">
        <p14:creationId xmlns:p14="http://schemas.microsoft.com/office/powerpoint/2010/main" val="1960531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图片 89"/>
          <p:cNvPicPr>
            <a:picLocks noChangeAspect="1"/>
          </p:cNvPicPr>
          <p:nvPr/>
        </p:nvPicPr>
        <p:blipFill>
          <a:blip r:embed="rId5">
            <a:grayscl/>
            <a:lum bright="70000" contrast="-70000"/>
          </a:blip>
          <a:srcRect l="-398" t="15881" r="398" b="6934"/>
          <a:stretch>
            <a:fillRect/>
          </a:stretch>
        </p:blipFill>
        <p:spPr>
          <a:xfrm>
            <a:off x="2271395" y="1476375"/>
            <a:ext cx="7954645" cy="4911725"/>
          </a:xfrm>
          <a:prstGeom prst="rect">
            <a:avLst/>
          </a:prstGeom>
        </p:spPr>
      </p:pic>
      <p:sp>
        <p:nvSpPr>
          <p:cNvPr id="28" name="文本框 27"/>
          <p:cNvSpPr txBox="1"/>
          <p:nvPr>
            <p:custDataLst>
              <p:tags r:id="rId2"/>
            </p:custDataLst>
          </p:nvPr>
        </p:nvSpPr>
        <p:spPr>
          <a:xfrm>
            <a:off x="-12065" y="307975"/>
            <a:ext cx="12182475" cy="571500"/>
          </a:xfrm>
          <a:prstGeom prst="rect">
            <a:avLst/>
          </a:prstGeom>
          <a:noFill/>
        </p:spPr>
        <p:txBody>
          <a:bodyPr wrap="square" rtlCol="0" anchor="ctr" anchorCtr="0">
            <a:noAutofit/>
          </a:bodyPr>
          <a:lstStyle/>
          <a:p>
            <a:pPr algn="ctr"/>
            <a:r>
              <a:rPr lang="zh-CN" altLang="en-US" sz="3200" b="1" dirty="0" smtClean="0">
                <a:solidFill>
                  <a:schemeClr val="accent1">
                    <a:lumMod val="50000"/>
                  </a:schemeClr>
                </a:solidFill>
                <a:latin typeface="+mj-lt"/>
                <a:ea typeface="+mj-lt"/>
                <a:cs typeface="+mj-cs"/>
                <a:sym typeface="+mn-ea"/>
              </a:rPr>
              <a:t>体系构建</a:t>
            </a:r>
          </a:p>
        </p:txBody>
      </p:sp>
      <p:sp>
        <p:nvSpPr>
          <p:cNvPr id="83" name="菱形 82"/>
          <p:cNvSpPr/>
          <p:nvPr/>
        </p:nvSpPr>
        <p:spPr>
          <a:xfrm>
            <a:off x="7150735" y="485775"/>
            <a:ext cx="215900" cy="215900"/>
          </a:xfrm>
          <a:prstGeom prst="diamond">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菱形 83"/>
          <p:cNvSpPr/>
          <p:nvPr/>
        </p:nvSpPr>
        <p:spPr>
          <a:xfrm>
            <a:off x="4785995" y="485775"/>
            <a:ext cx="215900" cy="215900"/>
          </a:xfrm>
          <a:prstGeom prst="diamond">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1743710" y="1036955"/>
            <a:ext cx="9431020" cy="5334000"/>
          </a:xfrm>
          <a:prstGeom prst="rect">
            <a:avLst/>
          </a:prstGeom>
          <a:noFill/>
        </p:spPr>
        <p:txBody>
          <a:bodyPr wrap="square" rtlCol="0" anchor="t">
            <a:spAutoFit/>
          </a:bodyPr>
          <a:lstStyle/>
          <a:p>
            <a:pPr marL="342900" indent="-342900">
              <a:lnSpc>
                <a:spcPct val="200000"/>
              </a:lnSpc>
              <a:spcBef>
                <a:spcPts val="0"/>
              </a:spcBef>
              <a:spcAft>
                <a:spcPts val="0"/>
              </a:spcAft>
              <a:buClrTx/>
              <a:buFont typeface="Wingdings" panose="05000000000000000000" charset="0"/>
              <a:buChar char="u"/>
            </a:pPr>
            <a:r>
              <a:rPr lang="en-US" altLang="zh-CN" sz="2400" dirty="0">
                <a:solidFill>
                  <a:schemeClr val="accent5">
                    <a:lumMod val="25000"/>
                  </a:schemeClr>
                </a:solidFill>
                <a:latin typeface="+mn-lt"/>
                <a:ea typeface="+mn-lt"/>
                <a:sym typeface="+mn-ea"/>
              </a:rPr>
              <a:t> </a:t>
            </a:r>
            <a:r>
              <a:rPr lang="zh-CN" altLang="en-US" sz="2400" dirty="0">
                <a:solidFill>
                  <a:schemeClr val="accent5">
                    <a:lumMod val="25000"/>
                  </a:schemeClr>
                </a:solidFill>
                <a:latin typeface="+mn-lt"/>
                <a:ea typeface="+mn-lt"/>
                <a:sym typeface="+mn-ea"/>
              </a:rPr>
              <a:t>真实的数据源</a:t>
            </a:r>
          </a:p>
          <a:p>
            <a:pPr marL="742950" lvl="1" indent="-285750">
              <a:lnSpc>
                <a:spcPct val="200000"/>
              </a:lnSpc>
              <a:spcBef>
                <a:spcPts val="0"/>
              </a:spcBef>
              <a:spcAft>
                <a:spcPts val="0"/>
              </a:spcAft>
              <a:buClrTx/>
              <a:buFont typeface="Wingdings" panose="05000000000000000000" charset="0"/>
              <a:buBlip>
                <a:blip r:embed="rId6"/>
              </a:buBlip>
            </a:pPr>
            <a:r>
              <a:rPr lang="zh-CN" altLang="en-US" sz="2000" dirty="0">
                <a:solidFill>
                  <a:schemeClr val="accent5">
                    <a:lumMod val="25000"/>
                  </a:schemeClr>
                </a:solidFill>
                <a:latin typeface="+mn-lt"/>
                <a:ea typeface="+mn-lt"/>
                <a:sym typeface="+mn-ea"/>
              </a:rPr>
              <a:t> 生产者与制作者在生产和制作过程中，存储真实数据。</a:t>
            </a:r>
          </a:p>
          <a:p>
            <a:pPr marL="342900" indent="-342900">
              <a:lnSpc>
                <a:spcPct val="200000"/>
              </a:lnSpc>
              <a:spcBef>
                <a:spcPts val="0"/>
              </a:spcBef>
              <a:spcAft>
                <a:spcPts val="0"/>
              </a:spcAft>
              <a:buClrTx/>
              <a:buFont typeface="Wingdings" panose="05000000000000000000" charset="0"/>
              <a:buChar char="u"/>
            </a:pPr>
            <a:r>
              <a:rPr lang="zh-CN" altLang="en-US" sz="2400" dirty="0">
                <a:solidFill>
                  <a:schemeClr val="accent5">
                    <a:lumMod val="25000"/>
                  </a:schemeClr>
                </a:solidFill>
                <a:latin typeface="+mn-lt"/>
                <a:ea typeface="+mn-lt"/>
                <a:sym typeface="+mn-ea"/>
              </a:rPr>
              <a:t> 建立数据链条</a:t>
            </a:r>
          </a:p>
          <a:p>
            <a:pPr marL="742950" lvl="1" indent="-285750">
              <a:lnSpc>
                <a:spcPct val="200000"/>
              </a:lnSpc>
              <a:spcBef>
                <a:spcPts val="0"/>
              </a:spcBef>
              <a:spcAft>
                <a:spcPts val="0"/>
              </a:spcAft>
              <a:buClrTx/>
              <a:buFont typeface="Wingdings" panose="05000000000000000000" charset="0"/>
              <a:buBlip>
                <a:blip r:embed="rId6"/>
              </a:buBlip>
            </a:pPr>
            <a:r>
              <a:rPr lang="zh-CN" altLang="en-US" sz="2000" dirty="0">
                <a:solidFill>
                  <a:schemeClr val="accent5">
                    <a:lumMod val="25000"/>
                  </a:schemeClr>
                </a:solidFill>
                <a:latin typeface="+mn-lt"/>
                <a:ea typeface="+mn-lt"/>
                <a:sym typeface="+mn-ea"/>
              </a:rPr>
              <a:t> 将数据源关键节点利用区块链存贮相连接；</a:t>
            </a:r>
          </a:p>
          <a:p>
            <a:pPr marL="742950" lvl="1" indent="-285750">
              <a:lnSpc>
                <a:spcPct val="200000"/>
              </a:lnSpc>
              <a:spcBef>
                <a:spcPts val="0"/>
              </a:spcBef>
              <a:spcAft>
                <a:spcPts val="0"/>
              </a:spcAft>
              <a:buClrTx/>
              <a:buFont typeface="Wingdings" panose="05000000000000000000" charset="0"/>
              <a:buBlip>
                <a:blip r:embed="rId6"/>
              </a:buBlip>
            </a:pPr>
            <a:r>
              <a:rPr lang="zh-CN" altLang="en-US" sz="2000" dirty="0">
                <a:solidFill>
                  <a:schemeClr val="accent5">
                    <a:lumMod val="25000"/>
                  </a:schemeClr>
                </a:solidFill>
                <a:latin typeface="+mn-lt"/>
                <a:ea typeface="+mn-lt"/>
                <a:sym typeface="+mn-ea"/>
              </a:rPr>
              <a:t> 实现不可伪造，不可篡改和可跟踪、可溯源。</a:t>
            </a:r>
          </a:p>
          <a:p>
            <a:pPr marL="342900" indent="-342900">
              <a:lnSpc>
                <a:spcPct val="200000"/>
              </a:lnSpc>
              <a:spcBef>
                <a:spcPts val="0"/>
              </a:spcBef>
              <a:spcAft>
                <a:spcPts val="0"/>
              </a:spcAft>
              <a:buClrTx/>
              <a:buFont typeface="Wingdings" panose="05000000000000000000" charset="0"/>
              <a:buChar char="u"/>
            </a:pPr>
            <a:r>
              <a:rPr lang="zh-CN" altLang="en-US" sz="2400" dirty="0">
                <a:solidFill>
                  <a:schemeClr val="accent5">
                    <a:lumMod val="25000"/>
                  </a:schemeClr>
                </a:solidFill>
                <a:latin typeface="+mn-lt"/>
                <a:ea typeface="+mn-lt"/>
                <a:sym typeface="+mn-ea"/>
              </a:rPr>
              <a:t> 公开透明与验证</a:t>
            </a:r>
          </a:p>
          <a:p>
            <a:pPr marL="742950" lvl="1" indent="-285750">
              <a:lnSpc>
                <a:spcPct val="200000"/>
              </a:lnSpc>
              <a:spcBef>
                <a:spcPts val="0"/>
              </a:spcBef>
              <a:spcAft>
                <a:spcPts val="0"/>
              </a:spcAft>
              <a:buClrTx/>
              <a:buFont typeface="Wingdings" panose="05000000000000000000" charset="0"/>
              <a:buBlip>
                <a:blip r:embed="rId6"/>
              </a:buBlip>
            </a:pPr>
            <a:r>
              <a:rPr lang="zh-CN" altLang="en-US" sz="2000" dirty="0">
                <a:solidFill>
                  <a:schemeClr val="accent5">
                    <a:lumMod val="25000"/>
                  </a:schemeClr>
                </a:solidFill>
                <a:latin typeface="+mn-lt"/>
                <a:ea typeface="+mn-lt"/>
                <a:sym typeface="+mn-ea"/>
              </a:rPr>
              <a:t> 第三方平台保全网实现用户更好地体验公开透明与验证；</a:t>
            </a:r>
          </a:p>
          <a:p>
            <a:pPr marL="742950" lvl="1" indent="-285750">
              <a:lnSpc>
                <a:spcPct val="200000"/>
              </a:lnSpc>
              <a:spcBef>
                <a:spcPts val="0"/>
              </a:spcBef>
              <a:spcAft>
                <a:spcPts val="0"/>
              </a:spcAft>
              <a:buClrTx/>
              <a:buFont typeface="Wingdings" panose="05000000000000000000" charset="0"/>
              <a:buBlip>
                <a:blip r:embed="rId6"/>
              </a:buBlip>
            </a:pPr>
            <a:r>
              <a:rPr lang="zh-CN" altLang="en-US" sz="2000" dirty="0">
                <a:solidFill>
                  <a:schemeClr val="accent5">
                    <a:lumMod val="25000"/>
                  </a:schemeClr>
                </a:solidFill>
                <a:latin typeface="+mn-lt"/>
                <a:ea typeface="+mn-lt"/>
                <a:sym typeface="+mn-ea"/>
              </a:rPr>
              <a:t> 电子证据司法鉴定的背书和区块链技术的基础设施。</a:t>
            </a:r>
          </a:p>
        </p:txBody>
      </p:sp>
      <p:sp>
        <p:nvSpPr>
          <p:cNvPr id="87" name="文本框 86"/>
          <p:cNvSpPr txBox="1"/>
          <p:nvPr/>
        </p:nvSpPr>
        <p:spPr>
          <a:xfrm>
            <a:off x="4386580" y="879475"/>
            <a:ext cx="3535680" cy="457200"/>
          </a:xfrm>
          <a:prstGeom prst="rect">
            <a:avLst/>
          </a:prstGeom>
          <a:noFill/>
          <a:ln>
            <a:noFill/>
          </a:ln>
        </p:spPr>
        <p:txBody>
          <a:bodyPr wrap="none" rtlCol="0" anchor="t">
            <a:spAutoFit/>
          </a:bodyPr>
          <a:lstStyle/>
          <a:p>
            <a:r>
              <a:rPr lang="zh-CN" altLang="en-US" sz="2400" dirty="0">
                <a:ln w="0"/>
                <a:solidFill>
                  <a:schemeClr val="accent1">
                    <a:lumMod val="75000"/>
                  </a:schemeClr>
                </a:solidFill>
                <a:effectLst>
                  <a:outerShdw blurRad="38100" dist="25400" dir="5400000" algn="ctr" rotWithShape="0">
                    <a:srgbClr val="6E747A">
                      <a:alpha val="43000"/>
                    </a:srgbClr>
                  </a:outerShdw>
                </a:effectLst>
                <a:latin typeface="+mn-lt"/>
                <a:ea typeface="+mn-lt"/>
                <a:sym typeface="+mn-ea"/>
              </a:rPr>
              <a:t>食品安全体系的建立方法</a:t>
            </a:r>
          </a:p>
        </p:txBody>
      </p:sp>
      <p:cxnSp>
        <p:nvCxnSpPr>
          <p:cNvPr id="88" name="直接连接符 87"/>
          <p:cNvCxnSpPr/>
          <p:nvPr/>
        </p:nvCxnSpPr>
        <p:spPr>
          <a:xfrm>
            <a:off x="354330" y="593725"/>
            <a:ext cx="403225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684770" y="593725"/>
            <a:ext cx="403225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组合 14"/>
          <p:cNvGrpSpPr>
            <a:grpSpLocks/>
          </p:cNvGrpSpPr>
          <p:nvPr/>
        </p:nvGrpSpPr>
        <p:grpSpPr bwMode="auto">
          <a:xfrm flipV="1">
            <a:off x="0" y="5829300"/>
            <a:ext cx="1028700" cy="1028700"/>
            <a:chOff x="0" y="0"/>
            <a:chExt cx="3600450" cy="3600450"/>
          </a:xfrm>
        </p:grpSpPr>
        <p:sp>
          <p:nvSpPr>
            <p:cNvPr id="13" name="直角三角形 12"/>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直角三角形 13"/>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5" name="组合 3"/>
          <p:cNvGrpSpPr>
            <a:grpSpLocks/>
          </p:cNvGrpSpPr>
          <p:nvPr/>
        </p:nvGrpSpPr>
        <p:grpSpPr bwMode="auto">
          <a:xfrm flipH="1">
            <a:off x="11182350" y="0"/>
            <a:ext cx="1009650" cy="100965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custDataLst>
      <p:tags r:id="rId1"/>
    </p:custDataLst>
    <p:extLst>
      <p:ext uri="{BB962C8B-B14F-4D97-AF65-F5344CB8AC3E}">
        <p14:creationId xmlns:p14="http://schemas.microsoft.com/office/powerpoint/2010/main" val="1070125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5" name="图片 84"/>
          <p:cNvPicPr>
            <a:picLocks noChangeAspect="1"/>
          </p:cNvPicPr>
          <p:nvPr/>
        </p:nvPicPr>
        <p:blipFill>
          <a:blip r:embed="rId6">
            <a:grayscl/>
            <a:lum bright="70000" contrast="-70000"/>
          </a:blip>
          <a:srcRect l="24763" t="6979" r="23687" b="19998"/>
          <a:stretch>
            <a:fillRect/>
          </a:stretch>
        </p:blipFill>
        <p:spPr>
          <a:xfrm>
            <a:off x="4443095" y="1600200"/>
            <a:ext cx="3479165" cy="4870450"/>
          </a:xfrm>
          <a:prstGeom prst="rect">
            <a:avLst/>
          </a:prstGeom>
        </p:spPr>
      </p:pic>
      <p:sp>
        <p:nvSpPr>
          <p:cNvPr id="86" name="文本框 85"/>
          <p:cNvSpPr txBox="1"/>
          <p:nvPr/>
        </p:nvSpPr>
        <p:spPr>
          <a:xfrm>
            <a:off x="1757680" y="1014730"/>
            <a:ext cx="10116820" cy="5455920"/>
          </a:xfrm>
          <a:prstGeom prst="rect">
            <a:avLst/>
          </a:prstGeom>
          <a:noFill/>
        </p:spPr>
        <p:txBody>
          <a:bodyPr wrap="square" rtlCol="0" anchor="t">
            <a:spAutoFit/>
          </a:bodyPr>
          <a:lstStyle/>
          <a:p>
            <a:pPr marL="342900" indent="-342900">
              <a:lnSpc>
                <a:spcPct val="200000"/>
              </a:lnSpc>
              <a:spcBef>
                <a:spcPts val="0"/>
              </a:spcBef>
              <a:spcAft>
                <a:spcPts val="0"/>
              </a:spcAft>
              <a:buClrTx/>
              <a:buFont typeface="Wingdings" panose="05000000000000000000" charset="0"/>
              <a:buChar char="u"/>
            </a:pPr>
            <a:r>
              <a:rPr lang="en-US" altLang="zh-CN" sz="2400" dirty="0">
                <a:solidFill>
                  <a:schemeClr val="tx2"/>
                </a:solidFill>
                <a:latin typeface="+mn-lt"/>
                <a:ea typeface="+mn-lt"/>
                <a:sym typeface="+mn-ea"/>
              </a:rPr>
              <a:t> </a:t>
            </a:r>
            <a:r>
              <a:rPr lang="zh-CN" altLang="en-US" sz="2400" dirty="0">
                <a:solidFill>
                  <a:schemeClr val="tx2"/>
                </a:solidFill>
                <a:latin typeface="+mn-lt"/>
                <a:ea typeface="+mn-lt"/>
                <a:sym typeface="+mn-ea"/>
              </a:rPr>
              <a:t>形成叠加信任</a:t>
            </a:r>
          </a:p>
          <a:p>
            <a:pPr marL="742950" lvl="1" indent="-285750">
              <a:lnSpc>
                <a:spcPct val="200000"/>
              </a:lnSpc>
              <a:spcBef>
                <a:spcPts val="0"/>
              </a:spcBef>
              <a:spcAft>
                <a:spcPts val="0"/>
              </a:spcAft>
              <a:buClrTx/>
              <a:buFont typeface="Wingdings" panose="05000000000000000000" charset="0"/>
              <a:buBlip>
                <a:blip r:embed="rId7"/>
              </a:buBlip>
            </a:pPr>
            <a:r>
              <a:rPr lang="zh-CN" altLang="en-US" sz="2000" dirty="0">
                <a:solidFill>
                  <a:schemeClr val="tx2"/>
                </a:solidFill>
                <a:latin typeface="+mn-lt"/>
                <a:ea typeface="+mn-lt"/>
                <a:sym typeface="+mn-ea"/>
              </a:rPr>
              <a:t> 提升造假的成本，形成不断叠加的信任；</a:t>
            </a:r>
          </a:p>
          <a:p>
            <a:pPr marL="742950" lvl="1" indent="-285750">
              <a:lnSpc>
                <a:spcPct val="200000"/>
              </a:lnSpc>
              <a:spcBef>
                <a:spcPts val="0"/>
              </a:spcBef>
              <a:spcAft>
                <a:spcPts val="0"/>
              </a:spcAft>
              <a:buClrTx/>
              <a:buFont typeface="Wingdings" panose="05000000000000000000" charset="0"/>
              <a:buBlip>
                <a:blip r:embed="rId7"/>
              </a:buBlip>
            </a:pPr>
            <a:r>
              <a:rPr lang="zh-CN" altLang="en-US" sz="2000" dirty="0">
                <a:solidFill>
                  <a:schemeClr val="tx2"/>
                </a:solidFill>
                <a:latin typeface="+mn-lt"/>
                <a:ea typeface="+mn-lt"/>
                <a:sym typeface="+mn-ea"/>
              </a:rPr>
              <a:t> 大数据证据链条形成高概性。</a:t>
            </a:r>
          </a:p>
          <a:p>
            <a:pPr marL="342900" indent="-342900">
              <a:lnSpc>
                <a:spcPct val="200000"/>
              </a:lnSpc>
              <a:spcBef>
                <a:spcPts val="0"/>
              </a:spcBef>
              <a:spcAft>
                <a:spcPts val="0"/>
              </a:spcAft>
              <a:buClrTx/>
              <a:buFont typeface="Wingdings" panose="05000000000000000000" charset="0"/>
              <a:buChar char="u"/>
            </a:pPr>
            <a:r>
              <a:rPr lang="zh-CN" altLang="en-US" sz="2400" dirty="0">
                <a:solidFill>
                  <a:schemeClr val="tx2"/>
                </a:solidFill>
                <a:latin typeface="+mn-lt"/>
                <a:ea typeface="+mn-lt"/>
                <a:sym typeface="+mn-ea"/>
              </a:rPr>
              <a:t> 更大宽域度的大数据模型辅助检测、监控和鉴真</a:t>
            </a:r>
          </a:p>
          <a:p>
            <a:pPr marL="342900" indent="-342900">
              <a:lnSpc>
                <a:spcPct val="200000"/>
              </a:lnSpc>
              <a:spcBef>
                <a:spcPts val="0"/>
              </a:spcBef>
              <a:spcAft>
                <a:spcPts val="0"/>
              </a:spcAft>
              <a:buClrTx/>
              <a:buFont typeface="Wingdings" panose="05000000000000000000" charset="0"/>
              <a:buChar char="u"/>
            </a:pPr>
            <a:r>
              <a:rPr lang="zh-CN" altLang="en-US" sz="2400" dirty="0">
                <a:solidFill>
                  <a:schemeClr val="tx2"/>
                </a:solidFill>
                <a:latin typeface="+mn-lt"/>
                <a:ea typeface="+mn-lt"/>
                <a:sym typeface="+mn-ea"/>
              </a:rPr>
              <a:t> 有效的正向激励</a:t>
            </a:r>
          </a:p>
          <a:p>
            <a:pPr marL="742950" lvl="1" indent="-285750">
              <a:lnSpc>
                <a:spcPct val="200000"/>
              </a:lnSpc>
              <a:spcBef>
                <a:spcPts val="0"/>
              </a:spcBef>
              <a:spcAft>
                <a:spcPts val="0"/>
              </a:spcAft>
              <a:buClrTx/>
              <a:buFont typeface="Wingdings" panose="05000000000000000000" charset="0"/>
              <a:buBlip>
                <a:blip r:embed="rId7"/>
              </a:buBlip>
            </a:pPr>
            <a:r>
              <a:rPr lang="zh-CN" altLang="en-US" sz="2000" dirty="0">
                <a:solidFill>
                  <a:schemeClr val="tx2"/>
                </a:solidFill>
                <a:latin typeface="+mn-lt"/>
                <a:ea typeface="+mn-lt"/>
                <a:sym typeface="+mn-ea"/>
              </a:rPr>
              <a:t> 将商誉、客群、市场、供应链都转化为显性的价值；</a:t>
            </a:r>
            <a:endParaRPr lang="en-US" altLang="zh-CN" sz="2000" dirty="0">
              <a:solidFill>
                <a:schemeClr val="tx2"/>
              </a:solidFill>
              <a:latin typeface="+mn-lt"/>
              <a:ea typeface="+mn-lt"/>
              <a:sym typeface="+mn-ea"/>
            </a:endParaRPr>
          </a:p>
          <a:p>
            <a:pPr marL="742950" lvl="1" indent="-285750">
              <a:lnSpc>
                <a:spcPct val="200000"/>
              </a:lnSpc>
              <a:spcBef>
                <a:spcPts val="0"/>
              </a:spcBef>
              <a:spcAft>
                <a:spcPts val="0"/>
              </a:spcAft>
              <a:buClrTx/>
              <a:buFont typeface="Wingdings" panose="05000000000000000000" charset="0"/>
              <a:buBlip>
                <a:blip r:embed="rId7"/>
              </a:buBlip>
            </a:pPr>
            <a:r>
              <a:rPr lang="zh-CN" altLang="en-US" sz="2000" dirty="0">
                <a:solidFill>
                  <a:schemeClr val="tx2"/>
                </a:solidFill>
                <a:latin typeface="+mn-lt"/>
                <a:ea typeface="+mn-lt"/>
                <a:sym typeface="+mn-ea"/>
              </a:rPr>
              <a:t> 创新型的F2C电商模式。</a:t>
            </a:r>
          </a:p>
          <a:p>
            <a:pPr marL="342900" indent="-342900">
              <a:lnSpc>
                <a:spcPct val="200000"/>
              </a:lnSpc>
              <a:spcBef>
                <a:spcPts val="0"/>
              </a:spcBef>
              <a:spcAft>
                <a:spcPts val="0"/>
              </a:spcAft>
              <a:buClrTx/>
              <a:buFont typeface="Wingdings" panose="05000000000000000000" charset="0"/>
              <a:buChar char="u"/>
            </a:pPr>
            <a:r>
              <a:rPr lang="zh-CN" altLang="en-US" sz="2400" dirty="0">
                <a:solidFill>
                  <a:schemeClr val="tx2"/>
                </a:solidFill>
                <a:latin typeface="+mn-lt"/>
                <a:ea typeface="+mn-lt"/>
                <a:sym typeface="+mn-ea"/>
              </a:rPr>
              <a:t> 由自证到它证到社会化透明到形成社会化规则</a:t>
            </a:r>
          </a:p>
        </p:txBody>
      </p:sp>
      <p:sp>
        <p:nvSpPr>
          <p:cNvPr id="28" name="文本框 27"/>
          <p:cNvSpPr txBox="1"/>
          <p:nvPr>
            <p:custDataLst>
              <p:tags r:id="rId3"/>
            </p:custDataLst>
          </p:nvPr>
        </p:nvSpPr>
        <p:spPr>
          <a:xfrm>
            <a:off x="-12065" y="307975"/>
            <a:ext cx="12182475" cy="571500"/>
          </a:xfrm>
          <a:prstGeom prst="rect">
            <a:avLst/>
          </a:prstGeom>
          <a:noFill/>
        </p:spPr>
        <p:txBody>
          <a:bodyPr wrap="square" rtlCol="0" anchor="ctr" anchorCtr="0">
            <a:noAutofit/>
          </a:bodyPr>
          <a:lstStyle/>
          <a:p>
            <a:pPr algn="ctr"/>
            <a:r>
              <a:rPr lang="zh-CN" altLang="en-US" sz="3200" b="1" dirty="0" smtClean="0">
                <a:solidFill>
                  <a:schemeClr val="accent1">
                    <a:lumMod val="50000"/>
                  </a:schemeClr>
                </a:solidFill>
                <a:latin typeface="+mj-lt"/>
                <a:ea typeface="+mj-lt"/>
                <a:cs typeface="+mj-cs"/>
                <a:sym typeface="+mn-ea"/>
              </a:rPr>
              <a:t>体系构建</a:t>
            </a:r>
          </a:p>
        </p:txBody>
      </p:sp>
      <p:sp>
        <p:nvSpPr>
          <p:cNvPr id="83" name="菱形 82"/>
          <p:cNvSpPr/>
          <p:nvPr/>
        </p:nvSpPr>
        <p:spPr>
          <a:xfrm>
            <a:off x="7150735" y="485775"/>
            <a:ext cx="215900" cy="215900"/>
          </a:xfrm>
          <a:prstGeom prst="diamond">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菱形 83"/>
          <p:cNvSpPr/>
          <p:nvPr/>
        </p:nvSpPr>
        <p:spPr>
          <a:xfrm>
            <a:off x="4785995" y="485775"/>
            <a:ext cx="215900" cy="215900"/>
          </a:xfrm>
          <a:prstGeom prst="diamond">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p:cNvCxnSpPr/>
          <p:nvPr/>
        </p:nvCxnSpPr>
        <p:spPr>
          <a:xfrm>
            <a:off x="354330" y="593725"/>
            <a:ext cx="403225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684770" y="593725"/>
            <a:ext cx="403225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386580" y="879475"/>
            <a:ext cx="3535680" cy="457200"/>
          </a:xfrm>
          <a:prstGeom prst="rect">
            <a:avLst/>
          </a:prstGeom>
          <a:noFill/>
        </p:spPr>
        <p:txBody>
          <a:bodyPr wrap="none" rtlCol="0" anchor="t">
            <a:spAutoFit/>
          </a:bodyPr>
          <a:lstStyle/>
          <a:p>
            <a:r>
              <a:rPr lang="zh-CN" altLang="en-US" sz="2400" dirty="0">
                <a:solidFill>
                  <a:schemeClr val="accent1">
                    <a:lumMod val="75000"/>
                  </a:schemeClr>
                </a:solidFill>
                <a:latin typeface="+mn-lt"/>
                <a:ea typeface="+mn-lt"/>
                <a:sym typeface="+mn-ea"/>
              </a:rPr>
              <a:t>食品安全体系的建立方法</a:t>
            </a:r>
          </a:p>
        </p:txBody>
      </p:sp>
      <p:grpSp>
        <p:nvGrpSpPr>
          <p:cNvPr id="10" name="组合 14"/>
          <p:cNvGrpSpPr>
            <a:grpSpLocks/>
          </p:cNvGrpSpPr>
          <p:nvPr/>
        </p:nvGrpSpPr>
        <p:grpSpPr bwMode="auto">
          <a:xfrm flipV="1">
            <a:off x="0" y="5829300"/>
            <a:ext cx="1028700" cy="1028700"/>
            <a:chOff x="0" y="0"/>
            <a:chExt cx="3600450" cy="3600450"/>
          </a:xfrm>
        </p:grpSpPr>
        <p:sp>
          <p:nvSpPr>
            <p:cNvPr id="11" name="直角三角形 10"/>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直角三角形 11"/>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3" name="组合 3"/>
          <p:cNvGrpSpPr>
            <a:grpSpLocks/>
          </p:cNvGrpSpPr>
          <p:nvPr/>
        </p:nvGrpSpPr>
        <p:grpSpPr bwMode="auto">
          <a:xfrm flipH="1">
            <a:off x="11182350" y="0"/>
            <a:ext cx="1009650" cy="1009650"/>
            <a:chOff x="0" y="0"/>
            <a:chExt cx="3600450" cy="3600450"/>
          </a:xfrm>
        </p:grpSpPr>
        <p:sp>
          <p:nvSpPr>
            <p:cNvPr id="14" name="直角三角形 13"/>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直角三角形 14"/>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6" name="组合 14"/>
          <p:cNvGrpSpPr>
            <a:grpSpLocks/>
          </p:cNvGrpSpPr>
          <p:nvPr/>
        </p:nvGrpSpPr>
        <p:grpSpPr bwMode="auto">
          <a:xfrm flipV="1">
            <a:off x="152400" y="5981700"/>
            <a:ext cx="1028700" cy="1028700"/>
            <a:chOff x="0" y="0"/>
            <a:chExt cx="3600450" cy="3600450"/>
          </a:xfrm>
        </p:grpSpPr>
        <p:sp>
          <p:nvSpPr>
            <p:cNvPr id="17" name="直角三角形 16"/>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直角三角形 17"/>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9" name="组合 3"/>
          <p:cNvGrpSpPr>
            <a:grpSpLocks/>
          </p:cNvGrpSpPr>
          <p:nvPr/>
        </p:nvGrpSpPr>
        <p:grpSpPr bwMode="auto">
          <a:xfrm flipH="1">
            <a:off x="11334750" y="152400"/>
            <a:ext cx="1009650" cy="1009650"/>
            <a:chOff x="0" y="0"/>
            <a:chExt cx="3600450" cy="3600450"/>
          </a:xfrm>
        </p:grpSpPr>
        <p:sp>
          <p:nvSpPr>
            <p:cNvPr id="20" name="直角三角形 19"/>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直角三角形 20"/>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custDataLst>
      <p:tags r:id="rId2"/>
    </p:custDataLst>
    <p:extLst>
      <p:ext uri="{BB962C8B-B14F-4D97-AF65-F5344CB8AC3E}">
        <p14:creationId xmlns:p14="http://schemas.microsoft.com/office/powerpoint/2010/main" val="1095382404"/>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L 形 51"/>
          <p:cNvSpPr/>
          <p:nvPr/>
        </p:nvSpPr>
        <p:spPr>
          <a:xfrm rot="10800000">
            <a:off x="11372215" y="2036445"/>
            <a:ext cx="514350" cy="1250950"/>
          </a:xfrm>
          <a:prstGeom prst="corner">
            <a:avLst>
              <a:gd name="adj1" fmla="val 28055"/>
              <a:gd name="adj2" fmla="val 296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custDataLst>
              <p:tags r:id="rId2"/>
            </p:custDataLst>
          </p:nvPr>
        </p:nvSpPr>
        <p:spPr>
          <a:xfrm>
            <a:off x="-8255" y="307975"/>
            <a:ext cx="12171680" cy="571500"/>
          </a:xfrm>
          <a:prstGeom prst="rect">
            <a:avLst/>
          </a:prstGeom>
          <a:noFill/>
        </p:spPr>
        <p:txBody>
          <a:bodyPr wrap="square" rtlCol="0" anchor="ctr" anchorCtr="0">
            <a:noAutofit/>
          </a:bodyPr>
          <a:lstStyle/>
          <a:p>
            <a:pPr algn="ctr"/>
            <a:r>
              <a:rPr lang="zh-CN" altLang="en-US" sz="3200" b="1" dirty="0" smtClean="0">
                <a:solidFill>
                  <a:schemeClr val="accent5">
                    <a:lumMod val="50000"/>
                  </a:schemeClr>
                </a:solidFill>
                <a:latin typeface="+mj-lt"/>
                <a:ea typeface="+mj-ea"/>
                <a:cs typeface="+mj-cs"/>
              </a:rPr>
              <a:t>体系实现</a:t>
            </a:r>
          </a:p>
        </p:txBody>
      </p:sp>
      <p:sp>
        <p:nvSpPr>
          <p:cNvPr id="5" name="文本框 4"/>
          <p:cNvSpPr txBox="1"/>
          <p:nvPr/>
        </p:nvSpPr>
        <p:spPr>
          <a:xfrm>
            <a:off x="5286375" y="867410"/>
            <a:ext cx="1582420" cy="457200"/>
          </a:xfrm>
          <a:prstGeom prst="rect">
            <a:avLst/>
          </a:prstGeom>
          <a:noFill/>
        </p:spPr>
        <p:txBody>
          <a:bodyPr wrap="square" rtlCol="0" anchor="t">
            <a:spAutoFit/>
          </a:bodyPr>
          <a:lstStyle/>
          <a:p>
            <a:pPr algn="ctr"/>
            <a:r>
              <a:rPr lang="zh-CN" altLang="en-US" sz="2400" b="1">
                <a:solidFill>
                  <a:schemeClr val="accent5">
                    <a:lumMod val="25000"/>
                  </a:schemeClr>
                </a:solidFill>
                <a:latin typeface="+mn-lt"/>
                <a:ea typeface="+mn-lt"/>
                <a:sym typeface="+mn-ea"/>
              </a:rPr>
              <a:t>建立主链</a:t>
            </a:r>
          </a:p>
        </p:txBody>
      </p:sp>
      <p:sp>
        <p:nvSpPr>
          <p:cNvPr id="11" name="圆角矩形 10"/>
          <p:cNvSpPr/>
          <p:nvPr/>
        </p:nvSpPr>
        <p:spPr>
          <a:xfrm>
            <a:off x="863600" y="1865630"/>
            <a:ext cx="1800225" cy="575945"/>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a typeface="+mn-lt"/>
            </a:endParaRPr>
          </a:p>
        </p:txBody>
      </p:sp>
      <p:sp>
        <p:nvSpPr>
          <p:cNvPr id="12" name="圆角矩形 11"/>
          <p:cNvSpPr/>
          <p:nvPr/>
        </p:nvSpPr>
        <p:spPr>
          <a:xfrm>
            <a:off x="3036570" y="1865630"/>
            <a:ext cx="1800225" cy="575945"/>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a typeface="+mn-lt"/>
            </a:endParaRPr>
          </a:p>
        </p:txBody>
      </p:sp>
      <p:sp>
        <p:nvSpPr>
          <p:cNvPr id="13" name="圆角矩形 12"/>
          <p:cNvSpPr/>
          <p:nvPr/>
        </p:nvSpPr>
        <p:spPr>
          <a:xfrm>
            <a:off x="5209540" y="1865630"/>
            <a:ext cx="1800225" cy="575945"/>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a typeface="+mn-lt"/>
            </a:endParaRPr>
          </a:p>
        </p:txBody>
      </p:sp>
      <p:sp>
        <p:nvSpPr>
          <p:cNvPr id="14" name="圆角矩形 13"/>
          <p:cNvSpPr/>
          <p:nvPr/>
        </p:nvSpPr>
        <p:spPr>
          <a:xfrm>
            <a:off x="7380605" y="1865630"/>
            <a:ext cx="1800225" cy="575945"/>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a typeface="+mn-lt"/>
            </a:endParaRPr>
          </a:p>
        </p:txBody>
      </p:sp>
      <p:sp>
        <p:nvSpPr>
          <p:cNvPr id="15" name="圆角矩形 14"/>
          <p:cNvSpPr/>
          <p:nvPr/>
        </p:nvSpPr>
        <p:spPr>
          <a:xfrm>
            <a:off x="9571990" y="1865630"/>
            <a:ext cx="1800225" cy="575945"/>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a typeface="+mn-lt"/>
            </a:endParaRPr>
          </a:p>
        </p:txBody>
      </p:sp>
      <p:sp>
        <p:nvSpPr>
          <p:cNvPr id="16" name="圆角矩形 15"/>
          <p:cNvSpPr/>
          <p:nvPr/>
        </p:nvSpPr>
        <p:spPr>
          <a:xfrm>
            <a:off x="863600" y="3102610"/>
            <a:ext cx="1800225" cy="575945"/>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a typeface="+mn-lt"/>
            </a:endParaRPr>
          </a:p>
        </p:txBody>
      </p:sp>
      <p:sp>
        <p:nvSpPr>
          <p:cNvPr id="17" name="圆角矩形 16"/>
          <p:cNvSpPr/>
          <p:nvPr/>
        </p:nvSpPr>
        <p:spPr>
          <a:xfrm>
            <a:off x="3036570" y="3102610"/>
            <a:ext cx="1800225" cy="575945"/>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a typeface="+mn-lt"/>
            </a:endParaRPr>
          </a:p>
        </p:txBody>
      </p:sp>
      <p:sp>
        <p:nvSpPr>
          <p:cNvPr id="18" name="圆角矩形 17"/>
          <p:cNvSpPr/>
          <p:nvPr/>
        </p:nvSpPr>
        <p:spPr>
          <a:xfrm>
            <a:off x="5209223" y="3102928"/>
            <a:ext cx="1800225" cy="575945"/>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a typeface="+mn-lt"/>
            </a:endParaRPr>
          </a:p>
        </p:txBody>
      </p:sp>
      <p:sp>
        <p:nvSpPr>
          <p:cNvPr id="19" name="圆角矩形 18"/>
          <p:cNvSpPr/>
          <p:nvPr/>
        </p:nvSpPr>
        <p:spPr>
          <a:xfrm>
            <a:off x="7380605" y="3102610"/>
            <a:ext cx="1800225" cy="575945"/>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a typeface="+mn-lt"/>
            </a:endParaRPr>
          </a:p>
        </p:txBody>
      </p:sp>
      <p:sp>
        <p:nvSpPr>
          <p:cNvPr id="21" name="圆角矩形 20"/>
          <p:cNvSpPr/>
          <p:nvPr/>
        </p:nvSpPr>
        <p:spPr>
          <a:xfrm>
            <a:off x="9571990" y="3102610"/>
            <a:ext cx="1800225" cy="575945"/>
          </a:xfrm>
          <a:prstGeom prst="roundRec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a typeface="+mn-lt"/>
            </a:endParaRPr>
          </a:p>
        </p:txBody>
      </p:sp>
      <p:sp>
        <p:nvSpPr>
          <p:cNvPr id="22" name="文本框 21"/>
          <p:cNvSpPr txBox="1"/>
          <p:nvPr/>
        </p:nvSpPr>
        <p:spPr>
          <a:xfrm>
            <a:off x="1215073" y="1925003"/>
            <a:ext cx="1097280" cy="457200"/>
          </a:xfrm>
          <a:prstGeom prst="rect">
            <a:avLst/>
          </a:prstGeom>
          <a:noFill/>
        </p:spPr>
        <p:txBody>
          <a:bodyPr wrap="none" rtlCol="0" anchor="t">
            <a:spAutoFit/>
          </a:bodyPr>
          <a:lstStyle/>
          <a:p>
            <a:r>
              <a:rPr lang="zh-CN" altLang="en-US" sz="2400">
                <a:solidFill>
                  <a:schemeClr val="bg1"/>
                </a:solidFill>
                <a:latin typeface="+mn-lt"/>
                <a:ea typeface="+mn-lt"/>
                <a:sym typeface="+mn-ea"/>
              </a:rPr>
              <a:t>消费者</a:t>
            </a:r>
          </a:p>
        </p:txBody>
      </p:sp>
      <p:sp>
        <p:nvSpPr>
          <p:cNvPr id="23" name="文本框 22"/>
          <p:cNvSpPr txBox="1"/>
          <p:nvPr/>
        </p:nvSpPr>
        <p:spPr>
          <a:xfrm>
            <a:off x="3540443" y="1925003"/>
            <a:ext cx="792480" cy="457200"/>
          </a:xfrm>
          <a:prstGeom prst="rect">
            <a:avLst/>
          </a:prstGeom>
          <a:noFill/>
        </p:spPr>
        <p:txBody>
          <a:bodyPr wrap="none" rtlCol="0" anchor="t">
            <a:spAutoFit/>
          </a:bodyPr>
          <a:lstStyle/>
          <a:p>
            <a:r>
              <a:rPr lang="zh-CN" altLang="en-US" sz="2400">
                <a:solidFill>
                  <a:schemeClr val="bg1"/>
                </a:solidFill>
                <a:latin typeface="+mn-lt"/>
                <a:ea typeface="+mn-lt"/>
                <a:sym typeface="+mn-ea"/>
              </a:rPr>
              <a:t>商品</a:t>
            </a:r>
          </a:p>
        </p:txBody>
      </p:sp>
      <p:sp>
        <p:nvSpPr>
          <p:cNvPr id="24" name="文本框 23"/>
          <p:cNvSpPr txBox="1"/>
          <p:nvPr/>
        </p:nvSpPr>
        <p:spPr>
          <a:xfrm>
            <a:off x="5392738" y="1925003"/>
            <a:ext cx="1433830" cy="457200"/>
          </a:xfrm>
          <a:prstGeom prst="rect">
            <a:avLst/>
          </a:prstGeom>
          <a:noFill/>
        </p:spPr>
        <p:txBody>
          <a:bodyPr wrap="square" rtlCol="0" anchor="t">
            <a:spAutoFit/>
          </a:bodyPr>
          <a:lstStyle/>
          <a:p>
            <a:r>
              <a:rPr lang="zh-CN" altLang="en-US" sz="2400">
                <a:solidFill>
                  <a:schemeClr val="bg1"/>
                </a:solidFill>
                <a:latin typeface="+mn-lt"/>
                <a:ea typeface="+mn-lt"/>
                <a:sym typeface="+mn-ea"/>
              </a:rPr>
              <a:t>衡器数据</a:t>
            </a:r>
          </a:p>
        </p:txBody>
      </p:sp>
      <p:sp>
        <p:nvSpPr>
          <p:cNvPr id="25" name="文本框 24"/>
          <p:cNvSpPr txBox="1"/>
          <p:nvPr/>
        </p:nvSpPr>
        <p:spPr>
          <a:xfrm>
            <a:off x="7732078" y="1925003"/>
            <a:ext cx="1097280" cy="457200"/>
          </a:xfrm>
          <a:prstGeom prst="rect">
            <a:avLst/>
          </a:prstGeom>
          <a:noFill/>
        </p:spPr>
        <p:txBody>
          <a:bodyPr wrap="none" rtlCol="0" anchor="t">
            <a:spAutoFit/>
          </a:bodyPr>
          <a:lstStyle/>
          <a:p>
            <a:r>
              <a:rPr lang="zh-CN" altLang="en-US" sz="2400">
                <a:solidFill>
                  <a:schemeClr val="bg1"/>
                </a:solidFill>
                <a:latin typeface="+mn-lt"/>
                <a:ea typeface="+mn-lt"/>
                <a:sym typeface="+mn-ea"/>
              </a:rPr>
              <a:t>服务商</a:t>
            </a:r>
          </a:p>
        </p:txBody>
      </p:sp>
      <p:sp>
        <p:nvSpPr>
          <p:cNvPr id="26" name="文本框 25"/>
          <p:cNvSpPr txBox="1"/>
          <p:nvPr/>
        </p:nvSpPr>
        <p:spPr>
          <a:xfrm>
            <a:off x="10075863" y="1925003"/>
            <a:ext cx="792480" cy="457200"/>
          </a:xfrm>
          <a:prstGeom prst="rect">
            <a:avLst/>
          </a:prstGeom>
          <a:noFill/>
        </p:spPr>
        <p:txBody>
          <a:bodyPr wrap="none" rtlCol="0" anchor="t">
            <a:spAutoFit/>
          </a:bodyPr>
          <a:lstStyle/>
          <a:p>
            <a:r>
              <a:rPr lang="zh-CN" altLang="en-US" sz="2400">
                <a:solidFill>
                  <a:schemeClr val="bg1"/>
                </a:solidFill>
                <a:latin typeface="+mn-lt"/>
                <a:ea typeface="+mn-lt"/>
                <a:sym typeface="+mn-ea"/>
              </a:rPr>
              <a:t>商户</a:t>
            </a:r>
          </a:p>
        </p:txBody>
      </p:sp>
      <p:sp>
        <p:nvSpPr>
          <p:cNvPr id="27" name="文本框 26"/>
          <p:cNvSpPr txBox="1"/>
          <p:nvPr/>
        </p:nvSpPr>
        <p:spPr>
          <a:xfrm>
            <a:off x="9771063" y="3161983"/>
            <a:ext cx="1402080" cy="457200"/>
          </a:xfrm>
          <a:prstGeom prst="rect">
            <a:avLst/>
          </a:prstGeom>
          <a:noFill/>
        </p:spPr>
        <p:txBody>
          <a:bodyPr wrap="none" rtlCol="0" anchor="t">
            <a:spAutoFit/>
          </a:bodyPr>
          <a:lstStyle/>
          <a:p>
            <a:r>
              <a:rPr lang="zh-CN" altLang="en-US" sz="2400">
                <a:solidFill>
                  <a:schemeClr val="bg1"/>
                </a:solidFill>
                <a:latin typeface="+mn-lt"/>
                <a:ea typeface="+mn-lt"/>
                <a:sym typeface="+mn-ea"/>
              </a:rPr>
              <a:t>检测机构</a:t>
            </a:r>
          </a:p>
        </p:txBody>
      </p:sp>
      <p:sp>
        <p:nvSpPr>
          <p:cNvPr id="28" name="文本框 27"/>
          <p:cNvSpPr txBox="1"/>
          <p:nvPr/>
        </p:nvSpPr>
        <p:spPr>
          <a:xfrm>
            <a:off x="7579678" y="3161983"/>
            <a:ext cx="1402080" cy="457200"/>
          </a:xfrm>
          <a:prstGeom prst="rect">
            <a:avLst/>
          </a:prstGeom>
          <a:noFill/>
        </p:spPr>
        <p:txBody>
          <a:bodyPr wrap="none" rtlCol="0" anchor="t">
            <a:spAutoFit/>
          </a:bodyPr>
          <a:lstStyle/>
          <a:p>
            <a:r>
              <a:rPr lang="zh-CN" altLang="en-US" sz="2400">
                <a:solidFill>
                  <a:schemeClr val="bg1"/>
                </a:solidFill>
                <a:latin typeface="+mn-lt"/>
                <a:ea typeface="+mn-lt"/>
                <a:sym typeface="+mn-ea"/>
              </a:rPr>
              <a:t>监管机构</a:t>
            </a:r>
          </a:p>
        </p:txBody>
      </p:sp>
      <p:sp>
        <p:nvSpPr>
          <p:cNvPr id="29" name="文本框 28"/>
          <p:cNvSpPr txBox="1"/>
          <p:nvPr/>
        </p:nvSpPr>
        <p:spPr>
          <a:xfrm>
            <a:off x="5713095" y="3162300"/>
            <a:ext cx="792480" cy="457200"/>
          </a:xfrm>
          <a:prstGeom prst="rect">
            <a:avLst/>
          </a:prstGeom>
          <a:noFill/>
        </p:spPr>
        <p:txBody>
          <a:bodyPr wrap="none" rtlCol="0" anchor="t">
            <a:spAutoFit/>
          </a:bodyPr>
          <a:lstStyle/>
          <a:p>
            <a:r>
              <a:rPr lang="zh-CN" altLang="en-US" sz="2400">
                <a:solidFill>
                  <a:schemeClr val="bg1"/>
                </a:solidFill>
                <a:latin typeface="+mn-lt"/>
                <a:ea typeface="+mn-lt"/>
                <a:sym typeface="+mn-ea"/>
              </a:rPr>
              <a:t>物流</a:t>
            </a:r>
          </a:p>
        </p:txBody>
      </p:sp>
      <p:sp>
        <p:nvSpPr>
          <p:cNvPr id="30" name="文本框 29"/>
          <p:cNvSpPr txBox="1"/>
          <p:nvPr/>
        </p:nvSpPr>
        <p:spPr>
          <a:xfrm>
            <a:off x="3540443" y="3161983"/>
            <a:ext cx="792480" cy="457200"/>
          </a:xfrm>
          <a:prstGeom prst="rect">
            <a:avLst/>
          </a:prstGeom>
          <a:noFill/>
        </p:spPr>
        <p:txBody>
          <a:bodyPr wrap="none" rtlCol="0" anchor="t">
            <a:spAutoFit/>
          </a:bodyPr>
          <a:lstStyle/>
          <a:p>
            <a:r>
              <a:rPr lang="zh-CN" altLang="en-US" sz="2400">
                <a:solidFill>
                  <a:schemeClr val="bg1"/>
                </a:solidFill>
                <a:latin typeface="+mn-lt"/>
                <a:ea typeface="+mn-lt"/>
                <a:sym typeface="+mn-ea"/>
              </a:rPr>
              <a:t>农户</a:t>
            </a:r>
          </a:p>
        </p:txBody>
      </p:sp>
      <p:sp>
        <p:nvSpPr>
          <p:cNvPr id="31" name="文本框 30"/>
          <p:cNvSpPr txBox="1"/>
          <p:nvPr/>
        </p:nvSpPr>
        <p:spPr>
          <a:xfrm>
            <a:off x="1062673" y="3161983"/>
            <a:ext cx="1402080" cy="457200"/>
          </a:xfrm>
          <a:prstGeom prst="rect">
            <a:avLst/>
          </a:prstGeom>
          <a:noFill/>
        </p:spPr>
        <p:txBody>
          <a:bodyPr wrap="none" rtlCol="0" anchor="t">
            <a:spAutoFit/>
          </a:bodyPr>
          <a:lstStyle/>
          <a:p>
            <a:r>
              <a:rPr lang="zh-CN" altLang="en-US" sz="2400">
                <a:solidFill>
                  <a:schemeClr val="bg1"/>
                </a:solidFill>
                <a:latin typeface="+mn-lt"/>
                <a:ea typeface="+mn-lt"/>
                <a:sym typeface="+mn-ea"/>
              </a:rPr>
              <a:t>生产日志</a:t>
            </a:r>
          </a:p>
        </p:txBody>
      </p:sp>
      <p:sp>
        <p:nvSpPr>
          <p:cNvPr id="32" name="右箭头 31"/>
          <p:cNvSpPr/>
          <p:nvPr/>
        </p:nvSpPr>
        <p:spPr>
          <a:xfrm>
            <a:off x="2663825" y="1925320"/>
            <a:ext cx="372110" cy="360045"/>
          </a:xfrm>
          <a:prstGeom prst="rightArrow">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33"/>
          <p:cNvSpPr/>
          <p:nvPr/>
        </p:nvSpPr>
        <p:spPr>
          <a:xfrm>
            <a:off x="4837430" y="1974215"/>
            <a:ext cx="372110" cy="360045"/>
          </a:xfrm>
          <a:prstGeom prst="rightArrow">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a:off x="7009765" y="1974215"/>
            <a:ext cx="372110" cy="360045"/>
          </a:xfrm>
          <a:prstGeom prst="rightArrow">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右箭头 35"/>
          <p:cNvSpPr/>
          <p:nvPr/>
        </p:nvSpPr>
        <p:spPr>
          <a:xfrm>
            <a:off x="9180830" y="1974215"/>
            <a:ext cx="372110" cy="360045"/>
          </a:xfrm>
          <a:prstGeom prst="rightArrow">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右箭头 36"/>
          <p:cNvSpPr/>
          <p:nvPr/>
        </p:nvSpPr>
        <p:spPr>
          <a:xfrm rot="10800000">
            <a:off x="2664460" y="3211195"/>
            <a:ext cx="372110" cy="360045"/>
          </a:xfrm>
          <a:prstGeom prst="rightArrow">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右箭头 38"/>
          <p:cNvSpPr/>
          <p:nvPr/>
        </p:nvSpPr>
        <p:spPr>
          <a:xfrm rot="10800000">
            <a:off x="4836795" y="3210560"/>
            <a:ext cx="372110" cy="360045"/>
          </a:xfrm>
          <a:prstGeom prst="rightArrow">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右箭头 39"/>
          <p:cNvSpPr/>
          <p:nvPr/>
        </p:nvSpPr>
        <p:spPr>
          <a:xfrm rot="10800000">
            <a:off x="7008495" y="3210560"/>
            <a:ext cx="372110" cy="360045"/>
          </a:xfrm>
          <a:prstGeom prst="rightArrow">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右箭头 40"/>
          <p:cNvSpPr/>
          <p:nvPr/>
        </p:nvSpPr>
        <p:spPr>
          <a:xfrm rot="10800000">
            <a:off x="9180830" y="3211195"/>
            <a:ext cx="372110" cy="360045"/>
          </a:xfrm>
          <a:prstGeom prst="rightArrow">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菱形 45"/>
          <p:cNvSpPr/>
          <p:nvPr/>
        </p:nvSpPr>
        <p:spPr>
          <a:xfrm>
            <a:off x="7179945" y="485775"/>
            <a:ext cx="215900" cy="215900"/>
          </a:xfrm>
          <a:prstGeom prst="diamond">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菱形 46"/>
          <p:cNvSpPr/>
          <p:nvPr/>
        </p:nvSpPr>
        <p:spPr>
          <a:xfrm>
            <a:off x="4832350" y="485775"/>
            <a:ext cx="215900" cy="215900"/>
          </a:xfrm>
          <a:prstGeom prst="diamond">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p:nvPr/>
        </p:nvCxnSpPr>
        <p:spPr>
          <a:xfrm>
            <a:off x="354330" y="593725"/>
            <a:ext cx="403225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684770" y="593725"/>
            <a:ext cx="403225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右箭头 52"/>
          <p:cNvSpPr/>
          <p:nvPr/>
        </p:nvSpPr>
        <p:spPr>
          <a:xfrm rot="10800000">
            <a:off x="11372215" y="3162300"/>
            <a:ext cx="514350" cy="40894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662305" y="4372610"/>
            <a:ext cx="9342755" cy="1188720"/>
          </a:xfrm>
          <a:prstGeom prst="rect">
            <a:avLst/>
          </a:prstGeom>
          <a:noFill/>
          <a:ln w="9525">
            <a:noFill/>
          </a:ln>
        </p:spPr>
        <p:txBody>
          <a:bodyPr wrap="square">
            <a:spAutoFit/>
          </a:bodyPr>
          <a:lstStyle/>
          <a:p>
            <a:pPr marL="285750" indent="-285750" algn="l">
              <a:lnSpc>
                <a:spcPct val="200000"/>
              </a:lnSpc>
              <a:buFont typeface="Wingdings" panose="05000000000000000000" charset="0"/>
              <a:buChar char="Ø"/>
            </a:pPr>
            <a:r>
              <a:rPr lang="zh-CN" altLang="en-US" b="0" u="none">
                <a:latin typeface="+mn-lt"/>
                <a:ea typeface="+mn-lt"/>
                <a:cs typeface="宋体" panose="02010600030101010101" pitchFamily="2" charset="-122"/>
              </a:rPr>
              <a:t>区块链是去中心化的分布式记账本，数据安全且不可删除、篡改；</a:t>
            </a:r>
          </a:p>
          <a:p>
            <a:pPr marL="285750" indent="-285750" algn="l">
              <a:lnSpc>
                <a:spcPct val="200000"/>
              </a:lnSpc>
              <a:buFont typeface="Wingdings" panose="05000000000000000000" charset="0"/>
              <a:buChar char="Ø"/>
            </a:pPr>
            <a:r>
              <a:rPr lang="zh-CN" altLang="en-US" b="0" u="none">
                <a:latin typeface="+mn-lt"/>
                <a:ea typeface="+mn-lt"/>
                <a:cs typeface="宋体" panose="02010600030101010101" pitchFamily="2" charset="-122"/>
              </a:rPr>
              <a:t>产品信息记录到区块链上，将各渠道数据链接，数据易共享，并根据内容加密保证隐私。</a:t>
            </a:r>
            <a:endParaRPr lang="zh-CN" altLang="en-US">
              <a:latin typeface="+mn-lt"/>
              <a:ea typeface="+mn-lt"/>
            </a:endParaRPr>
          </a:p>
        </p:txBody>
      </p:sp>
      <p:sp>
        <p:nvSpPr>
          <p:cNvPr id="2" name="L 形 1"/>
          <p:cNvSpPr/>
          <p:nvPr/>
        </p:nvSpPr>
        <p:spPr>
          <a:xfrm>
            <a:off x="292100" y="2189480"/>
            <a:ext cx="571500" cy="1250950"/>
          </a:xfrm>
          <a:prstGeom prst="corner">
            <a:avLst>
              <a:gd name="adj1" fmla="val 28055"/>
              <a:gd name="adj2" fmla="val 296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右箭头 2"/>
          <p:cNvSpPr/>
          <p:nvPr/>
        </p:nvSpPr>
        <p:spPr>
          <a:xfrm>
            <a:off x="292100" y="1937385"/>
            <a:ext cx="571500" cy="40894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14"/>
          <p:cNvGrpSpPr>
            <a:grpSpLocks/>
          </p:cNvGrpSpPr>
          <p:nvPr/>
        </p:nvGrpSpPr>
        <p:grpSpPr bwMode="auto">
          <a:xfrm flipV="1">
            <a:off x="0" y="5829300"/>
            <a:ext cx="1028700" cy="1028700"/>
            <a:chOff x="0" y="0"/>
            <a:chExt cx="3600450" cy="3600450"/>
          </a:xfrm>
        </p:grpSpPr>
        <p:sp>
          <p:nvSpPr>
            <p:cNvPr id="43" name="直角三角形 42"/>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4" name="直角三角形 43"/>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5" name="组合 3"/>
          <p:cNvGrpSpPr>
            <a:grpSpLocks/>
          </p:cNvGrpSpPr>
          <p:nvPr/>
        </p:nvGrpSpPr>
        <p:grpSpPr bwMode="auto">
          <a:xfrm flipH="1">
            <a:off x="11182350" y="0"/>
            <a:ext cx="1009650" cy="1009650"/>
            <a:chOff x="0" y="0"/>
            <a:chExt cx="3600450" cy="3600450"/>
          </a:xfrm>
        </p:grpSpPr>
        <p:sp>
          <p:nvSpPr>
            <p:cNvPr id="48" name="直角三角形 4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直角三角形 48"/>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custDataLst>
      <p:tags r:id="rId1"/>
    </p:custDataLst>
    <p:extLst>
      <p:ext uri="{BB962C8B-B14F-4D97-AF65-F5344CB8AC3E}">
        <p14:creationId xmlns:p14="http://schemas.microsoft.com/office/powerpoint/2010/main" val="1674271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custDataLst>
              <p:tags r:id="rId2"/>
            </p:custDataLst>
          </p:nvPr>
        </p:nvSpPr>
        <p:spPr>
          <a:xfrm>
            <a:off x="-8255" y="307975"/>
            <a:ext cx="12171680" cy="571500"/>
          </a:xfrm>
          <a:prstGeom prst="rect">
            <a:avLst/>
          </a:prstGeom>
          <a:noFill/>
        </p:spPr>
        <p:txBody>
          <a:bodyPr wrap="square" rtlCol="0" anchor="ctr" anchorCtr="0">
            <a:noAutofit/>
          </a:bodyPr>
          <a:lstStyle/>
          <a:p>
            <a:pPr algn="ctr"/>
            <a:r>
              <a:rPr lang="zh-CN" altLang="en-US" sz="3200" b="1" dirty="0" smtClean="0">
                <a:solidFill>
                  <a:schemeClr val="accent5">
                    <a:lumMod val="50000"/>
                  </a:schemeClr>
                </a:solidFill>
                <a:latin typeface="+mj-lt"/>
                <a:ea typeface="+mj-ea"/>
                <a:cs typeface="+mj-cs"/>
              </a:rPr>
              <a:t>体系实现</a:t>
            </a:r>
          </a:p>
        </p:txBody>
      </p:sp>
      <p:sp>
        <p:nvSpPr>
          <p:cNvPr id="5" name="文本框 4"/>
          <p:cNvSpPr txBox="1"/>
          <p:nvPr/>
        </p:nvSpPr>
        <p:spPr>
          <a:xfrm>
            <a:off x="5202238" y="867410"/>
            <a:ext cx="1750695" cy="457200"/>
          </a:xfrm>
          <a:prstGeom prst="rect">
            <a:avLst/>
          </a:prstGeom>
          <a:noFill/>
        </p:spPr>
        <p:txBody>
          <a:bodyPr wrap="square" rtlCol="0" anchor="t">
            <a:spAutoFit/>
          </a:bodyPr>
          <a:lstStyle/>
          <a:p>
            <a:r>
              <a:rPr lang="zh-CN" altLang="en-US" sz="2400" b="1">
                <a:solidFill>
                  <a:schemeClr val="accent5">
                    <a:lumMod val="25000"/>
                  </a:schemeClr>
                </a:solidFill>
                <a:latin typeface="+mn-lt"/>
                <a:ea typeface="+mn-lt"/>
                <a:sym typeface="+mn-ea"/>
              </a:rPr>
              <a:t>大数据连接</a:t>
            </a:r>
          </a:p>
        </p:txBody>
      </p:sp>
      <p:sp>
        <p:nvSpPr>
          <p:cNvPr id="46" name="菱形 45"/>
          <p:cNvSpPr/>
          <p:nvPr/>
        </p:nvSpPr>
        <p:spPr>
          <a:xfrm>
            <a:off x="7179945" y="485775"/>
            <a:ext cx="215900" cy="215900"/>
          </a:xfrm>
          <a:prstGeom prst="diamond">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菱形 46"/>
          <p:cNvSpPr/>
          <p:nvPr/>
        </p:nvSpPr>
        <p:spPr>
          <a:xfrm>
            <a:off x="4832350" y="485775"/>
            <a:ext cx="215900" cy="215900"/>
          </a:xfrm>
          <a:prstGeom prst="diamond">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p:nvPr/>
        </p:nvCxnSpPr>
        <p:spPr>
          <a:xfrm>
            <a:off x="354330" y="593725"/>
            <a:ext cx="403225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684770" y="593725"/>
            <a:ext cx="403225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8129" name="Group 4"/>
          <p:cNvGrpSpPr/>
          <p:nvPr/>
        </p:nvGrpSpPr>
        <p:grpSpPr>
          <a:xfrm>
            <a:off x="3467736" y="1638986"/>
            <a:ext cx="5401310" cy="4182059"/>
            <a:chOff x="13" y="570"/>
            <a:chExt cx="8505" cy="6585"/>
          </a:xfrm>
        </p:grpSpPr>
        <p:pic>
          <p:nvPicPr>
            <p:cNvPr id="48130" name="图表 10"/>
            <p:cNvPicPr/>
            <p:nvPr>
              <p:custDataLst>
                <p:tags r:id="rId8"/>
              </p:custDataLst>
            </p:nvPr>
          </p:nvPicPr>
          <p:blipFill>
            <a:blip r:embed="rId18"/>
            <a:stretch>
              <a:fillRect/>
            </a:stretch>
          </p:blipFill>
          <p:spPr>
            <a:xfrm>
              <a:off x="13" y="1263"/>
              <a:ext cx="8505" cy="5215"/>
            </a:xfrm>
            <a:prstGeom prst="rect">
              <a:avLst/>
            </a:prstGeom>
            <a:noFill/>
            <a:ln w="9525">
              <a:noFill/>
            </a:ln>
          </p:spPr>
        </p:pic>
        <p:sp>
          <p:nvSpPr>
            <p:cNvPr id="48131" name="同心圆 11"/>
            <p:cNvSpPr/>
            <p:nvPr>
              <p:custDataLst>
                <p:tags r:id="rId9"/>
              </p:custDataLst>
            </p:nvPr>
          </p:nvSpPr>
          <p:spPr>
            <a:xfrm>
              <a:off x="943" y="570"/>
              <a:ext cx="6587" cy="6585"/>
            </a:xfrm>
            <a:custGeom>
              <a:avLst/>
              <a:gdLst/>
              <a:ahLst/>
              <a:cxnLst>
                <a:cxn ang="0">
                  <a:pos x="3293" y="0"/>
                </a:cxn>
                <a:cxn ang="0">
                  <a:pos x="964" y="964"/>
                </a:cxn>
                <a:cxn ang="0">
                  <a:pos x="0" y="3292"/>
                </a:cxn>
                <a:cxn ang="0">
                  <a:pos x="964" y="5620"/>
                </a:cxn>
                <a:cxn ang="0">
                  <a:pos x="3293" y="6585"/>
                </a:cxn>
                <a:cxn ang="0">
                  <a:pos x="5622" y="5620"/>
                </a:cxn>
                <a:cxn ang="0">
                  <a:pos x="6587" y="3292"/>
                </a:cxn>
                <a:cxn ang="0">
                  <a:pos x="5622" y="964"/>
                </a:cxn>
              </a:cxnLst>
              <a:rect l="0" t="0" r="0" b="0"/>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25" y="10800"/>
                  </a:moveTo>
                  <a:cubicBezTo>
                    <a:pt x="125" y="16696"/>
                    <a:pt x="4904" y="21475"/>
                    <a:pt x="10800" y="21475"/>
                  </a:cubicBezTo>
                  <a:cubicBezTo>
                    <a:pt x="16696" y="21475"/>
                    <a:pt x="21475" y="16696"/>
                    <a:pt x="21475" y="10800"/>
                  </a:cubicBezTo>
                  <a:cubicBezTo>
                    <a:pt x="21475" y="4904"/>
                    <a:pt x="16696" y="125"/>
                    <a:pt x="10800" y="125"/>
                  </a:cubicBezTo>
                  <a:cubicBezTo>
                    <a:pt x="4904" y="125"/>
                    <a:pt x="125" y="4904"/>
                    <a:pt x="125" y="10800"/>
                  </a:cubicBezTo>
                  <a:close/>
                </a:path>
              </a:pathLst>
            </a:custGeom>
            <a:solidFill>
              <a:srgbClr val="BFBFBF"/>
            </a:solidFill>
            <a:ln w="9525">
              <a:noFill/>
            </a:ln>
          </p:spPr>
          <p:txBody>
            <a:bodyPr/>
            <a:lstStyle/>
            <a:p>
              <a:endParaRPr lang="zh-CN" altLang="en-US"/>
            </a:p>
          </p:txBody>
        </p:sp>
        <p:sp>
          <p:nvSpPr>
            <p:cNvPr id="48132" name="椭圆 12"/>
            <p:cNvSpPr/>
            <p:nvPr>
              <p:custDataLst>
                <p:tags r:id="rId10"/>
              </p:custDataLst>
            </p:nvPr>
          </p:nvSpPr>
          <p:spPr>
            <a:xfrm>
              <a:off x="6023" y="813"/>
              <a:ext cx="1135" cy="1135"/>
            </a:xfrm>
            <a:prstGeom prst="ellipse">
              <a:avLst/>
            </a:prstGeom>
            <a:solidFill>
              <a:schemeClr val="accent1">
                <a:lumMod val="75000"/>
              </a:schemeClr>
            </a:solidFill>
            <a:ln w="9525">
              <a:noFill/>
            </a:ln>
          </p:spPr>
          <p:txBody>
            <a:bodyPr anchor="ctr"/>
            <a:lstStyle/>
            <a:p>
              <a:pPr lvl="0" indent="0" algn="ctr"/>
              <a:endParaRPr lang="zh-CN" altLang="zh-CN">
                <a:solidFill>
                  <a:srgbClr val="FFFFFF"/>
                </a:solidFill>
                <a:latin typeface="黑体" panose="02010609060101010101" pitchFamily="49" charset="-122"/>
                <a:ea typeface="黑体" panose="02010609060101010101" pitchFamily="49" charset="-122"/>
                <a:sym typeface="Arial" panose="020B0604020202020204" pitchFamily="34" charset="0"/>
              </a:endParaRPr>
            </a:p>
          </p:txBody>
        </p:sp>
        <p:sp>
          <p:nvSpPr>
            <p:cNvPr id="48133" name="椭圆 13"/>
            <p:cNvSpPr/>
            <p:nvPr>
              <p:custDataLst>
                <p:tags r:id="rId11"/>
              </p:custDataLst>
            </p:nvPr>
          </p:nvSpPr>
          <p:spPr>
            <a:xfrm>
              <a:off x="6548" y="4990"/>
              <a:ext cx="1135" cy="1135"/>
            </a:xfrm>
            <a:prstGeom prst="ellipse">
              <a:avLst/>
            </a:prstGeom>
            <a:solidFill>
              <a:srgbClr val="3BA2CD"/>
            </a:solidFill>
            <a:ln w="9525">
              <a:noFill/>
            </a:ln>
          </p:spPr>
          <p:txBody>
            <a:bodyPr anchor="ctr"/>
            <a:lstStyle/>
            <a:p>
              <a:pPr lvl="0" indent="0" algn="ctr"/>
              <a:endParaRPr lang="zh-CN" altLang="zh-CN">
                <a:solidFill>
                  <a:srgbClr val="FFFFFF"/>
                </a:solidFill>
                <a:latin typeface="黑体" panose="02010609060101010101" pitchFamily="49" charset="-122"/>
                <a:ea typeface="黑体" panose="02010609060101010101" pitchFamily="49" charset="-122"/>
                <a:sym typeface="Arial" panose="020B0604020202020204" pitchFamily="34" charset="0"/>
              </a:endParaRPr>
            </a:p>
          </p:txBody>
        </p:sp>
        <p:sp>
          <p:nvSpPr>
            <p:cNvPr id="48134" name="椭圆 14"/>
            <p:cNvSpPr/>
            <p:nvPr>
              <p:custDataLst>
                <p:tags r:id="rId12"/>
              </p:custDataLst>
            </p:nvPr>
          </p:nvSpPr>
          <p:spPr>
            <a:xfrm>
              <a:off x="783" y="4990"/>
              <a:ext cx="1135" cy="1135"/>
            </a:xfrm>
            <a:prstGeom prst="ellipse">
              <a:avLst/>
            </a:prstGeom>
            <a:solidFill>
              <a:srgbClr val="1483B5"/>
            </a:solidFill>
            <a:ln w="9525">
              <a:noFill/>
            </a:ln>
          </p:spPr>
          <p:txBody>
            <a:bodyPr anchor="ctr"/>
            <a:lstStyle/>
            <a:p>
              <a:pPr lvl="0" indent="0" algn="ctr"/>
              <a:endParaRPr lang="zh-CN" altLang="zh-CN">
                <a:solidFill>
                  <a:srgbClr val="FFFFFF"/>
                </a:solidFill>
                <a:latin typeface="黑体" panose="02010609060101010101" pitchFamily="49" charset="-122"/>
                <a:ea typeface="黑体" panose="02010609060101010101" pitchFamily="49" charset="-122"/>
                <a:sym typeface="Arial" panose="020B0604020202020204" pitchFamily="34" charset="0"/>
              </a:endParaRPr>
            </a:p>
          </p:txBody>
        </p:sp>
        <p:sp>
          <p:nvSpPr>
            <p:cNvPr id="48135" name="椭圆 15"/>
            <p:cNvSpPr/>
            <p:nvPr>
              <p:custDataLst>
                <p:tags r:id="rId13"/>
              </p:custDataLst>
            </p:nvPr>
          </p:nvSpPr>
          <p:spPr>
            <a:xfrm>
              <a:off x="1018" y="1135"/>
              <a:ext cx="1135" cy="1135"/>
            </a:xfrm>
            <a:prstGeom prst="ellipse">
              <a:avLst/>
            </a:prstGeom>
            <a:solidFill>
              <a:schemeClr val="accent5">
                <a:lumMod val="50000"/>
              </a:schemeClr>
            </a:solidFill>
            <a:ln w="9525">
              <a:noFill/>
            </a:ln>
          </p:spPr>
          <p:txBody>
            <a:bodyPr anchor="ctr"/>
            <a:lstStyle/>
            <a:p>
              <a:pPr lvl="0" indent="0" algn="ctr"/>
              <a:endParaRPr lang="zh-CN" altLang="zh-CN">
                <a:solidFill>
                  <a:srgbClr val="FFFFFF"/>
                </a:solidFill>
                <a:latin typeface="黑体" panose="02010609060101010101" pitchFamily="49" charset="-122"/>
                <a:ea typeface="黑体" panose="02010609060101010101" pitchFamily="49" charset="-122"/>
                <a:sym typeface="Arial" panose="020B0604020202020204" pitchFamily="34" charset="0"/>
              </a:endParaRPr>
            </a:p>
          </p:txBody>
        </p:sp>
        <p:sp>
          <p:nvSpPr>
            <p:cNvPr id="48137" name="人民币 559"/>
            <p:cNvSpPr/>
            <p:nvPr>
              <p:custDataLst>
                <p:tags r:id="rId14"/>
              </p:custDataLst>
            </p:nvPr>
          </p:nvSpPr>
          <p:spPr>
            <a:xfrm>
              <a:off x="1343" y="1463"/>
              <a:ext cx="485" cy="485"/>
            </a:xfrm>
            <a:custGeom>
              <a:avLst/>
              <a:gdLst/>
              <a:ahLst/>
              <a:cxnLst>
                <a:cxn ang="0">
                  <a:pos x="0" y="0"/>
                </a:cxn>
                <a:cxn ang="0">
                  <a:pos x="112" y="0"/>
                </a:cxn>
                <a:cxn ang="0">
                  <a:pos x="236" y="183"/>
                </a:cxn>
                <a:cxn ang="0">
                  <a:pos x="360" y="0"/>
                </a:cxn>
                <a:cxn ang="0">
                  <a:pos x="485" y="0"/>
                </a:cxn>
                <a:cxn ang="0">
                  <a:pos x="327" y="226"/>
                </a:cxn>
                <a:cxn ang="0">
                  <a:pos x="473" y="226"/>
                </a:cxn>
                <a:cxn ang="0">
                  <a:pos x="473" y="269"/>
                </a:cxn>
                <a:cxn ang="0">
                  <a:pos x="304" y="269"/>
                </a:cxn>
                <a:cxn ang="0">
                  <a:pos x="304" y="312"/>
                </a:cxn>
                <a:cxn ang="0">
                  <a:pos x="473" y="312"/>
                </a:cxn>
                <a:cxn ang="0">
                  <a:pos x="473" y="355"/>
                </a:cxn>
                <a:cxn ang="0">
                  <a:pos x="304" y="355"/>
                </a:cxn>
                <a:cxn ang="0">
                  <a:pos x="304" y="485"/>
                </a:cxn>
                <a:cxn ang="0">
                  <a:pos x="180" y="485"/>
                </a:cxn>
                <a:cxn ang="0">
                  <a:pos x="180" y="355"/>
                </a:cxn>
                <a:cxn ang="0">
                  <a:pos x="33" y="355"/>
                </a:cxn>
                <a:cxn ang="0">
                  <a:pos x="33" y="312"/>
                </a:cxn>
                <a:cxn ang="0">
                  <a:pos x="180" y="312"/>
                </a:cxn>
                <a:cxn ang="0">
                  <a:pos x="180" y="269"/>
                </a:cxn>
                <a:cxn ang="0">
                  <a:pos x="33" y="269"/>
                </a:cxn>
                <a:cxn ang="0">
                  <a:pos x="33" y="226"/>
                </a:cxn>
                <a:cxn ang="0">
                  <a:pos x="157" y="226"/>
                </a:cxn>
                <a:cxn ang="0">
                  <a:pos x="0" y="0"/>
                </a:cxn>
              </a:cxnLst>
              <a:rect l="0" t="0" r="0" b="0"/>
              <a:pathLst>
                <a:path w="2171135" h="2277283">
                  <a:moveTo>
                    <a:pt x="0" y="0"/>
                  </a:moveTo>
                  <a:cubicBezTo>
                    <a:pt x="504915" y="0"/>
                    <a:pt x="504915" y="0"/>
                    <a:pt x="504915" y="0"/>
                  </a:cubicBezTo>
                  <a:cubicBezTo>
                    <a:pt x="1060322" y="860307"/>
                    <a:pt x="1060322" y="860307"/>
                    <a:pt x="1060322" y="860307"/>
                  </a:cubicBezTo>
                  <a:cubicBezTo>
                    <a:pt x="1615729" y="0"/>
                    <a:pt x="1615729" y="0"/>
                    <a:pt x="1615729" y="0"/>
                  </a:cubicBezTo>
                  <a:cubicBezTo>
                    <a:pt x="2171135" y="0"/>
                    <a:pt x="2171135" y="0"/>
                    <a:pt x="2171135" y="0"/>
                  </a:cubicBezTo>
                  <a:cubicBezTo>
                    <a:pt x="1464254" y="1062732"/>
                    <a:pt x="1464254" y="1062732"/>
                    <a:pt x="1464254" y="1062732"/>
                  </a:cubicBezTo>
                  <a:cubicBezTo>
                    <a:pt x="2120644" y="1062732"/>
                    <a:pt x="2120644" y="1062732"/>
                    <a:pt x="2120644" y="1062732"/>
                  </a:cubicBezTo>
                  <a:cubicBezTo>
                    <a:pt x="2120644" y="1265157"/>
                    <a:pt x="2120644" y="1265157"/>
                    <a:pt x="2120644" y="1265157"/>
                  </a:cubicBezTo>
                  <a:cubicBezTo>
                    <a:pt x="1363271" y="1265157"/>
                    <a:pt x="1363271" y="1265157"/>
                    <a:pt x="1363271" y="1265157"/>
                  </a:cubicBezTo>
                  <a:cubicBezTo>
                    <a:pt x="1363271" y="1467583"/>
                    <a:pt x="1363271" y="1467583"/>
                    <a:pt x="1363271" y="1467583"/>
                  </a:cubicBezTo>
                  <a:cubicBezTo>
                    <a:pt x="2120644" y="1467583"/>
                    <a:pt x="2120644" y="1467583"/>
                    <a:pt x="2120644" y="1467583"/>
                  </a:cubicBezTo>
                  <a:cubicBezTo>
                    <a:pt x="2120644" y="1670008"/>
                    <a:pt x="2120644" y="1670008"/>
                    <a:pt x="2120644" y="1670008"/>
                  </a:cubicBezTo>
                  <a:cubicBezTo>
                    <a:pt x="1363271" y="1670008"/>
                    <a:pt x="1363271" y="1670008"/>
                    <a:pt x="1363271" y="1670008"/>
                  </a:cubicBezTo>
                  <a:cubicBezTo>
                    <a:pt x="1363271" y="2277283"/>
                    <a:pt x="1363271" y="2277283"/>
                    <a:pt x="1363271" y="2277283"/>
                  </a:cubicBezTo>
                  <a:cubicBezTo>
                    <a:pt x="807864" y="2277283"/>
                    <a:pt x="807864" y="2277283"/>
                    <a:pt x="807864" y="2277283"/>
                  </a:cubicBezTo>
                  <a:cubicBezTo>
                    <a:pt x="807864" y="1670008"/>
                    <a:pt x="807864" y="1670008"/>
                    <a:pt x="807864" y="1670008"/>
                  </a:cubicBezTo>
                  <a:cubicBezTo>
                    <a:pt x="151475" y="1670008"/>
                    <a:pt x="151475" y="1670008"/>
                    <a:pt x="151475" y="1670008"/>
                  </a:cubicBezTo>
                  <a:cubicBezTo>
                    <a:pt x="151475" y="1467583"/>
                    <a:pt x="151475" y="1467583"/>
                    <a:pt x="151475" y="1467583"/>
                  </a:cubicBezTo>
                  <a:cubicBezTo>
                    <a:pt x="807864" y="1467583"/>
                    <a:pt x="807864" y="1467583"/>
                    <a:pt x="807864" y="1467583"/>
                  </a:cubicBezTo>
                  <a:cubicBezTo>
                    <a:pt x="807864" y="1265157"/>
                    <a:pt x="807864" y="1265157"/>
                    <a:pt x="807864" y="1265157"/>
                  </a:cubicBezTo>
                  <a:cubicBezTo>
                    <a:pt x="151475" y="1265157"/>
                    <a:pt x="151475" y="1265157"/>
                    <a:pt x="151475" y="1265157"/>
                  </a:cubicBezTo>
                  <a:cubicBezTo>
                    <a:pt x="151475" y="1062732"/>
                    <a:pt x="151475" y="1062732"/>
                    <a:pt x="151475" y="1062732"/>
                  </a:cubicBezTo>
                  <a:cubicBezTo>
                    <a:pt x="706881" y="1062732"/>
                    <a:pt x="706881" y="1062732"/>
                    <a:pt x="706881" y="1062732"/>
                  </a:cubicBezTo>
                  <a:cubicBezTo>
                    <a:pt x="0" y="0"/>
                    <a:pt x="0" y="0"/>
                    <a:pt x="0" y="0"/>
                  </a:cubicBezTo>
                  <a:close/>
                </a:path>
              </a:pathLst>
            </a:custGeom>
            <a:solidFill>
              <a:schemeClr val="bg1"/>
            </a:solidFill>
            <a:ln w="9525">
              <a:noFill/>
            </a:ln>
          </p:spPr>
          <p:txBody>
            <a:bodyPr/>
            <a:lstStyle/>
            <a:p>
              <a:endParaRPr lang="zh-CN" altLang="en-US"/>
            </a:p>
          </p:txBody>
        </p:sp>
        <p:sp>
          <p:nvSpPr>
            <p:cNvPr id="48138" name="五角星 560"/>
            <p:cNvSpPr/>
            <p:nvPr>
              <p:custDataLst>
                <p:tags r:id="rId15"/>
              </p:custDataLst>
            </p:nvPr>
          </p:nvSpPr>
          <p:spPr>
            <a:xfrm>
              <a:off x="6816" y="5258"/>
              <a:ext cx="600" cy="600"/>
            </a:xfrm>
            <a:custGeom>
              <a:avLst/>
              <a:gdLst/>
              <a:ahLst/>
              <a:cxnLst>
                <a:cxn ang="0">
                  <a:pos x="0" y="229"/>
                </a:cxn>
                <a:cxn ang="0">
                  <a:pos x="229" y="229"/>
                </a:cxn>
                <a:cxn ang="0">
                  <a:pos x="300" y="0"/>
                </a:cxn>
                <a:cxn ang="0">
                  <a:pos x="370" y="229"/>
                </a:cxn>
                <a:cxn ang="0">
                  <a:pos x="599" y="229"/>
                </a:cxn>
                <a:cxn ang="0">
                  <a:pos x="414" y="370"/>
                </a:cxn>
                <a:cxn ang="0">
                  <a:pos x="485" y="599"/>
                </a:cxn>
                <a:cxn ang="0">
                  <a:pos x="300" y="458"/>
                </a:cxn>
                <a:cxn ang="0">
                  <a:pos x="114" y="599"/>
                </a:cxn>
                <a:cxn ang="0">
                  <a:pos x="185" y="370"/>
                </a:cxn>
                <a:cxn ang="0">
                  <a:pos x="0" y="229"/>
                </a:cxn>
              </a:cxnLst>
              <a:rect l="0" t="0" r="0" b="0"/>
              <a:pathLst>
                <a:path w="1905000" h="1905000">
                  <a:moveTo>
                    <a:pt x="2" y="727643"/>
                  </a:moveTo>
                  <a:lnTo>
                    <a:pt x="727649" y="727649"/>
                  </a:lnTo>
                  <a:lnTo>
                    <a:pt x="952500" y="0"/>
                  </a:lnTo>
                  <a:lnTo>
                    <a:pt x="1177351" y="727649"/>
                  </a:lnTo>
                  <a:lnTo>
                    <a:pt x="1904998" y="727643"/>
                  </a:lnTo>
                  <a:lnTo>
                    <a:pt x="1316316" y="1177350"/>
                  </a:lnTo>
                  <a:lnTo>
                    <a:pt x="1541176" y="1904995"/>
                  </a:lnTo>
                  <a:lnTo>
                    <a:pt x="952500" y="1455280"/>
                  </a:lnTo>
                  <a:lnTo>
                    <a:pt x="363824" y="1904995"/>
                  </a:lnTo>
                  <a:lnTo>
                    <a:pt x="588684" y="1177350"/>
                  </a:lnTo>
                  <a:lnTo>
                    <a:pt x="2" y="727643"/>
                  </a:lnTo>
                  <a:close/>
                </a:path>
              </a:pathLst>
            </a:custGeom>
            <a:solidFill>
              <a:schemeClr val="bg1"/>
            </a:solidFill>
            <a:ln w="9525" cap="flat" cmpd="sng">
              <a:solidFill>
                <a:schemeClr val="bg1"/>
              </a:solidFill>
              <a:prstDash val="solid"/>
              <a:round/>
              <a:headEnd type="none" w="med" len="med"/>
              <a:tailEnd type="none" w="med" len="med"/>
            </a:ln>
          </p:spPr>
          <p:txBody>
            <a:bodyPr/>
            <a:lstStyle/>
            <a:p>
              <a:endParaRPr lang="zh-CN" altLang="en-US"/>
            </a:p>
          </p:txBody>
        </p:sp>
      </p:grpSp>
      <p:sp>
        <p:nvSpPr>
          <p:cNvPr id="48140" name="矩形 26"/>
          <p:cNvSpPr/>
          <p:nvPr>
            <p:custDataLst>
              <p:tags r:id="rId3"/>
            </p:custDataLst>
          </p:nvPr>
        </p:nvSpPr>
        <p:spPr>
          <a:xfrm>
            <a:off x="8482330" y="4576445"/>
            <a:ext cx="1624965" cy="1081405"/>
          </a:xfrm>
          <a:prstGeom prst="rect">
            <a:avLst/>
          </a:prstGeom>
          <a:noFill/>
          <a:ln w="9525">
            <a:noFill/>
          </a:ln>
        </p:spPr>
        <p:txBody>
          <a:bodyPr wrap="square" lIns="90170" tIns="46990" rIns="90170" bIns="46990" anchor="t"/>
          <a:lstStyle/>
          <a:p>
            <a:pPr lvl="0" indent="0">
              <a:lnSpc>
                <a:spcPct val="150000"/>
              </a:lnSpc>
            </a:pPr>
            <a:r>
              <a:rPr lang="zh-CN" altLang="en-US" dirty="0">
                <a:solidFill>
                  <a:srgbClr val="000000"/>
                </a:solidFill>
                <a:latin typeface="黑体" panose="02010609060101010101" pitchFamily="49" charset="-122"/>
                <a:ea typeface="黑体" panose="02010609060101010101" pitchFamily="49" charset="-122"/>
                <a:sym typeface="Arial" panose="020B0604020202020204" pitchFamily="34" charset="0"/>
              </a:rPr>
              <a:t>用户兴趣分析</a:t>
            </a:r>
          </a:p>
          <a:p>
            <a:pPr lvl="0" indent="0">
              <a:lnSpc>
                <a:spcPct val="150000"/>
              </a:lnSpc>
            </a:pPr>
            <a:r>
              <a:rPr lang="zh-CN" altLang="en-US" dirty="0">
                <a:solidFill>
                  <a:srgbClr val="000000"/>
                </a:solidFill>
                <a:latin typeface="黑体" panose="02010609060101010101" pitchFamily="49" charset="-122"/>
                <a:ea typeface="黑体" panose="02010609060101010101" pitchFamily="49" charset="-122"/>
                <a:sym typeface="Arial" panose="020B0604020202020204" pitchFamily="34" charset="0"/>
              </a:rPr>
              <a:t>商品推荐</a:t>
            </a:r>
          </a:p>
        </p:txBody>
      </p:sp>
      <p:sp>
        <p:nvSpPr>
          <p:cNvPr id="48143" name="Oval 22"/>
          <p:cNvSpPr/>
          <p:nvPr>
            <p:custDataLst>
              <p:tags r:id="rId4"/>
            </p:custDataLst>
          </p:nvPr>
        </p:nvSpPr>
        <p:spPr>
          <a:xfrm>
            <a:off x="5051743" y="2617153"/>
            <a:ext cx="2232025" cy="2232025"/>
          </a:xfrm>
          <a:prstGeom prst="ellipse">
            <a:avLst/>
          </a:prstGeom>
          <a:noFill/>
          <a:ln w="9525">
            <a:noFill/>
          </a:ln>
        </p:spPr>
        <p:txBody>
          <a:bodyPr wrap="square" lIns="90170" tIns="46990" rIns="90170" bIns="46990" anchor="ctr"/>
          <a:lstStyle/>
          <a:p>
            <a:pPr lvl="0" indent="0" algn="ctr">
              <a:lnSpc>
                <a:spcPct val="150000"/>
              </a:lnSpc>
            </a:pPr>
            <a:r>
              <a:rPr lang="zh-CN" altLang="en-US" sz="2800" b="1" dirty="0">
                <a:solidFill>
                  <a:schemeClr val="accent1">
                    <a:lumMod val="50000"/>
                  </a:schemeClr>
                </a:solidFill>
                <a:latin typeface="黑体" panose="02010609060101010101" pitchFamily="49" charset="-122"/>
                <a:ea typeface="黑体" panose="02010609060101010101" pitchFamily="49" charset="-122"/>
                <a:sym typeface="Arial" panose="020B0604020202020204" pitchFamily="34" charset="0"/>
              </a:rPr>
              <a:t>主链</a:t>
            </a:r>
          </a:p>
        </p:txBody>
      </p:sp>
      <p:sp>
        <p:nvSpPr>
          <p:cNvPr id="48145" name="文本框 27"/>
          <p:cNvSpPr txBox="1"/>
          <p:nvPr>
            <p:custDataLst>
              <p:tags r:id="rId5"/>
            </p:custDataLst>
          </p:nvPr>
        </p:nvSpPr>
        <p:spPr>
          <a:xfrm>
            <a:off x="2740025" y="1931670"/>
            <a:ext cx="1216660" cy="368300"/>
          </a:xfrm>
          <a:prstGeom prst="rect">
            <a:avLst/>
          </a:prstGeom>
          <a:noFill/>
          <a:ln w="9525">
            <a:noFill/>
          </a:ln>
        </p:spPr>
        <p:txBody>
          <a:bodyPr wrap="square" anchor="t"/>
          <a:lstStyle/>
          <a:p>
            <a:pPr lvl="0" indent="0" algn="r"/>
            <a:r>
              <a:rPr lang="zh-CN" altLang="en-US">
                <a:latin typeface="黑体" panose="02010609060101010101" pitchFamily="49" charset="-122"/>
                <a:ea typeface="黑体" panose="02010609060101010101" pitchFamily="49" charset="-122"/>
              </a:rPr>
              <a:t>精准营销</a:t>
            </a:r>
          </a:p>
        </p:txBody>
      </p:sp>
      <p:sp>
        <p:nvSpPr>
          <p:cNvPr id="48146" name="文本框 28"/>
          <p:cNvSpPr txBox="1"/>
          <p:nvPr>
            <p:custDataLst>
              <p:tags r:id="rId6"/>
            </p:custDataLst>
          </p:nvPr>
        </p:nvSpPr>
        <p:spPr>
          <a:xfrm>
            <a:off x="1778318" y="4798378"/>
            <a:ext cx="2035175" cy="368300"/>
          </a:xfrm>
          <a:prstGeom prst="rect">
            <a:avLst/>
          </a:prstGeom>
          <a:noFill/>
          <a:ln w="9525">
            <a:noFill/>
          </a:ln>
        </p:spPr>
        <p:txBody>
          <a:bodyPr wrap="square" anchor="t"/>
          <a:lstStyle/>
          <a:p>
            <a:pPr lvl="0" indent="0" algn="r"/>
            <a:r>
              <a:rPr lang="zh-CN" altLang="en-US">
                <a:latin typeface="黑体" panose="02010609060101010101" pitchFamily="49" charset="-122"/>
                <a:ea typeface="黑体" panose="02010609060101010101" pitchFamily="49" charset="-122"/>
              </a:rPr>
              <a:t>高速数据检索</a:t>
            </a:r>
          </a:p>
        </p:txBody>
      </p:sp>
      <p:sp>
        <p:nvSpPr>
          <p:cNvPr id="48147" name="文本框 29"/>
          <p:cNvSpPr txBox="1"/>
          <p:nvPr>
            <p:custDataLst>
              <p:tags r:id="rId7"/>
            </p:custDataLst>
          </p:nvPr>
        </p:nvSpPr>
        <p:spPr>
          <a:xfrm>
            <a:off x="8208645" y="1348105"/>
            <a:ext cx="1682750" cy="1370330"/>
          </a:xfrm>
          <a:prstGeom prst="rect">
            <a:avLst/>
          </a:prstGeom>
          <a:noFill/>
          <a:ln w="9525">
            <a:noFill/>
          </a:ln>
        </p:spPr>
        <p:txBody>
          <a:bodyPr wrap="square" anchor="t"/>
          <a:lstStyle/>
          <a:p>
            <a:pPr lvl="0" indent="0">
              <a:lnSpc>
                <a:spcPct val="150000"/>
              </a:lnSpc>
            </a:pPr>
            <a:r>
              <a:rPr lang="zh-CN" altLang="en-US">
                <a:latin typeface="黑体" panose="02010609060101010101" pitchFamily="49" charset="-122"/>
                <a:ea typeface="黑体" panose="02010609060101010101" pitchFamily="49" charset="-122"/>
              </a:rPr>
              <a:t>敏感信息核验</a:t>
            </a:r>
          </a:p>
          <a:p>
            <a:pPr lvl="0" indent="0">
              <a:lnSpc>
                <a:spcPct val="150000"/>
              </a:lnSpc>
            </a:pPr>
            <a:r>
              <a:rPr lang="zh-CN" altLang="en-US">
                <a:latin typeface="黑体" panose="02010609060101010101" pitchFamily="49" charset="-122"/>
                <a:ea typeface="黑体" panose="02010609060101010101" pitchFamily="49" charset="-122"/>
              </a:rPr>
              <a:t>风险分值评估</a:t>
            </a:r>
          </a:p>
          <a:p>
            <a:pPr lvl="0" indent="0">
              <a:lnSpc>
                <a:spcPct val="150000"/>
              </a:lnSpc>
            </a:pPr>
            <a:r>
              <a:rPr lang="zh-CN" altLang="en-US">
                <a:latin typeface="黑体" panose="02010609060101010101" pitchFamily="49" charset="-122"/>
                <a:ea typeface="黑体" panose="02010609060101010101" pitchFamily="49" charset="-122"/>
              </a:rPr>
              <a:t>风险个体追踪</a:t>
            </a:r>
          </a:p>
        </p:txBody>
      </p:sp>
      <p:grpSp>
        <p:nvGrpSpPr>
          <p:cNvPr id="4" name="组合 3"/>
          <p:cNvGrpSpPr/>
          <p:nvPr/>
        </p:nvGrpSpPr>
        <p:grpSpPr>
          <a:xfrm>
            <a:off x="7482205" y="1938655"/>
            <a:ext cx="325120" cy="429895"/>
            <a:chOff x="7396443" y="1177537"/>
            <a:chExt cx="274694" cy="366676"/>
          </a:xfrm>
          <a:solidFill>
            <a:schemeClr val="bg1"/>
          </a:solidFill>
        </p:grpSpPr>
        <p:sp>
          <p:nvSpPr>
            <p:cNvPr id="10" name="AutoShape 115"/>
            <p:cNvSpPr/>
            <p:nvPr/>
          </p:nvSpPr>
          <p:spPr bwMode="auto">
            <a:xfrm>
              <a:off x="7396443" y="1177537"/>
              <a:ext cx="274694"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solidFill>
                <a:schemeClr val="bg1"/>
              </a:solidFill>
            </a:ln>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lang="en-US" sz="3000">
                <a:solidFill>
                  <a:srgbClr val="FFFFFF"/>
                </a:solidFill>
                <a:effectLst>
                  <a:outerShdw blurRad="38100" dist="38100" dir="2700000" algn="tl">
                    <a:srgbClr val="000000"/>
                  </a:outerShdw>
                </a:effectLst>
              </a:endParaRPr>
            </a:p>
          </p:txBody>
        </p:sp>
        <p:sp>
          <p:nvSpPr>
            <p:cNvPr id="6" name="AutoShape 116"/>
            <p:cNvSpPr/>
            <p:nvPr/>
          </p:nvSpPr>
          <p:spPr bwMode="auto">
            <a:xfrm>
              <a:off x="7510951" y="1395290"/>
              <a:ext cx="45678" cy="688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solidFill>
                <a:schemeClr val="bg1"/>
              </a:solidFill>
            </a:ln>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endParaRPr lang="en-US" sz="3000">
                <a:solidFill>
                  <a:srgbClr val="FFFFFF"/>
                </a:solidFill>
                <a:effectLst>
                  <a:outerShdw blurRad="38100" dist="38100" dir="2700000" algn="tl">
                    <a:srgbClr val="000000"/>
                  </a:outerShdw>
                </a:effectLst>
              </a:endParaRPr>
            </a:p>
          </p:txBody>
        </p:sp>
      </p:grpSp>
      <p:grpSp>
        <p:nvGrpSpPr>
          <p:cNvPr id="62" name="Group 66"/>
          <p:cNvGrpSpPr/>
          <p:nvPr/>
        </p:nvGrpSpPr>
        <p:grpSpPr>
          <a:xfrm flipH="1">
            <a:off x="4118610" y="4577080"/>
            <a:ext cx="399415" cy="420370"/>
            <a:chOff x="5513440" y="1766202"/>
            <a:chExt cx="429274" cy="484183"/>
          </a:xfrm>
          <a:solidFill>
            <a:schemeClr val="bg1"/>
          </a:solidFill>
        </p:grpSpPr>
        <p:sp>
          <p:nvSpPr>
            <p:cNvPr id="63" name="Freeform 147"/>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 name="Freeform 149"/>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7" name="文本框 6"/>
          <p:cNvSpPr txBox="1"/>
          <p:nvPr/>
        </p:nvSpPr>
        <p:spPr>
          <a:xfrm>
            <a:off x="3105150" y="6046470"/>
            <a:ext cx="6126480" cy="365760"/>
          </a:xfrm>
          <a:prstGeom prst="rect">
            <a:avLst/>
          </a:prstGeom>
          <a:noFill/>
        </p:spPr>
        <p:txBody>
          <a:bodyPr wrap="none" rtlCol="0" anchor="t">
            <a:spAutoFit/>
          </a:bodyPr>
          <a:lstStyle/>
          <a:p>
            <a:r>
              <a:rPr lang="zh-CN" altLang="en-US">
                <a:solidFill>
                  <a:schemeClr val="accent1">
                    <a:lumMod val="50000"/>
                  </a:schemeClr>
                </a:solidFill>
                <a:latin typeface="+mn-lt"/>
                <a:ea typeface="+mn-lt"/>
                <a:sym typeface="+mn-ea"/>
              </a:rPr>
              <a:t>各种大数据产品对主链的节点形成增益的增信，形成辅助链</a:t>
            </a:r>
          </a:p>
        </p:txBody>
      </p:sp>
      <p:grpSp>
        <p:nvGrpSpPr>
          <p:cNvPr id="30" name="组合 14"/>
          <p:cNvGrpSpPr>
            <a:grpSpLocks/>
          </p:cNvGrpSpPr>
          <p:nvPr/>
        </p:nvGrpSpPr>
        <p:grpSpPr bwMode="auto">
          <a:xfrm flipV="1">
            <a:off x="0" y="5829300"/>
            <a:ext cx="1028700" cy="1028700"/>
            <a:chOff x="0" y="0"/>
            <a:chExt cx="3600450" cy="3600450"/>
          </a:xfrm>
        </p:grpSpPr>
        <p:sp>
          <p:nvSpPr>
            <p:cNvPr id="31" name="直角三角形 30"/>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直角三角形 31"/>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3" name="组合 3"/>
          <p:cNvGrpSpPr>
            <a:grpSpLocks/>
          </p:cNvGrpSpPr>
          <p:nvPr/>
        </p:nvGrpSpPr>
        <p:grpSpPr bwMode="auto">
          <a:xfrm flipH="1">
            <a:off x="11182350" y="0"/>
            <a:ext cx="1009650" cy="1009650"/>
            <a:chOff x="0" y="0"/>
            <a:chExt cx="3600450" cy="3600450"/>
          </a:xfrm>
        </p:grpSpPr>
        <p:sp>
          <p:nvSpPr>
            <p:cNvPr id="34" name="直角三角形 33"/>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5" name="直角三角形 34"/>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custDataLst>
      <p:tags r:id="rId1"/>
    </p:custDataLst>
    <p:extLst>
      <p:ext uri="{BB962C8B-B14F-4D97-AF65-F5344CB8AC3E}">
        <p14:creationId xmlns:p14="http://schemas.microsoft.com/office/powerpoint/2010/main" val="1091963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430213" y="3419475"/>
            <a:ext cx="5227637" cy="769441"/>
          </a:xfrm>
          <a:prstGeom prst="rect">
            <a:avLst/>
          </a:prstGeom>
          <a:noFill/>
          <a:ln w="9525">
            <a:noFill/>
            <a:miter lim="800000"/>
            <a:headEnd/>
            <a:tailEnd/>
          </a:ln>
        </p:spPr>
        <p:txBody>
          <a:bodyPr>
            <a:spAutoFit/>
          </a:bodyPr>
          <a:lstStyle/>
          <a:p>
            <a:pPr algn="ctr" eaLnBrk="1" hangingPunct="1"/>
            <a:r>
              <a:rPr lang="zh-CN" altLang="en-US" sz="4400" dirty="0" smtClean="0">
                <a:solidFill>
                  <a:srgbClr val="1570C1"/>
                </a:solidFill>
                <a:latin typeface="Adobe 黑体 Std R" panose="020B0400000000000000" pitchFamily="34" charset="-122"/>
                <a:ea typeface="Adobe 黑体 Std R" panose="020B0400000000000000" pitchFamily="34" charset="-122"/>
              </a:rPr>
              <a:t>身份认证追踪</a:t>
            </a:r>
            <a:endParaRPr lang="zh-CN" altLang="en-US" sz="4400" dirty="0">
              <a:solidFill>
                <a:srgbClr val="1570C1"/>
              </a:solidFill>
              <a:latin typeface="Adobe 黑体 Std R" panose="020B0400000000000000" pitchFamily="34" charset="-122"/>
              <a:ea typeface="Adobe 黑体 Std R" panose="020B0400000000000000" pitchFamily="34" charset="-122"/>
            </a:endParaRPr>
          </a:p>
        </p:txBody>
      </p:sp>
      <p:sp>
        <p:nvSpPr>
          <p:cNvPr id="6" name="文本框 5"/>
          <p:cNvSpPr txBox="1">
            <a:spLocks noChangeArrowheads="1"/>
          </p:cNvSpPr>
          <p:nvPr/>
        </p:nvSpPr>
        <p:spPr bwMode="auto">
          <a:xfrm>
            <a:off x="687388" y="1973263"/>
            <a:ext cx="4713287" cy="1446212"/>
          </a:xfrm>
          <a:prstGeom prst="rect">
            <a:avLst/>
          </a:prstGeom>
          <a:noFill/>
          <a:ln w="9525">
            <a:noFill/>
            <a:miter lim="800000"/>
            <a:headEnd/>
            <a:tailEnd/>
          </a:ln>
        </p:spPr>
        <p:txBody>
          <a:bodyPr>
            <a:spAutoFit/>
          </a:bodyPr>
          <a:lstStyle/>
          <a:p>
            <a:pPr algn="ctr" eaLnBrk="1" hangingPunct="1"/>
            <a:r>
              <a:rPr lang="en-US" altLang="zh-CN" sz="8800" dirty="0" smtClean="0">
                <a:solidFill>
                  <a:srgbClr val="1570C1"/>
                </a:solidFill>
                <a:latin typeface="Adobe 黑体 Std R" panose="020B0400000000000000" pitchFamily="34" charset="-122"/>
                <a:ea typeface="Adobe 黑体 Std R" panose="020B0400000000000000" pitchFamily="34" charset="-122"/>
              </a:rPr>
              <a:t>PART </a:t>
            </a:r>
            <a:r>
              <a:rPr lang="en-US" altLang="zh-CN" sz="8800" dirty="0" smtClean="0">
                <a:solidFill>
                  <a:srgbClr val="1570C1"/>
                </a:solidFill>
                <a:latin typeface="Adobe 黑体 Std R" panose="020B0400000000000000" pitchFamily="34" charset="-122"/>
                <a:ea typeface="Adobe 黑体 Std R" panose="020B0400000000000000" pitchFamily="34" charset="-122"/>
              </a:rPr>
              <a:t>6</a:t>
            </a:r>
            <a:endParaRPr lang="zh-CN" altLang="en-US" sz="8800" dirty="0">
              <a:solidFill>
                <a:srgbClr val="1570C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41760882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111111"/>
          <p:cNvPicPr>
            <a:picLocks noChangeAspect="1"/>
          </p:cNvPicPr>
          <p:nvPr/>
        </p:nvPicPr>
        <p:blipFill>
          <a:blip r:embed="rId3"/>
          <a:stretch>
            <a:fillRect/>
          </a:stretch>
        </p:blipFill>
        <p:spPr>
          <a:xfrm>
            <a:off x="1604466" y="1338885"/>
            <a:ext cx="9145905" cy="4877435"/>
          </a:xfrm>
          <a:prstGeom prst="rect">
            <a:avLst/>
          </a:prstGeom>
        </p:spPr>
      </p:pic>
      <p:cxnSp>
        <p:nvCxnSpPr>
          <p:cNvPr id="38" name="肘形连接符 37"/>
          <p:cNvCxnSpPr/>
          <p:nvPr/>
        </p:nvCxnSpPr>
        <p:spPr>
          <a:xfrm rot="5400000">
            <a:off x="6472633" y="1863037"/>
            <a:ext cx="1793458" cy="734952"/>
          </a:xfrm>
          <a:prstGeom prst="bentConnector3">
            <a:avLst>
              <a:gd name="adj1" fmla="val 220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97230" y="189865"/>
            <a:ext cx="2348720" cy="523220"/>
          </a:xfrm>
          <a:prstGeom prst="rect">
            <a:avLst/>
          </a:prstGeom>
          <a:noFill/>
        </p:spPr>
        <p:txBody>
          <a:bodyPr wrap="none" rtlCol="0" anchor="t">
            <a:spAutoFit/>
          </a:bodyPr>
          <a:lstStyle/>
          <a:p>
            <a:pPr algn="l"/>
            <a:r>
              <a:rPr lang="zh-CN" altLang="en-US" sz="2800" b="1" dirty="0" smtClean="0">
                <a:solidFill>
                  <a:srgbClr val="1177DF"/>
                </a:solidFill>
                <a:latin typeface="黑体" panose="02010609060101010101" charset="-122"/>
                <a:ea typeface="黑体" panose="02010609060101010101" charset="-122"/>
                <a:sym typeface="+mn-ea"/>
              </a:rPr>
              <a:t>数字身份共享</a:t>
            </a:r>
          </a:p>
        </p:txBody>
      </p:sp>
      <p:sp>
        <p:nvSpPr>
          <p:cNvPr id="10" name="矩形 9"/>
          <p:cNvSpPr/>
          <p:nvPr/>
        </p:nvSpPr>
        <p:spPr>
          <a:xfrm>
            <a:off x="1270" y="121920"/>
            <a:ext cx="12954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842645" y="775335"/>
            <a:ext cx="104521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81610" y="121285"/>
            <a:ext cx="34163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内容占位符 2"/>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231871" y="2499077"/>
            <a:ext cx="2045970" cy="2045970"/>
          </a:xfrm>
        </p:spPr>
      </p:pic>
      <p:pic>
        <p:nvPicPr>
          <p:cNvPr id="6146" name="Picture 2" descr="https://travel.state.gov/content/dam/passports/marie_card.jpg/_jcr_content/renditions/origin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551" y="1276634"/>
            <a:ext cx="1934483" cy="122244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17249" y="2978905"/>
            <a:ext cx="1160679" cy="1160679"/>
          </a:xfrm>
          <a:prstGeom prst="rect">
            <a:avLst/>
          </a:prstGeom>
        </p:spPr>
      </p:pic>
      <p:pic>
        <p:nvPicPr>
          <p:cNvPr id="6148" name="Picture 4" descr="http://i.imgur.com/8LaeZc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48551" y="4839865"/>
            <a:ext cx="911829" cy="79624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60380" y="5935475"/>
            <a:ext cx="2171491" cy="686191"/>
          </a:xfrm>
          <a:prstGeom prst="rect">
            <a:avLst/>
          </a:prstGeom>
        </p:spPr>
      </p:pic>
      <p:cxnSp>
        <p:nvCxnSpPr>
          <p:cNvPr id="13" name="直接箭头连接符 12"/>
          <p:cNvCxnSpPr/>
          <p:nvPr/>
        </p:nvCxnSpPr>
        <p:spPr>
          <a:xfrm>
            <a:off x="3222171" y="2017486"/>
            <a:ext cx="1291772" cy="6821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3146125" y="3559244"/>
            <a:ext cx="841503" cy="1652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2380668" y="4149483"/>
            <a:ext cx="1851203" cy="10081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4368800" y="4584052"/>
            <a:ext cx="740229" cy="13514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372531" y="2531582"/>
            <a:ext cx="1569660" cy="369332"/>
          </a:xfrm>
          <a:prstGeom prst="rect">
            <a:avLst/>
          </a:prstGeom>
          <a:noFill/>
        </p:spPr>
        <p:txBody>
          <a:bodyPr wrap="none" rtlCol="0">
            <a:spAutoFit/>
          </a:bodyPr>
          <a:lstStyle/>
          <a:p>
            <a:r>
              <a:rPr lang="zh-CN" altLang="en-US" dirty="0">
                <a:latin typeface="Adobe 黑体 Std R" panose="020B0400000000000000" pitchFamily="34" charset="-122"/>
                <a:ea typeface="Adobe 黑体 Std R" panose="020B0400000000000000" pitchFamily="34" charset="-122"/>
              </a:rPr>
              <a:t>身份</a:t>
            </a:r>
            <a:r>
              <a:rPr lang="zh-CN" altLang="en-US" dirty="0" smtClean="0">
                <a:latin typeface="Adobe 黑体 Std R" panose="020B0400000000000000" pitchFamily="34" charset="-122"/>
                <a:ea typeface="Adobe 黑体 Std R" panose="020B0400000000000000" pitchFamily="34" charset="-122"/>
              </a:rPr>
              <a:t>证件影像</a:t>
            </a:r>
            <a:endParaRPr lang="en-GB" dirty="0">
              <a:latin typeface="Adobe 黑体 Std R" panose="020B0400000000000000" pitchFamily="34" charset="-122"/>
              <a:ea typeface="Adobe 黑体 Std R" panose="020B0400000000000000" pitchFamily="34" charset="-122"/>
            </a:endParaRPr>
          </a:p>
        </p:txBody>
      </p:sp>
      <p:sp>
        <p:nvSpPr>
          <p:cNvPr id="28" name="文本框 27"/>
          <p:cNvSpPr txBox="1"/>
          <p:nvPr/>
        </p:nvSpPr>
        <p:spPr>
          <a:xfrm>
            <a:off x="2074422" y="4149483"/>
            <a:ext cx="646331" cy="369332"/>
          </a:xfrm>
          <a:prstGeom prst="rect">
            <a:avLst/>
          </a:prstGeom>
          <a:noFill/>
        </p:spPr>
        <p:txBody>
          <a:bodyPr wrap="none" rtlCol="0">
            <a:spAutoFit/>
          </a:bodyPr>
          <a:lstStyle/>
          <a:p>
            <a:r>
              <a:rPr lang="zh-CN" altLang="en-US" dirty="0" smtClean="0">
                <a:latin typeface="Adobe 黑体 Std R" panose="020B0400000000000000" pitchFamily="34" charset="-122"/>
                <a:ea typeface="Adobe 黑体 Std R" panose="020B0400000000000000" pitchFamily="34" charset="-122"/>
              </a:rPr>
              <a:t>指纹</a:t>
            </a:r>
            <a:endParaRPr lang="en-GB" dirty="0">
              <a:latin typeface="Adobe 黑体 Std R" panose="020B0400000000000000" pitchFamily="34" charset="-122"/>
              <a:ea typeface="Adobe 黑体 Std R" panose="020B0400000000000000" pitchFamily="34" charset="-122"/>
            </a:endParaRPr>
          </a:p>
        </p:txBody>
      </p:sp>
      <p:sp>
        <p:nvSpPr>
          <p:cNvPr id="29" name="文本框 28"/>
          <p:cNvSpPr txBox="1"/>
          <p:nvPr/>
        </p:nvSpPr>
        <p:spPr>
          <a:xfrm>
            <a:off x="935051" y="5709203"/>
            <a:ext cx="1338828" cy="369332"/>
          </a:xfrm>
          <a:prstGeom prst="rect">
            <a:avLst/>
          </a:prstGeom>
          <a:noFill/>
        </p:spPr>
        <p:txBody>
          <a:bodyPr wrap="none" rtlCol="0">
            <a:spAutoFit/>
          </a:bodyPr>
          <a:lstStyle/>
          <a:p>
            <a:r>
              <a:rPr lang="zh-CN" altLang="en-US" dirty="0">
                <a:latin typeface="Adobe 黑体 Std R" panose="020B0400000000000000" pitchFamily="34" charset="-122"/>
                <a:ea typeface="Adobe 黑体 Std R" panose="020B0400000000000000" pitchFamily="34" charset="-122"/>
              </a:rPr>
              <a:t>证件照</a:t>
            </a:r>
            <a:r>
              <a:rPr lang="zh-CN" altLang="en-US" dirty="0" smtClean="0">
                <a:latin typeface="Adobe 黑体 Std R" panose="020B0400000000000000" pitchFamily="34" charset="-122"/>
                <a:ea typeface="Adobe 黑体 Std R" panose="020B0400000000000000" pitchFamily="34" charset="-122"/>
              </a:rPr>
              <a:t>影像</a:t>
            </a:r>
            <a:endParaRPr lang="en-GB" dirty="0">
              <a:latin typeface="Adobe 黑体 Std R" panose="020B0400000000000000" pitchFamily="34" charset="-122"/>
              <a:ea typeface="Adobe 黑体 Std R" panose="020B0400000000000000" pitchFamily="34" charset="-122"/>
            </a:endParaRPr>
          </a:p>
        </p:txBody>
      </p:sp>
      <p:sp>
        <p:nvSpPr>
          <p:cNvPr id="30" name="文本框 29"/>
          <p:cNvSpPr txBox="1"/>
          <p:nvPr/>
        </p:nvSpPr>
        <p:spPr>
          <a:xfrm>
            <a:off x="2720753" y="6381794"/>
            <a:ext cx="646331" cy="369332"/>
          </a:xfrm>
          <a:prstGeom prst="rect">
            <a:avLst/>
          </a:prstGeom>
          <a:noFill/>
        </p:spPr>
        <p:txBody>
          <a:bodyPr wrap="none" rtlCol="0">
            <a:spAutoFit/>
          </a:bodyPr>
          <a:lstStyle/>
          <a:p>
            <a:r>
              <a:rPr lang="zh-CN" altLang="en-US" dirty="0" smtClean="0">
                <a:latin typeface="Adobe 黑体 Std R" panose="020B0400000000000000" pitchFamily="34" charset="-122"/>
                <a:ea typeface="Adobe 黑体 Std R" panose="020B0400000000000000" pitchFamily="34" charset="-122"/>
              </a:rPr>
              <a:t>签名</a:t>
            </a:r>
            <a:endParaRPr lang="en-GB" dirty="0">
              <a:latin typeface="Adobe 黑体 Std R" panose="020B0400000000000000" pitchFamily="34" charset="-122"/>
              <a:ea typeface="Adobe 黑体 Std R" panose="020B0400000000000000" pitchFamily="34" charset="-122"/>
            </a:endParaRPr>
          </a:p>
        </p:txBody>
      </p:sp>
      <p:pic>
        <p:nvPicPr>
          <p:cNvPr id="24" name="图片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36774" y="874237"/>
            <a:ext cx="754337" cy="754337"/>
          </a:xfrm>
          <a:prstGeom prst="rect">
            <a:avLst/>
          </a:prstGeom>
        </p:spPr>
      </p:pic>
      <p:sp>
        <p:nvSpPr>
          <p:cNvPr id="32" name="文本框 31"/>
          <p:cNvSpPr txBox="1"/>
          <p:nvPr/>
        </p:nvSpPr>
        <p:spPr>
          <a:xfrm>
            <a:off x="3930339" y="1734315"/>
            <a:ext cx="1338828" cy="369332"/>
          </a:xfrm>
          <a:prstGeom prst="rect">
            <a:avLst/>
          </a:prstGeom>
          <a:noFill/>
        </p:spPr>
        <p:txBody>
          <a:bodyPr wrap="none" rtlCol="0">
            <a:spAutoFit/>
          </a:bodyPr>
          <a:lstStyle/>
          <a:p>
            <a:r>
              <a:rPr lang="zh-CN" altLang="en-US" dirty="0" smtClean="0">
                <a:latin typeface="Adobe 黑体 Std R" panose="020B0400000000000000" pitchFamily="34" charset="-122"/>
                <a:ea typeface="Adobe 黑体 Std R" panose="020B0400000000000000" pitchFamily="34" charset="-122"/>
              </a:rPr>
              <a:t>手机号验证</a:t>
            </a:r>
            <a:endParaRPr lang="en-GB" dirty="0">
              <a:latin typeface="Adobe 黑体 Std R" panose="020B0400000000000000" pitchFamily="34" charset="-122"/>
              <a:ea typeface="Adobe 黑体 Std R" panose="020B0400000000000000" pitchFamily="34" charset="-122"/>
            </a:endParaRPr>
          </a:p>
        </p:txBody>
      </p:sp>
      <p:cxnSp>
        <p:nvCxnSpPr>
          <p:cNvPr id="33" name="直接箭头连接符 32"/>
          <p:cNvCxnSpPr/>
          <p:nvPr/>
        </p:nvCxnSpPr>
        <p:spPr>
          <a:xfrm>
            <a:off x="4700739" y="2151473"/>
            <a:ext cx="269119" cy="4375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7" name="图片 36" descr="图片2"/>
          <p:cNvPicPr>
            <a:picLocks noChangeAspect="1"/>
          </p:cNvPicPr>
          <p:nvPr/>
        </p:nvPicPr>
        <p:blipFill>
          <a:blip r:embed="rId10">
            <a:duotone>
              <a:schemeClr val="accent1">
                <a:shade val="45000"/>
                <a:satMod val="135000"/>
              </a:schemeClr>
              <a:prstClr val="white"/>
            </a:duotone>
            <a:extLst>
              <a:ext uri="{BEBA8EAE-BF5A-486C-A8C5-ECC9F3942E4B}">
                <a14:imgProps xmlns:a14="http://schemas.microsoft.com/office/drawing/2010/main">
                  <a14:imgLayer r:embed="rId11">
                    <a14:imgEffect>
                      <a14:brightnessContrast bright="-40000" contrast="20000"/>
                    </a14:imgEffect>
                  </a14:imgLayer>
                </a14:imgProps>
              </a:ext>
            </a:extLst>
          </a:blip>
          <a:stretch>
            <a:fillRect/>
          </a:stretch>
        </p:blipFill>
        <p:spPr>
          <a:xfrm>
            <a:off x="7567521" y="2215341"/>
            <a:ext cx="1256340" cy="3238821"/>
          </a:xfrm>
          <a:prstGeom prst="rect">
            <a:avLst/>
          </a:prstGeom>
        </p:spPr>
      </p:pic>
      <p:sp>
        <p:nvSpPr>
          <p:cNvPr id="31" name="虚尾箭头 30"/>
          <p:cNvSpPr/>
          <p:nvPr/>
        </p:nvSpPr>
        <p:spPr>
          <a:xfrm>
            <a:off x="6436251" y="3193917"/>
            <a:ext cx="1131269" cy="1143524"/>
          </a:xfrm>
          <a:prstGeom prst="striped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ln w="0"/>
                <a:solidFill>
                  <a:schemeClr val="tx1"/>
                </a:solidFill>
                <a:effectLst>
                  <a:outerShdw blurRad="38100" dist="19050" dir="2700000" algn="tl" rotWithShape="0">
                    <a:schemeClr val="dk1">
                      <a:alpha val="40000"/>
                    </a:schemeClr>
                  </a:outerShdw>
                </a:effectLst>
              </a:rPr>
              <a:t>数据打包</a:t>
            </a:r>
            <a:r>
              <a:rPr lang="en-US" altLang="zh-CN" dirty="0" smtClean="0">
                <a:ln w="0"/>
                <a:solidFill>
                  <a:schemeClr val="tx1"/>
                </a:solidFill>
                <a:effectLst>
                  <a:outerShdw blurRad="38100" dist="19050" dir="2700000" algn="tl" rotWithShape="0">
                    <a:schemeClr val="dk1">
                      <a:alpha val="40000"/>
                    </a:schemeClr>
                  </a:outerShdw>
                </a:effectLst>
              </a:rPr>
              <a:t>Hash</a:t>
            </a:r>
          </a:p>
          <a:p>
            <a:pPr algn="ctr"/>
            <a:r>
              <a:rPr lang="zh-CN" altLang="en-US" dirty="0" smtClean="0">
                <a:ln w="0"/>
                <a:solidFill>
                  <a:schemeClr val="tx1"/>
                </a:solidFill>
                <a:effectLst>
                  <a:outerShdw blurRad="38100" dist="19050" dir="2700000" algn="tl" rotWithShape="0">
                    <a:schemeClr val="dk1">
                      <a:alpha val="40000"/>
                    </a:schemeClr>
                  </a:outerShdw>
                </a:effectLst>
              </a:rPr>
              <a:t>上链</a:t>
            </a:r>
            <a:endParaRPr lang="en-GB" dirty="0">
              <a:ln w="0"/>
              <a:solidFill>
                <a:schemeClr val="tx1"/>
              </a:solidFill>
              <a:effectLst>
                <a:outerShdw blurRad="38100" dist="19050" dir="2700000" algn="tl" rotWithShape="0">
                  <a:schemeClr val="dk1">
                    <a:alpha val="40000"/>
                  </a:schemeClr>
                </a:outerShdw>
              </a:effectLst>
            </a:endParaRPr>
          </a:p>
        </p:txBody>
      </p:sp>
      <p:pic>
        <p:nvPicPr>
          <p:cNvPr id="39" name="图片 38"/>
          <p:cNvPicPr>
            <a:picLocks noChangeAspect="1"/>
          </p:cNvPicPr>
          <p:nvPr/>
        </p:nvPicPr>
        <p:blipFill>
          <a:blip r:embed="rId1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733732" y="850702"/>
            <a:ext cx="923918" cy="883613"/>
          </a:xfrm>
          <a:prstGeom prst="rect">
            <a:avLst/>
          </a:prstGeom>
        </p:spPr>
      </p:pic>
      <p:pic>
        <p:nvPicPr>
          <p:cNvPr id="34" name="图片 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54670" y="1558441"/>
            <a:ext cx="790801" cy="784709"/>
          </a:xfrm>
          <a:prstGeom prst="rect">
            <a:avLst/>
          </a:prstGeom>
        </p:spPr>
      </p:pic>
      <p:sp>
        <p:nvSpPr>
          <p:cNvPr id="41" name="文本框 40"/>
          <p:cNvSpPr txBox="1"/>
          <p:nvPr/>
        </p:nvSpPr>
        <p:spPr>
          <a:xfrm>
            <a:off x="7641693" y="1734315"/>
            <a:ext cx="1107996" cy="369332"/>
          </a:xfrm>
          <a:prstGeom prst="rect">
            <a:avLst/>
          </a:prstGeom>
          <a:noFill/>
        </p:spPr>
        <p:txBody>
          <a:bodyPr wrap="none" rtlCol="0">
            <a:spAutoFit/>
          </a:bodyPr>
          <a:lstStyle/>
          <a:p>
            <a:r>
              <a:rPr lang="zh-CN" altLang="en-US" dirty="0" smtClean="0">
                <a:latin typeface="Adobe 黑体 Std R" panose="020B0400000000000000" pitchFamily="34" charset="-122"/>
                <a:ea typeface="Adobe 黑体 Std R" panose="020B0400000000000000" pitchFamily="34" charset="-122"/>
              </a:rPr>
              <a:t>权威机构</a:t>
            </a:r>
            <a:endParaRPr lang="en-GB" dirty="0">
              <a:latin typeface="Adobe 黑体 Std R" panose="020B0400000000000000" pitchFamily="34" charset="-122"/>
              <a:ea typeface="Adobe 黑体 Std R" panose="020B0400000000000000" pitchFamily="34" charset="-122"/>
            </a:endParaRPr>
          </a:p>
        </p:txBody>
      </p:sp>
      <p:sp>
        <p:nvSpPr>
          <p:cNvPr id="42" name="文本框 41"/>
          <p:cNvSpPr txBox="1"/>
          <p:nvPr/>
        </p:nvSpPr>
        <p:spPr>
          <a:xfrm>
            <a:off x="6599606" y="1758081"/>
            <a:ext cx="855126" cy="400110"/>
          </a:xfrm>
          <a:prstGeom prst="rect">
            <a:avLst/>
          </a:prstGeom>
          <a:noFill/>
        </p:spPr>
        <p:txBody>
          <a:bodyPr wrap="square" rtlCol="0">
            <a:spAutoFit/>
          </a:bodyPr>
          <a:lstStyle/>
          <a:p>
            <a:r>
              <a:rPr lang="zh-CN" altLang="en-US" sz="2000" b="1" dirty="0" smtClean="0">
                <a:solidFill>
                  <a:srgbClr val="C00000"/>
                </a:solidFill>
                <a:latin typeface="华文行楷" panose="02010800040101010101" pitchFamily="2" charset="-122"/>
                <a:ea typeface="华文行楷" panose="02010800040101010101" pitchFamily="2" charset="-122"/>
              </a:rPr>
              <a:t>认证</a:t>
            </a:r>
            <a:endParaRPr lang="en-GB" sz="2000" b="1" dirty="0">
              <a:solidFill>
                <a:srgbClr val="C00000"/>
              </a:solidFill>
              <a:latin typeface="华文行楷" panose="02010800040101010101" pitchFamily="2" charset="-122"/>
              <a:ea typeface="华文行楷" panose="02010800040101010101" pitchFamily="2" charset="-122"/>
            </a:endParaRPr>
          </a:p>
        </p:txBody>
      </p:sp>
      <p:sp>
        <p:nvSpPr>
          <p:cNvPr id="43" name="文本框 42"/>
          <p:cNvSpPr txBox="1"/>
          <p:nvPr/>
        </p:nvSpPr>
        <p:spPr>
          <a:xfrm>
            <a:off x="6068695" y="2377694"/>
            <a:ext cx="1826141" cy="338554"/>
          </a:xfrm>
          <a:prstGeom prst="rect">
            <a:avLst/>
          </a:prstGeom>
          <a:noFill/>
        </p:spPr>
        <p:txBody>
          <a:bodyPr wrap="none" rtlCol="0">
            <a:spAutoFit/>
          </a:bodyPr>
          <a:lstStyle/>
          <a:p>
            <a:r>
              <a:rPr lang="zh-CN" altLang="en-US" sz="1600" dirty="0" smtClean="0">
                <a:latin typeface="Adobe 黑体 Std R" panose="020B0400000000000000" pitchFamily="34" charset="-122"/>
                <a:ea typeface="Adobe 黑体 Std R" panose="020B0400000000000000" pitchFamily="34" charset="-122"/>
              </a:rPr>
              <a:t>权威机构私钥签名</a:t>
            </a:r>
            <a:endParaRPr lang="en-GB" sz="1600" dirty="0">
              <a:latin typeface="Adobe 黑体 Std R" panose="020B0400000000000000" pitchFamily="34" charset="-122"/>
              <a:ea typeface="Adobe 黑体 Std R" panose="020B0400000000000000" pitchFamily="34" charset="-122"/>
            </a:endParaRPr>
          </a:p>
        </p:txBody>
      </p:sp>
      <p:pic>
        <p:nvPicPr>
          <p:cNvPr id="47" name="图片 46"/>
          <p:cNvPicPr>
            <a:picLocks noChangeAspect="1"/>
          </p:cNvPicPr>
          <p:nvPr/>
        </p:nvPicPr>
        <p:blipFill>
          <a:blip r:embed="rId1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292272" y="2813732"/>
            <a:ext cx="530077" cy="530077"/>
          </a:xfrm>
          <a:prstGeom prst="rect">
            <a:avLst/>
          </a:prstGeom>
        </p:spPr>
      </p:pic>
      <p:pic>
        <p:nvPicPr>
          <p:cNvPr id="48" name="图片 47"/>
          <p:cNvPicPr>
            <a:picLocks noChangeAspect="1"/>
          </p:cNvPicPr>
          <p:nvPr/>
        </p:nvPicPr>
        <p:blipFill>
          <a:blip r:embed="rId1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306727" y="4921860"/>
            <a:ext cx="515622" cy="488742"/>
          </a:xfrm>
          <a:prstGeom prst="rect">
            <a:avLst/>
          </a:prstGeom>
        </p:spPr>
      </p:pic>
      <p:pic>
        <p:nvPicPr>
          <p:cNvPr id="49" name="图片 48"/>
          <p:cNvPicPr>
            <a:picLocks noChangeAspect="1"/>
          </p:cNvPicPr>
          <p:nvPr/>
        </p:nvPicPr>
        <p:blipFill>
          <a:blip r:embed="rId1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292272" y="1753182"/>
            <a:ext cx="488742" cy="488742"/>
          </a:xfrm>
          <a:prstGeom prst="rect">
            <a:avLst/>
          </a:prstGeom>
        </p:spPr>
      </p:pic>
      <p:pic>
        <p:nvPicPr>
          <p:cNvPr id="50" name="图片 49"/>
          <p:cNvPicPr>
            <a:picLocks noChangeAspect="1"/>
          </p:cNvPicPr>
          <p:nvPr/>
        </p:nvPicPr>
        <p:blipFill>
          <a:blip r:embed="rId17"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302533" y="3786720"/>
            <a:ext cx="509554" cy="509554"/>
          </a:xfrm>
          <a:prstGeom prst="rect">
            <a:avLst/>
          </a:prstGeom>
        </p:spPr>
      </p:pic>
      <p:cxnSp>
        <p:nvCxnSpPr>
          <p:cNvPr id="57" name="直接箭头连接符 56"/>
          <p:cNvCxnSpPr/>
          <p:nvPr/>
        </p:nvCxnSpPr>
        <p:spPr>
          <a:xfrm flipV="1">
            <a:off x="9009030" y="2173363"/>
            <a:ext cx="1116045" cy="542885"/>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8969335" y="3240204"/>
            <a:ext cx="1189822" cy="37839"/>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8905246" y="3826491"/>
            <a:ext cx="1208295" cy="215006"/>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a:off x="8823593" y="4497543"/>
            <a:ext cx="1301482" cy="660108"/>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9131471" y="2173363"/>
            <a:ext cx="738664" cy="3093154"/>
          </a:xfrm>
          <a:prstGeom prst="rect">
            <a:avLst/>
          </a:prstGeom>
          <a:noFill/>
        </p:spPr>
        <p:txBody>
          <a:bodyPr vert="eaVert" wrap="none" rtlCol="0">
            <a:spAutoFit/>
          </a:bodyPr>
          <a:lstStyle/>
          <a:p>
            <a:r>
              <a:rPr lang="zh-CN" altLang="en-US" dirty="0" smtClean="0">
                <a:latin typeface="Adobe 黑体 Std R" panose="020B0400000000000000" pitchFamily="34" charset="-122"/>
                <a:ea typeface="Adobe 黑体 Std R" panose="020B0400000000000000" pitchFamily="34" charset="-122"/>
              </a:rPr>
              <a:t>仅在链上验证数据</a:t>
            </a:r>
            <a:r>
              <a:rPr lang="en-US" altLang="zh-CN" dirty="0" smtClean="0">
                <a:latin typeface="Adobe 黑体 Std R" panose="020B0400000000000000" pitchFamily="34" charset="-122"/>
                <a:ea typeface="Adobe 黑体 Std R" panose="020B0400000000000000" pitchFamily="34" charset="-122"/>
              </a:rPr>
              <a:t>Hash</a:t>
            </a:r>
          </a:p>
          <a:p>
            <a:r>
              <a:rPr lang="zh-CN" altLang="en-US" dirty="0" smtClean="0">
                <a:latin typeface="Adobe 黑体 Std R" panose="020B0400000000000000" pitchFamily="34" charset="-122"/>
                <a:ea typeface="Adobe 黑体 Std R" panose="020B0400000000000000" pitchFamily="34" charset="-122"/>
              </a:rPr>
              <a:t>及用权威机构公钥验证其签名</a:t>
            </a:r>
            <a:endParaRPr lang="en-GB" dirty="0">
              <a:latin typeface="Adobe 黑体 Std R" panose="020B0400000000000000" pitchFamily="34" charset="-122"/>
              <a:ea typeface="Adobe 黑体 Std R" panose="020B0400000000000000" pitchFamily="34" charset="-122"/>
            </a:endParaRPr>
          </a:p>
        </p:txBody>
      </p:sp>
      <p:pic>
        <p:nvPicPr>
          <p:cNvPr id="69" name="图片 6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662193" y="2183296"/>
            <a:ext cx="291868" cy="291868"/>
          </a:xfrm>
          <a:prstGeom prst="rect">
            <a:avLst/>
          </a:prstGeom>
        </p:spPr>
      </p:pic>
      <p:pic>
        <p:nvPicPr>
          <p:cNvPr id="73" name="图片 7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650981" y="2212637"/>
            <a:ext cx="291868" cy="291868"/>
          </a:xfrm>
          <a:prstGeom prst="rect">
            <a:avLst/>
          </a:prstGeom>
        </p:spPr>
      </p:pic>
      <p:pic>
        <p:nvPicPr>
          <p:cNvPr id="74" name="图片 7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67084" y="3496521"/>
            <a:ext cx="291868" cy="291868"/>
          </a:xfrm>
          <a:prstGeom prst="rect">
            <a:avLst/>
          </a:prstGeom>
        </p:spPr>
      </p:pic>
      <p:pic>
        <p:nvPicPr>
          <p:cNvPr id="75" name="图片 7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49229" y="4545047"/>
            <a:ext cx="291868" cy="291868"/>
          </a:xfrm>
          <a:prstGeom prst="rect">
            <a:avLst/>
          </a:prstGeom>
        </p:spPr>
      </p:pic>
      <p:pic>
        <p:nvPicPr>
          <p:cNvPr id="76" name="图片 7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554805" y="5143829"/>
            <a:ext cx="291868" cy="291868"/>
          </a:xfrm>
          <a:prstGeom prst="rect">
            <a:avLst/>
          </a:prstGeom>
        </p:spPr>
      </p:pic>
      <p:cxnSp>
        <p:nvCxnSpPr>
          <p:cNvPr id="77" name="肘形连接符 76"/>
          <p:cNvCxnSpPr>
            <a:stCxn id="3" idx="0"/>
          </p:cNvCxnSpPr>
          <p:nvPr/>
        </p:nvCxnSpPr>
        <p:spPr>
          <a:xfrm rot="5400000" flipH="1" flipV="1">
            <a:off x="5736898" y="594283"/>
            <a:ext cx="1422752" cy="2386837"/>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5215404" y="1045634"/>
            <a:ext cx="2441694" cy="338554"/>
          </a:xfrm>
          <a:prstGeom prst="rect">
            <a:avLst/>
          </a:prstGeom>
          <a:noFill/>
        </p:spPr>
        <p:txBody>
          <a:bodyPr wrap="none" rtlCol="0">
            <a:spAutoFit/>
          </a:bodyPr>
          <a:lstStyle/>
          <a:p>
            <a:r>
              <a:rPr lang="zh-CN" altLang="en-US" sz="1600" dirty="0" smtClean="0">
                <a:latin typeface="Adobe 黑体 Std R" panose="020B0400000000000000" pitchFamily="34" charset="-122"/>
                <a:ea typeface="Adobe 黑体 Std R" panose="020B0400000000000000" pitchFamily="34" charset="-122"/>
              </a:rPr>
              <a:t>向权威机构授权数据验证</a:t>
            </a:r>
            <a:endParaRPr lang="en-GB" sz="1600" dirty="0">
              <a:latin typeface="Adobe 黑体 Std R" panose="020B0400000000000000" pitchFamily="34" charset="-122"/>
              <a:ea typeface="Adobe 黑体 Std R" panose="020B0400000000000000" pitchFamily="34" charset="-122"/>
            </a:endParaRPr>
          </a:p>
        </p:txBody>
      </p:sp>
      <p:pic>
        <p:nvPicPr>
          <p:cNvPr id="78" name="图片 7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102086" y="1319791"/>
            <a:ext cx="277262" cy="316495"/>
          </a:xfrm>
          <a:prstGeom prst="rect">
            <a:avLst/>
          </a:prstGeom>
        </p:spPr>
      </p:pic>
      <p:sp>
        <p:nvSpPr>
          <p:cNvPr id="79" name="文本框 78"/>
          <p:cNvSpPr txBox="1"/>
          <p:nvPr/>
        </p:nvSpPr>
        <p:spPr>
          <a:xfrm>
            <a:off x="6163038" y="5807016"/>
            <a:ext cx="4525598" cy="1015663"/>
          </a:xfrm>
          <a:prstGeom prst="rect">
            <a:avLst/>
          </a:prstGeom>
          <a:noFill/>
        </p:spPr>
        <p:txBody>
          <a:bodyPr wrap="none" rtlCol="0">
            <a:spAutoFit/>
          </a:bodyPr>
          <a:lstStyle/>
          <a:p>
            <a:pPr marL="285750" indent="-285750">
              <a:buFont typeface="Arial" panose="020B0604020202020204" pitchFamily="34" charset="0"/>
              <a:buChar char="•"/>
            </a:pPr>
            <a:r>
              <a:rPr lang="zh-CN" altLang="en-US" sz="2000" dirty="0" smtClean="0">
                <a:solidFill>
                  <a:schemeClr val="tx1">
                    <a:lumMod val="50000"/>
                    <a:lumOff val="50000"/>
                  </a:schemeClr>
                </a:solidFill>
                <a:latin typeface="Adobe 黑体 Std R" panose="020B0400000000000000" pitchFamily="34" charset="-122"/>
                <a:ea typeface="Adobe 黑体 Std R" panose="020B0400000000000000" pitchFamily="34" charset="-122"/>
              </a:rPr>
              <a:t>功能：</a:t>
            </a:r>
            <a:endParaRPr lang="en-US" altLang="zh-CN" sz="2000" dirty="0" smtClean="0">
              <a:solidFill>
                <a:schemeClr val="tx1">
                  <a:lumMod val="50000"/>
                  <a:lumOff val="50000"/>
                </a:schemeClr>
              </a:solidFill>
              <a:latin typeface="Adobe 黑体 Std R" panose="020B0400000000000000" pitchFamily="34" charset="-122"/>
              <a:ea typeface="Adobe 黑体 Std R" panose="020B0400000000000000" pitchFamily="34" charset="-122"/>
            </a:endParaRPr>
          </a:p>
          <a:p>
            <a:pPr marL="742950" lvl="1" indent="-285750">
              <a:buFont typeface="Arial" panose="020B0604020202020204" pitchFamily="34" charset="0"/>
              <a:buChar char="•"/>
            </a:pPr>
            <a:r>
              <a:rPr lang="zh-CN" altLang="en-US" sz="2000" dirty="0" smtClean="0">
                <a:solidFill>
                  <a:schemeClr val="tx1">
                    <a:lumMod val="50000"/>
                    <a:lumOff val="50000"/>
                  </a:schemeClr>
                </a:solidFill>
                <a:latin typeface="Adobe 黑体 Std R" panose="020B0400000000000000" pitchFamily="34" charset="-122"/>
                <a:ea typeface="Adobe 黑体 Std R" panose="020B0400000000000000" pitchFamily="34" charset="-122"/>
              </a:rPr>
              <a:t>减少多个机构对身份的重复验证</a:t>
            </a:r>
            <a:endParaRPr lang="en-US" altLang="zh-CN" sz="2000" dirty="0" smtClean="0">
              <a:solidFill>
                <a:schemeClr val="tx1">
                  <a:lumMod val="50000"/>
                  <a:lumOff val="50000"/>
                </a:schemeClr>
              </a:solidFill>
              <a:latin typeface="Adobe 黑体 Std R" panose="020B0400000000000000" pitchFamily="34" charset="-122"/>
              <a:ea typeface="Adobe 黑体 Std R" panose="020B0400000000000000" pitchFamily="34" charset="-122"/>
            </a:endParaRPr>
          </a:p>
          <a:p>
            <a:pPr marL="742950" lvl="1" indent="-285750">
              <a:buFont typeface="Arial" panose="020B0604020202020204" pitchFamily="34" charset="0"/>
              <a:buChar char="•"/>
            </a:pPr>
            <a:r>
              <a:rPr lang="zh-CN" altLang="en-US" sz="2000" dirty="0" smtClean="0">
                <a:solidFill>
                  <a:schemeClr val="tx1">
                    <a:lumMod val="50000"/>
                    <a:lumOff val="50000"/>
                  </a:schemeClr>
                </a:solidFill>
                <a:latin typeface="Adobe 黑体 Std R" panose="020B0400000000000000" pitchFamily="34" charset="-122"/>
                <a:ea typeface="Adobe 黑体 Std R" panose="020B0400000000000000" pitchFamily="34" charset="-122"/>
              </a:rPr>
              <a:t>保障个人身份数据隐私</a:t>
            </a:r>
            <a:endParaRPr lang="en-GB" sz="2000" dirty="0">
              <a:solidFill>
                <a:schemeClr val="tx1">
                  <a:lumMod val="50000"/>
                  <a:lumOff val="50000"/>
                </a:schemeClr>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10601191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97230" y="189865"/>
            <a:ext cx="2709396" cy="523220"/>
          </a:xfrm>
          <a:prstGeom prst="rect">
            <a:avLst/>
          </a:prstGeom>
          <a:noFill/>
        </p:spPr>
        <p:txBody>
          <a:bodyPr wrap="none" rtlCol="0" anchor="t">
            <a:spAutoFit/>
          </a:bodyPr>
          <a:lstStyle/>
          <a:p>
            <a:pPr algn="l"/>
            <a:r>
              <a:rPr lang="zh-CN" altLang="en-US" sz="2800" b="1" dirty="0" smtClean="0">
                <a:solidFill>
                  <a:srgbClr val="1177DF"/>
                </a:solidFill>
                <a:latin typeface="黑体" panose="02010609060101010101" charset="-122"/>
                <a:ea typeface="黑体" panose="02010609060101010101" charset="-122"/>
                <a:sym typeface="+mn-ea"/>
              </a:rPr>
              <a:t>数字互联网时代</a:t>
            </a:r>
          </a:p>
        </p:txBody>
      </p:sp>
      <p:sp>
        <p:nvSpPr>
          <p:cNvPr id="10" name="矩形 9"/>
          <p:cNvSpPr/>
          <p:nvPr/>
        </p:nvSpPr>
        <p:spPr>
          <a:xfrm>
            <a:off x="1270" y="121920"/>
            <a:ext cx="12954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842645" y="775335"/>
            <a:ext cx="104521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81610" y="121285"/>
            <a:ext cx="34163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内容占位符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78278" y="1545406"/>
            <a:ext cx="4351338" cy="4351338"/>
          </a:xfrm>
        </p:spPr>
      </p:pic>
      <p:cxnSp>
        <p:nvCxnSpPr>
          <p:cNvPr id="16" name="直接连接符 15"/>
          <p:cNvCxnSpPr/>
          <p:nvPr/>
        </p:nvCxnSpPr>
        <p:spPr>
          <a:xfrm>
            <a:off x="2051928" y="2625213"/>
            <a:ext cx="1841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893026" y="2625213"/>
            <a:ext cx="427703" cy="427703"/>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051928" y="2255881"/>
            <a:ext cx="1829347" cy="369332"/>
          </a:xfrm>
          <a:prstGeom prst="rect">
            <a:avLst/>
          </a:prstGeom>
          <a:noFill/>
        </p:spPr>
        <p:txBody>
          <a:bodyPr wrap="none" rtlCol="0">
            <a:spAutoFit/>
          </a:bodyPr>
          <a:lstStyle/>
          <a:p>
            <a:r>
              <a:rPr lang="zh-CN" altLang="en-US" dirty="0" smtClean="0">
                <a:latin typeface="Adobe 黑体 Std R" panose="020B0400000000000000" pitchFamily="34" charset="-122"/>
                <a:ea typeface="Adobe 黑体 Std R" panose="020B0400000000000000" pitchFamily="34" charset="-122"/>
              </a:rPr>
              <a:t>全球网民超</a:t>
            </a:r>
            <a:r>
              <a:rPr lang="en-US" altLang="zh-CN" dirty="0" smtClean="0">
                <a:latin typeface="Adobe 黑体 Std R" panose="020B0400000000000000" pitchFamily="34" charset="-122"/>
                <a:ea typeface="Adobe 黑体 Std R" panose="020B0400000000000000" pitchFamily="34" charset="-122"/>
              </a:rPr>
              <a:t>35</a:t>
            </a:r>
            <a:r>
              <a:rPr lang="zh-CN" altLang="en-US" dirty="0" smtClean="0">
                <a:latin typeface="Adobe 黑体 Std R" panose="020B0400000000000000" pitchFamily="34" charset="-122"/>
                <a:ea typeface="Adobe 黑体 Std R" panose="020B0400000000000000" pitchFamily="34" charset="-122"/>
              </a:rPr>
              <a:t>亿</a:t>
            </a:r>
            <a:endParaRPr lang="en-GB" dirty="0">
              <a:latin typeface="Adobe 黑体 Std R" panose="020B0400000000000000" pitchFamily="34" charset="-122"/>
              <a:ea typeface="Adobe 黑体 Std R" panose="020B0400000000000000" pitchFamily="34" charset="-122"/>
            </a:endParaRPr>
          </a:p>
        </p:txBody>
      </p:sp>
      <p:cxnSp>
        <p:nvCxnSpPr>
          <p:cNvPr id="22" name="直接连接符 21"/>
          <p:cNvCxnSpPr/>
          <p:nvPr/>
        </p:nvCxnSpPr>
        <p:spPr>
          <a:xfrm>
            <a:off x="7979844" y="2123768"/>
            <a:ext cx="1841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721272" y="2123768"/>
            <a:ext cx="258572" cy="4277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148241" y="4975124"/>
            <a:ext cx="27575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756466" y="4689987"/>
            <a:ext cx="391775" cy="285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244364" y="3578943"/>
            <a:ext cx="31856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256503" y="3996814"/>
            <a:ext cx="19257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1858297" y="5225850"/>
            <a:ext cx="2360248" cy="4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4218544" y="4832555"/>
            <a:ext cx="267633" cy="398213"/>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866585" y="1754436"/>
            <a:ext cx="2218877" cy="369332"/>
          </a:xfrm>
          <a:prstGeom prst="rect">
            <a:avLst/>
          </a:prstGeom>
          <a:noFill/>
        </p:spPr>
        <p:txBody>
          <a:bodyPr wrap="none" rtlCol="0">
            <a:spAutoFit/>
          </a:bodyPr>
          <a:lstStyle/>
          <a:p>
            <a:r>
              <a:rPr lang="zh-CN" altLang="en-US" dirty="0" smtClean="0">
                <a:latin typeface="Adobe 黑体 Std R" panose="020B0400000000000000" pitchFamily="34" charset="-122"/>
                <a:ea typeface="Adobe 黑体 Std R" panose="020B0400000000000000" pitchFamily="34" charset="-122"/>
              </a:rPr>
              <a:t>中国网民占比</a:t>
            </a:r>
            <a:r>
              <a:rPr lang="en-US" altLang="zh-CN" dirty="0" smtClean="0">
                <a:latin typeface="Adobe 黑体 Std R" panose="020B0400000000000000" pitchFamily="34" charset="-122"/>
                <a:ea typeface="Adobe 黑体 Std R" panose="020B0400000000000000" pitchFamily="34" charset="-122"/>
              </a:rPr>
              <a:t>52.2%</a:t>
            </a:r>
            <a:endParaRPr lang="en-GB" dirty="0">
              <a:latin typeface="Adobe 黑体 Std R" panose="020B0400000000000000" pitchFamily="34" charset="-122"/>
              <a:ea typeface="Adobe 黑体 Std R" panose="020B0400000000000000" pitchFamily="34" charset="-122"/>
            </a:endParaRPr>
          </a:p>
        </p:txBody>
      </p:sp>
      <p:sp>
        <p:nvSpPr>
          <p:cNvPr id="39" name="文本框 38"/>
          <p:cNvSpPr txBox="1"/>
          <p:nvPr/>
        </p:nvSpPr>
        <p:spPr>
          <a:xfrm>
            <a:off x="8131058" y="3180114"/>
            <a:ext cx="3400290" cy="369332"/>
          </a:xfrm>
          <a:prstGeom prst="rect">
            <a:avLst/>
          </a:prstGeom>
          <a:noFill/>
        </p:spPr>
        <p:txBody>
          <a:bodyPr wrap="none" rtlCol="0">
            <a:spAutoFit/>
          </a:bodyPr>
          <a:lstStyle/>
          <a:p>
            <a:r>
              <a:rPr lang="zh-CN" altLang="en-US" dirty="0" smtClean="0">
                <a:latin typeface="Adobe 黑体 Std R" panose="020B0400000000000000" pitchFamily="34" charset="-122"/>
                <a:ea typeface="Adobe 黑体 Std R" panose="020B0400000000000000" pitchFamily="34" charset="-122"/>
              </a:rPr>
              <a:t>中国网民人均每日上网</a:t>
            </a:r>
            <a:r>
              <a:rPr lang="en-US" altLang="zh-CN" dirty="0" smtClean="0">
                <a:latin typeface="Adobe 黑体 Std R" panose="020B0400000000000000" pitchFamily="34" charset="-122"/>
                <a:ea typeface="Adobe 黑体 Std R" panose="020B0400000000000000" pitchFamily="34" charset="-122"/>
              </a:rPr>
              <a:t>3.75</a:t>
            </a:r>
            <a:r>
              <a:rPr lang="zh-CN" altLang="en-US" dirty="0" smtClean="0">
                <a:latin typeface="Adobe 黑体 Std R" panose="020B0400000000000000" pitchFamily="34" charset="-122"/>
                <a:ea typeface="Adobe 黑体 Std R" panose="020B0400000000000000" pitchFamily="34" charset="-122"/>
              </a:rPr>
              <a:t>小时</a:t>
            </a:r>
            <a:endParaRPr lang="en-GB" dirty="0">
              <a:latin typeface="Adobe 黑体 Std R" panose="020B0400000000000000" pitchFamily="34" charset="-122"/>
              <a:ea typeface="Adobe 黑体 Std R" panose="020B0400000000000000" pitchFamily="34" charset="-122"/>
            </a:endParaRPr>
          </a:p>
        </p:txBody>
      </p:sp>
      <p:sp>
        <p:nvSpPr>
          <p:cNvPr id="40" name="文本框 39"/>
          <p:cNvSpPr txBox="1"/>
          <p:nvPr/>
        </p:nvSpPr>
        <p:spPr>
          <a:xfrm>
            <a:off x="2142103" y="3669582"/>
            <a:ext cx="1988045" cy="369332"/>
          </a:xfrm>
          <a:prstGeom prst="rect">
            <a:avLst/>
          </a:prstGeom>
          <a:noFill/>
        </p:spPr>
        <p:txBody>
          <a:bodyPr wrap="none" rtlCol="0">
            <a:spAutoFit/>
          </a:bodyPr>
          <a:lstStyle/>
          <a:p>
            <a:r>
              <a:rPr lang="zh-CN" altLang="en-US" dirty="0" smtClean="0">
                <a:latin typeface="Adobe 黑体 Std R" panose="020B0400000000000000" pitchFamily="34" charset="-122"/>
                <a:ea typeface="Adobe 黑体 Std R" panose="020B0400000000000000" pitchFamily="34" charset="-122"/>
              </a:rPr>
              <a:t>占全球人口</a:t>
            </a:r>
            <a:r>
              <a:rPr lang="en-US" altLang="zh-CN" dirty="0" smtClean="0">
                <a:latin typeface="Adobe 黑体 Std R" panose="020B0400000000000000" pitchFamily="34" charset="-122"/>
                <a:ea typeface="Adobe 黑体 Std R" panose="020B0400000000000000" pitchFamily="34" charset="-122"/>
              </a:rPr>
              <a:t>46.1%</a:t>
            </a:r>
            <a:endParaRPr lang="en-GB" dirty="0">
              <a:latin typeface="Adobe 黑体 Std R" panose="020B0400000000000000" pitchFamily="34" charset="-122"/>
              <a:ea typeface="Adobe 黑体 Std R" panose="020B0400000000000000" pitchFamily="34" charset="-122"/>
            </a:endParaRPr>
          </a:p>
        </p:txBody>
      </p:sp>
      <p:sp>
        <p:nvSpPr>
          <p:cNvPr id="41" name="文本框 40"/>
          <p:cNvSpPr txBox="1"/>
          <p:nvPr/>
        </p:nvSpPr>
        <p:spPr>
          <a:xfrm>
            <a:off x="1732149" y="4866350"/>
            <a:ext cx="2651688" cy="369332"/>
          </a:xfrm>
          <a:prstGeom prst="rect">
            <a:avLst/>
          </a:prstGeom>
          <a:noFill/>
        </p:spPr>
        <p:txBody>
          <a:bodyPr wrap="none" rtlCol="0">
            <a:spAutoFit/>
          </a:bodyPr>
          <a:lstStyle/>
          <a:p>
            <a:r>
              <a:rPr lang="zh-CN" altLang="en-US" dirty="0" smtClean="0">
                <a:latin typeface="Adobe 黑体 Std R" panose="020B0400000000000000" pitchFamily="34" charset="-122"/>
                <a:ea typeface="Adobe 黑体 Std R" panose="020B0400000000000000" pitchFamily="34" charset="-122"/>
              </a:rPr>
              <a:t>网民遍布</a:t>
            </a:r>
            <a:r>
              <a:rPr lang="en-US" altLang="zh-CN" dirty="0" smtClean="0">
                <a:latin typeface="Adobe 黑体 Std R" panose="020B0400000000000000" pitchFamily="34" charset="-122"/>
                <a:ea typeface="Adobe 黑体 Std R" panose="020B0400000000000000" pitchFamily="34" charset="-122"/>
              </a:rPr>
              <a:t>201</a:t>
            </a:r>
            <a:r>
              <a:rPr lang="zh-CN" altLang="en-US" dirty="0" smtClean="0">
                <a:latin typeface="Adobe 黑体 Std R" panose="020B0400000000000000" pitchFamily="34" charset="-122"/>
                <a:ea typeface="Adobe 黑体 Std R" panose="020B0400000000000000" pitchFamily="34" charset="-122"/>
              </a:rPr>
              <a:t>个国家地区</a:t>
            </a:r>
            <a:endParaRPr lang="en-GB" dirty="0">
              <a:latin typeface="Adobe 黑体 Std R" panose="020B0400000000000000" pitchFamily="34" charset="-122"/>
              <a:ea typeface="Adobe 黑体 Std R" panose="020B0400000000000000" pitchFamily="34" charset="-122"/>
            </a:endParaRPr>
          </a:p>
        </p:txBody>
      </p:sp>
      <p:sp>
        <p:nvSpPr>
          <p:cNvPr id="49" name="文本框 48"/>
          <p:cNvSpPr txBox="1"/>
          <p:nvPr/>
        </p:nvSpPr>
        <p:spPr>
          <a:xfrm>
            <a:off x="8180337" y="4617775"/>
            <a:ext cx="2725426" cy="369332"/>
          </a:xfrm>
          <a:prstGeom prst="rect">
            <a:avLst/>
          </a:prstGeom>
          <a:noFill/>
        </p:spPr>
        <p:txBody>
          <a:bodyPr wrap="none" rtlCol="0">
            <a:spAutoFit/>
          </a:bodyPr>
          <a:lstStyle/>
          <a:p>
            <a:r>
              <a:rPr lang="en-US" altLang="zh-CN" dirty="0" smtClean="0">
                <a:latin typeface="Adobe 黑体 Std R" panose="020B0400000000000000" pitchFamily="34" charset="-122"/>
                <a:ea typeface="Adobe 黑体 Std R" panose="020B0400000000000000" pitchFamily="34" charset="-122"/>
              </a:rPr>
              <a:t>90%</a:t>
            </a:r>
            <a:r>
              <a:rPr lang="zh-CN" altLang="en-US" dirty="0" smtClean="0">
                <a:latin typeface="Adobe 黑体 Std R" panose="020B0400000000000000" pitchFamily="34" charset="-122"/>
                <a:ea typeface="Adobe 黑体 Std R" panose="020B0400000000000000" pitchFamily="34" charset="-122"/>
              </a:rPr>
              <a:t>以上来自于移动设备</a:t>
            </a:r>
            <a:endParaRPr lang="en-GB" dirty="0">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9499158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descr="111111"/>
          <p:cNvPicPr>
            <a:picLocks noChangeAspect="1"/>
          </p:cNvPicPr>
          <p:nvPr/>
        </p:nvPicPr>
        <p:blipFill>
          <a:blip r:embed="rId3"/>
          <a:stretch>
            <a:fillRect/>
          </a:stretch>
        </p:blipFill>
        <p:spPr>
          <a:xfrm>
            <a:off x="1604466" y="1338885"/>
            <a:ext cx="9145905" cy="4877435"/>
          </a:xfrm>
          <a:prstGeom prst="rect">
            <a:avLst/>
          </a:prstGeom>
        </p:spPr>
      </p:pic>
      <p:sp>
        <p:nvSpPr>
          <p:cNvPr id="9" name="文本框 8"/>
          <p:cNvSpPr txBox="1"/>
          <p:nvPr/>
        </p:nvSpPr>
        <p:spPr>
          <a:xfrm>
            <a:off x="697230" y="189865"/>
            <a:ext cx="2348720" cy="523220"/>
          </a:xfrm>
          <a:prstGeom prst="rect">
            <a:avLst/>
          </a:prstGeom>
          <a:noFill/>
        </p:spPr>
        <p:txBody>
          <a:bodyPr wrap="none" rtlCol="0" anchor="t">
            <a:spAutoFit/>
          </a:bodyPr>
          <a:lstStyle/>
          <a:p>
            <a:r>
              <a:rPr lang="zh-CN" altLang="en-US" sz="2800" b="1" dirty="0" smtClean="0">
                <a:solidFill>
                  <a:srgbClr val="1177DF"/>
                </a:solidFill>
                <a:latin typeface="黑体" panose="02010609060101010101" charset="-122"/>
                <a:ea typeface="黑体" panose="02010609060101010101" charset="-122"/>
                <a:sym typeface="+mn-ea"/>
              </a:rPr>
              <a:t>数字身份共享</a:t>
            </a:r>
          </a:p>
        </p:txBody>
      </p:sp>
      <p:sp>
        <p:nvSpPr>
          <p:cNvPr id="10" name="矩形 9"/>
          <p:cNvSpPr/>
          <p:nvPr/>
        </p:nvSpPr>
        <p:spPr>
          <a:xfrm>
            <a:off x="1270" y="121920"/>
            <a:ext cx="12954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842645" y="775335"/>
            <a:ext cx="104521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81610" y="121285"/>
            <a:ext cx="34163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内容占位符 7"/>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6357831" y="1539875"/>
            <a:ext cx="4936914" cy="3702686"/>
          </a:xfr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7230" y="1539875"/>
            <a:ext cx="4941570" cy="3706178"/>
          </a:xfrm>
          <a:prstGeom prst="rect">
            <a:avLst/>
          </a:prstGeom>
        </p:spPr>
      </p:pic>
      <p:sp>
        <p:nvSpPr>
          <p:cNvPr id="54" name="文本框 53"/>
          <p:cNvSpPr txBox="1"/>
          <p:nvPr/>
        </p:nvSpPr>
        <p:spPr>
          <a:xfrm>
            <a:off x="352425" y="5483166"/>
            <a:ext cx="5827236" cy="400110"/>
          </a:xfrm>
          <a:prstGeom prst="rect">
            <a:avLst/>
          </a:prstGeom>
          <a:noFill/>
        </p:spPr>
        <p:txBody>
          <a:bodyPr wrap="none" rtlCol="0">
            <a:spAutoFit/>
          </a:bodyPr>
          <a:lstStyle/>
          <a:p>
            <a:r>
              <a:rPr lang="zh-CN" altLang="en-US" sz="2000" dirty="0" smtClean="0">
                <a:solidFill>
                  <a:schemeClr val="tx1">
                    <a:lumMod val="50000"/>
                    <a:lumOff val="50000"/>
                  </a:schemeClr>
                </a:solidFill>
                <a:latin typeface="Adobe 黑体 Std R" panose="020B0400000000000000" pitchFamily="34" charset="-122"/>
                <a:ea typeface="Adobe 黑体 Std R" panose="020B0400000000000000" pitchFamily="34" charset="-122"/>
              </a:rPr>
              <a:t>已与英航、加州机动车管理部、富达基金达成合作</a:t>
            </a:r>
            <a:endParaRPr lang="en-GB" sz="2000" dirty="0">
              <a:solidFill>
                <a:schemeClr val="tx1">
                  <a:lumMod val="50000"/>
                  <a:lumOff val="50000"/>
                </a:schemeClr>
              </a:solidFill>
              <a:latin typeface="Adobe 黑体 Std R" panose="020B0400000000000000" pitchFamily="34" charset="-122"/>
              <a:ea typeface="Adobe 黑体 Std R" panose="020B0400000000000000" pitchFamily="34" charset="-122"/>
            </a:endParaRPr>
          </a:p>
        </p:txBody>
      </p:sp>
      <p:sp>
        <p:nvSpPr>
          <p:cNvPr id="55" name="文本框 54"/>
          <p:cNvSpPr txBox="1"/>
          <p:nvPr/>
        </p:nvSpPr>
        <p:spPr>
          <a:xfrm>
            <a:off x="7032367" y="5483166"/>
            <a:ext cx="3587842" cy="400110"/>
          </a:xfrm>
          <a:prstGeom prst="rect">
            <a:avLst/>
          </a:prstGeom>
          <a:noFill/>
        </p:spPr>
        <p:txBody>
          <a:bodyPr wrap="none" rtlCol="0">
            <a:spAutoFit/>
          </a:bodyPr>
          <a:lstStyle/>
          <a:p>
            <a:r>
              <a:rPr lang="zh-CN" altLang="en-US" sz="2000" dirty="0" smtClean="0">
                <a:solidFill>
                  <a:schemeClr val="tx1">
                    <a:lumMod val="50000"/>
                    <a:lumOff val="50000"/>
                  </a:schemeClr>
                </a:solidFill>
                <a:latin typeface="Adobe 黑体 Std R" panose="020B0400000000000000" pitchFamily="34" charset="-122"/>
                <a:ea typeface="Adobe 黑体 Std R" panose="020B0400000000000000" pitchFamily="34" charset="-122"/>
              </a:rPr>
              <a:t>副总裁</a:t>
            </a:r>
            <a:r>
              <a:rPr lang="en-US" altLang="zh-CN" sz="2000" dirty="0" smtClean="0">
                <a:solidFill>
                  <a:schemeClr val="tx1">
                    <a:lumMod val="50000"/>
                    <a:lumOff val="50000"/>
                  </a:schemeClr>
                </a:solidFill>
                <a:latin typeface="Adobe 黑体 Std R" panose="020B0400000000000000" pitchFamily="34" charset="-122"/>
                <a:ea typeface="Adobe 黑体 Std R" panose="020B0400000000000000" pitchFamily="34" charset="-122"/>
              </a:rPr>
              <a:t>Ali Nazem</a:t>
            </a:r>
            <a:r>
              <a:rPr lang="zh-CN" altLang="en-US" sz="2000" dirty="0" smtClean="0">
                <a:solidFill>
                  <a:schemeClr val="tx1">
                    <a:lumMod val="50000"/>
                    <a:lumOff val="50000"/>
                  </a:schemeClr>
                </a:solidFill>
                <a:latin typeface="Adobe 黑体 Std R" panose="020B0400000000000000" pitchFamily="34" charset="-122"/>
                <a:ea typeface="Adobe 黑体 Std R" panose="020B0400000000000000" pitchFamily="34" charset="-122"/>
              </a:rPr>
              <a:t>演示</a:t>
            </a:r>
            <a:r>
              <a:rPr lang="en-US" altLang="zh-CN" sz="2000" dirty="0" err="1" smtClean="0">
                <a:solidFill>
                  <a:schemeClr val="tx1">
                    <a:lumMod val="50000"/>
                    <a:lumOff val="50000"/>
                  </a:schemeClr>
                </a:solidFill>
                <a:latin typeface="Adobe 黑体 Std R" panose="020B0400000000000000" pitchFamily="34" charset="-122"/>
                <a:ea typeface="Adobe 黑体 Std R" panose="020B0400000000000000" pitchFamily="34" charset="-122"/>
              </a:rPr>
              <a:t>Shocard</a:t>
            </a:r>
            <a:endParaRPr lang="en-GB" sz="2000" dirty="0">
              <a:solidFill>
                <a:schemeClr val="tx1">
                  <a:lumMod val="50000"/>
                  <a:lumOff val="50000"/>
                </a:schemeClr>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33591395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descr="111111"/>
          <p:cNvPicPr>
            <a:picLocks noChangeAspect="1"/>
          </p:cNvPicPr>
          <p:nvPr/>
        </p:nvPicPr>
        <p:blipFill>
          <a:blip r:embed="rId3"/>
          <a:stretch>
            <a:fillRect/>
          </a:stretch>
        </p:blipFill>
        <p:spPr>
          <a:xfrm>
            <a:off x="1604466" y="1338885"/>
            <a:ext cx="9145905" cy="4877435"/>
          </a:xfrm>
          <a:prstGeom prst="rect">
            <a:avLst/>
          </a:prstGeom>
        </p:spPr>
      </p:pic>
      <p:sp>
        <p:nvSpPr>
          <p:cNvPr id="9" name="文本框 8"/>
          <p:cNvSpPr txBox="1"/>
          <p:nvPr/>
        </p:nvSpPr>
        <p:spPr>
          <a:xfrm>
            <a:off x="697230" y="189865"/>
            <a:ext cx="3070071" cy="523220"/>
          </a:xfrm>
          <a:prstGeom prst="rect">
            <a:avLst/>
          </a:prstGeom>
          <a:noFill/>
        </p:spPr>
        <p:txBody>
          <a:bodyPr wrap="none" rtlCol="0" anchor="t">
            <a:spAutoFit/>
          </a:bodyPr>
          <a:lstStyle/>
          <a:p>
            <a:r>
              <a:rPr lang="zh-CN" altLang="en-US" sz="2800" b="1" dirty="0" smtClean="0">
                <a:solidFill>
                  <a:srgbClr val="1177DF"/>
                </a:solidFill>
                <a:latin typeface="黑体" panose="02010609060101010101" charset="-122"/>
                <a:ea typeface="黑体" panose="02010609060101010101" charset="-122"/>
                <a:sym typeface="+mn-ea"/>
              </a:rPr>
              <a:t>暗网犯罪身份追踪</a:t>
            </a:r>
          </a:p>
        </p:txBody>
      </p:sp>
      <p:sp>
        <p:nvSpPr>
          <p:cNvPr id="10" name="矩形 9"/>
          <p:cNvSpPr/>
          <p:nvPr/>
        </p:nvSpPr>
        <p:spPr>
          <a:xfrm>
            <a:off x="1270" y="121920"/>
            <a:ext cx="12954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842645" y="775335"/>
            <a:ext cx="104521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81610" y="121285"/>
            <a:ext cx="34163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18" name="Picture 2" descr="https://qph.ec.quoracdn.net/main-qimg-79c95d10a1b049b4f2d169599738ffe7?convert_to_webp=true"/>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42645" y="1601933"/>
            <a:ext cx="4832942"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5940382" y="1415006"/>
            <a:ext cx="5213393" cy="480131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latin typeface="Adobe 黑体 Std R" panose="020B0400000000000000" pitchFamily="34" charset="-122"/>
                <a:ea typeface="Adobe 黑体 Std R" panose="020B0400000000000000" pitchFamily="34" charset="-122"/>
              </a:rPr>
              <a:t>互联网分为：</a:t>
            </a:r>
            <a:endParaRPr lang="en-US" altLang="zh-CN" dirty="0" smtClean="0">
              <a:latin typeface="Adobe 黑体 Std R" panose="020B0400000000000000" pitchFamily="34" charset="-122"/>
              <a:ea typeface="Adobe 黑体 Std R" panose="020B0400000000000000" pitchFamily="34" charset="-122"/>
            </a:endParaRPr>
          </a:p>
          <a:p>
            <a:pPr marL="742950" lvl="1" indent="-285750">
              <a:buFont typeface="Arial" panose="020B0604020202020204" pitchFamily="34" charset="0"/>
              <a:buChar char="•"/>
            </a:pPr>
            <a:r>
              <a:rPr lang="zh-CN" altLang="en-US" dirty="0" smtClean="0">
                <a:latin typeface="Adobe 黑体 Std R" panose="020B0400000000000000" pitchFamily="34" charset="-122"/>
                <a:ea typeface="Adobe 黑体 Std R" panose="020B0400000000000000" pitchFamily="34" charset="-122"/>
              </a:rPr>
              <a:t>表网络：能够从搜索引擎获得的开放网络</a:t>
            </a:r>
            <a:endParaRPr lang="en-US" altLang="zh-CN" dirty="0" smtClean="0">
              <a:latin typeface="Adobe 黑体 Std R" panose="020B0400000000000000" pitchFamily="34" charset="-122"/>
              <a:ea typeface="Adobe 黑体 Std R" panose="020B0400000000000000" pitchFamily="34" charset="-122"/>
            </a:endParaRPr>
          </a:p>
          <a:p>
            <a:pPr marL="742950" lvl="1" indent="-285750">
              <a:buFont typeface="Arial" panose="020B0604020202020204" pitchFamily="34" charset="0"/>
              <a:buChar char="•"/>
            </a:pPr>
            <a:r>
              <a:rPr lang="zh-CN" altLang="en-US" dirty="0" smtClean="0">
                <a:latin typeface="Adobe 黑体 Std R" panose="020B0400000000000000" pitchFamily="34" charset="-122"/>
                <a:ea typeface="Adobe 黑体 Std R" panose="020B0400000000000000" pitchFamily="34" charset="-122"/>
              </a:rPr>
              <a:t>深网：不能够被开放网络所爬取到的信息</a:t>
            </a:r>
            <a:endParaRPr lang="en-US" altLang="zh-CN" dirty="0" smtClean="0">
              <a:latin typeface="Adobe 黑体 Std R" panose="020B0400000000000000" pitchFamily="34" charset="-122"/>
              <a:ea typeface="Adobe 黑体 Std R" panose="020B0400000000000000" pitchFamily="34" charset="-122"/>
            </a:endParaRPr>
          </a:p>
          <a:p>
            <a:pPr marL="1200150" lvl="2" indent="-285750">
              <a:buFont typeface="Arial" panose="020B0604020202020204" pitchFamily="34" charset="0"/>
              <a:buChar char="•"/>
            </a:pPr>
            <a:r>
              <a:rPr lang="zh-CN" altLang="en-US" dirty="0" smtClean="0">
                <a:latin typeface="Adobe 黑体 Std R" panose="020B0400000000000000" pitchFamily="34" charset="-122"/>
                <a:ea typeface="Adobe 黑体 Std R" panose="020B0400000000000000" pitchFamily="34" charset="-122"/>
              </a:rPr>
              <a:t>医疗记录</a:t>
            </a:r>
            <a:endParaRPr lang="en-US" altLang="zh-CN" dirty="0" smtClean="0">
              <a:latin typeface="Adobe 黑体 Std R" panose="020B0400000000000000" pitchFamily="34" charset="-122"/>
              <a:ea typeface="Adobe 黑体 Std R" panose="020B0400000000000000" pitchFamily="34" charset="-122"/>
            </a:endParaRPr>
          </a:p>
          <a:p>
            <a:pPr marL="1200150" lvl="2" indent="-285750">
              <a:buFont typeface="Arial" panose="020B0604020202020204" pitchFamily="34" charset="0"/>
              <a:buChar char="•"/>
            </a:pPr>
            <a:r>
              <a:rPr lang="zh-CN" altLang="en-US" dirty="0" smtClean="0">
                <a:latin typeface="Adobe 黑体 Std R" panose="020B0400000000000000" pitchFamily="34" charset="-122"/>
                <a:ea typeface="Adobe 黑体 Std R" panose="020B0400000000000000" pitchFamily="34" charset="-122"/>
              </a:rPr>
              <a:t>法律文件</a:t>
            </a:r>
            <a:endParaRPr lang="en-US" altLang="zh-CN" dirty="0">
              <a:latin typeface="Adobe 黑体 Std R" panose="020B0400000000000000" pitchFamily="34" charset="-122"/>
              <a:ea typeface="Adobe 黑体 Std R" panose="020B0400000000000000" pitchFamily="34" charset="-122"/>
            </a:endParaRPr>
          </a:p>
          <a:p>
            <a:pPr marL="1200150" lvl="2" indent="-285750">
              <a:buFont typeface="Arial" panose="020B0604020202020204" pitchFamily="34" charset="0"/>
              <a:buChar char="•"/>
            </a:pPr>
            <a:r>
              <a:rPr lang="zh-CN" altLang="en-US" dirty="0" smtClean="0">
                <a:latin typeface="Adobe 黑体 Std R" panose="020B0400000000000000" pitchFamily="34" charset="-122"/>
                <a:ea typeface="Adobe 黑体 Std R" panose="020B0400000000000000" pitchFamily="34" charset="-122"/>
              </a:rPr>
              <a:t>学术信息</a:t>
            </a:r>
            <a:endParaRPr lang="en-US" altLang="zh-CN" dirty="0" smtClean="0">
              <a:latin typeface="Adobe 黑体 Std R" panose="020B0400000000000000" pitchFamily="34" charset="-122"/>
              <a:ea typeface="Adobe 黑体 Std R" panose="020B0400000000000000" pitchFamily="34" charset="-122"/>
            </a:endParaRPr>
          </a:p>
          <a:p>
            <a:pPr marL="1200150" lvl="2" indent="-285750">
              <a:buFont typeface="Arial" panose="020B0604020202020204" pitchFamily="34" charset="0"/>
              <a:buChar char="•"/>
            </a:pPr>
            <a:r>
              <a:rPr lang="zh-CN" altLang="en-US" dirty="0" smtClean="0">
                <a:latin typeface="Adobe 黑体 Std R" panose="020B0400000000000000" pitchFamily="34" charset="-122"/>
                <a:ea typeface="Adobe 黑体 Std R" panose="020B0400000000000000" pitchFamily="34" charset="-122"/>
              </a:rPr>
              <a:t>政府资源</a:t>
            </a:r>
            <a:endParaRPr lang="en-US" altLang="zh-CN" dirty="0" smtClean="0">
              <a:latin typeface="Adobe 黑体 Std R" panose="020B0400000000000000" pitchFamily="34" charset="-122"/>
              <a:ea typeface="Adobe 黑体 Std R" panose="020B0400000000000000" pitchFamily="34" charset="-122"/>
            </a:endParaRPr>
          </a:p>
          <a:p>
            <a:pPr marL="1200150" lvl="2" indent="-285750">
              <a:buFont typeface="Arial" panose="020B0604020202020204" pitchFamily="34" charset="0"/>
              <a:buChar char="•"/>
            </a:pPr>
            <a:r>
              <a:rPr lang="en-US" altLang="zh-CN" dirty="0" smtClean="0">
                <a:latin typeface="Adobe 黑体 Std R" panose="020B0400000000000000" pitchFamily="34" charset="-122"/>
                <a:ea typeface="Adobe 黑体 Std R" panose="020B0400000000000000" pitchFamily="34" charset="-122"/>
              </a:rPr>
              <a:t>……</a:t>
            </a:r>
          </a:p>
          <a:p>
            <a:pPr marL="742950" lvl="1" indent="-285750">
              <a:buFont typeface="Arial" panose="020B0604020202020204" pitchFamily="34" charset="0"/>
              <a:buChar char="•"/>
            </a:pPr>
            <a:r>
              <a:rPr lang="zh-CN" altLang="en-US" dirty="0" smtClean="0">
                <a:latin typeface="Adobe 黑体 Std R" panose="020B0400000000000000" pitchFamily="34" charset="-122"/>
                <a:ea typeface="Adobe 黑体 Std R" panose="020B0400000000000000" pitchFamily="34" charset="-122"/>
              </a:rPr>
              <a:t>暗网：只有通过</a:t>
            </a:r>
            <a:r>
              <a:rPr lang="en-US" altLang="zh-CN" dirty="0" smtClean="0">
                <a:latin typeface="Adobe 黑体 Std R" panose="020B0400000000000000" pitchFamily="34" charset="-122"/>
                <a:ea typeface="Adobe 黑体 Std R" panose="020B0400000000000000" pitchFamily="34" charset="-122"/>
              </a:rPr>
              <a:t>TOR</a:t>
            </a:r>
            <a:r>
              <a:rPr lang="zh-CN" altLang="en-US" dirty="0" smtClean="0">
                <a:latin typeface="Adobe 黑体 Std R" panose="020B0400000000000000" pitchFamily="34" charset="-122"/>
                <a:ea typeface="Adobe 黑体 Std R" panose="020B0400000000000000" pitchFamily="34" charset="-122"/>
              </a:rPr>
              <a:t>洋葱网络等特定浏览器才进入的网络</a:t>
            </a:r>
            <a:endParaRPr lang="en-US" altLang="zh-CN" dirty="0" smtClean="0">
              <a:latin typeface="Adobe 黑体 Std R" panose="020B0400000000000000" pitchFamily="34" charset="-122"/>
              <a:ea typeface="Adobe 黑体 Std R" panose="020B0400000000000000" pitchFamily="34" charset="-122"/>
            </a:endParaRPr>
          </a:p>
          <a:p>
            <a:pPr marL="1200150" lvl="2" indent="-285750">
              <a:buFont typeface="Arial" panose="020B0604020202020204" pitchFamily="34" charset="0"/>
              <a:buChar char="•"/>
            </a:pPr>
            <a:r>
              <a:rPr lang="zh-CN" altLang="en-US" dirty="0" smtClean="0">
                <a:latin typeface="Adobe 黑体 Std R" panose="020B0400000000000000" pitchFamily="34" charset="-122"/>
                <a:ea typeface="Adobe 黑体 Std R" panose="020B0400000000000000" pitchFamily="34" charset="-122"/>
              </a:rPr>
              <a:t>毒品交易</a:t>
            </a:r>
            <a:endParaRPr lang="en-US" altLang="zh-CN" dirty="0" smtClean="0">
              <a:latin typeface="Adobe 黑体 Std R" panose="020B0400000000000000" pitchFamily="34" charset="-122"/>
              <a:ea typeface="Adobe 黑体 Std R" panose="020B0400000000000000" pitchFamily="34" charset="-122"/>
            </a:endParaRPr>
          </a:p>
          <a:p>
            <a:pPr marL="1200150" lvl="2" indent="-285750">
              <a:buFont typeface="Arial" panose="020B0604020202020204" pitchFamily="34" charset="0"/>
              <a:buChar char="•"/>
            </a:pPr>
            <a:r>
              <a:rPr lang="zh-CN" altLang="en-US" dirty="0" smtClean="0">
                <a:latin typeface="Adobe 黑体 Std R" panose="020B0400000000000000" pitchFamily="34" charset="-122"/>
                <a:ea typeface="Adobe 黑体 Std R" panose="020B0400000000000000" pitchFamily="34" charset="-122"/>
              </a:rPr>
              <a:t>加密通信</a:t>
            </a:r>
            <a:endParaRPr lang="en-US" altLang="zh-CN" dirty="0" smtClean="0">
              <a:latin typeface="Adobe 黑体 Std R" panose="020B0400000000000000" pitchFamily="34" charset="-122"/>
              <a:ea typeface="Adobe 黑体 Std R" panose="020B0400000000000000" pitchFamily="34" charset="-122"/>
            </a:endParaRPr>
          </a:p>
          <a:p>
            <a:pPr marL="1200150" lvl="2" indent="-285750">
              <a:buFont typeface="Arial" panose="020B0604020202020204" pitchFamily="34" charset="0"/>
              <a:buChar char="•"/>
            </a:pPr>
            <a:r>
              <a:rPr lang="zh-CN" altLang="en-US" dirty="0" smtClean="0">
                <a:latin typeface="Adobe 黑体 Std R" panose="020B0400000000000000" pitchFamily="34" charset="-122"/>
                <a:ea typeface="Adobe 黑体 Std R" panose="020B0400000000000000" pitchFamily="34" charset="-122"/>
              </a:rPr>
              <a:t>非法信息</a:t>
            </a:r>
            <a:endParaRPr lang="en-US" altLang="zh-CN" dirty="0" smtClean="0">
              <a:latin typeface="Adobe 黑体 Std R" panose="020B0400000000000000" pitchFamily="34" charset="-122"/>
              <a:ea typeface="Adobe 黑体 Std R" panose="020B0400000000000000" pitchFamily="34" charset="-122"/>
            </a:endParaRPr>
          </a:p>
          <a:p>
            <a:pPr marL="1200150" lvl="2" indent="-285750">
              <a:buFont typeface="Arial" panose="020B0604020202020204" pitchFamily="34" charset="0"/>
              <a:buChar char="•"/>
            </a:pPr>
            <a:r>
              <a:rPr lang="en-US" dirty="0" smtClean="0">
                <a:latin typeface="Adobe 黑体 Std R" panose="020B0400000000000000" pitchFamily="34" charset="-122"/>
                <a:ea typeface="Adobe 黑体 Std R" panose="020B0400000000000000" pitchFamily="34" charset="-122"/>
              </a:rPr>
              <a:t>TOR</a:t>
            </a:r>
            <a:r>
              <a:rPr lang="zh-CN" altLang="en-US" dirty="0" smtClean="0">
                <a:latin typeface="Adobe 黑体 Std R" panose="020B0400000000000000" pitchFamily="34" charset="-122"/>
                <a:ea typeface="Adobe 黑体 Std R" panose="020B0400000000000000" pitchFamily="34" charset="-122"/>
              </a:rPr>
              <a:t>加密网页</a:t>
            </a:r>
            <a:endParaRPr lang="en-US" altLang="zh-CN" dirty="0" smtClean="0">
              <a:latin typeface="Adobe 黑体 Std R" panose="020B0400000000000000" pitchFamily="34" charset="-122"/>
              <a:ea typeface="Adobe 黑体 Std R" panose="020B0400000000000000" pitchFamily="34" charset="-122"/>
            </a:endParaRPr>
          </a:p>
          <a:p>
            <a:pPr marL="1200150" lvl="2" indent="-285750">
              <a:buFont typeface="Arial" panose="020B0604020202020204" pitchFamily="34" charset="0"/>
              <a:buChar char="•"/>
            </a:pPr>
            <a:r>
              <a:rPr lang="en-US" altLang="zh-CN" dirty="0" smtClean="0">
                <a:latin typeface="Adobe 黑体 Std R" panose="020B0400000000000000" pitchFamily="34" charset="-122"/>
                <a:ea typeface="Adobe 黑体 Std R" panose="020B0400000000000000" pitchFamily="34" charset="-122"/>
              </a:rPr>
              <a:t>……</a:t>
            </a:r>
          </a:p>
          <a:p>
            <a:pPr marL="285750" indent="-285750">
              <a:buFont typeface="Arial" panose="020B0604020202020204" pitchFamily="34" charset="0"/>
              <a:buChar char="•"/>
            </a:pPr>
            <a:r>
              <a:rPr lang="zh-CN" altLang="en-US" dirty="0" smtClean="0">
                <a:latin typeface="Adobe 黑体 Std R" panose="020B0400000000000000" pitchFamily="34" charset="-122"/>
                <a:ea typeface="Adobe 黑体 Std R" panose="020B0400000000000000" pitchFamily="34" charset="-122"/>
              </a:rPr>
              <a:t>比特币由于其匿名性被多数暗网用户用作非法交易货币</a:t>
            </a:r>
            <a:endParaRPr lang="en-GB" dirty="0">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42415527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111111"/>
          <p:cNvPicPr>
            <a:picLocks noChangeAspect="1"/>
          </p:cNvPicPr>
          <p:nvPr/>
        </p:nvPicPr>
        <p:blipFill>
          <a:blip r:embed="rId3"/>
          <a:stretch>
            <a:fillRect/>
          </a:stretch>
        </p:blipFill>
        <p:spPr>
          <a:xfrm>
            <a:off x="1604466" y="1338885"/>
            <a:ext cx="9145905" cy="4877435"/>
          </a:xfrm>
          <a:prstGeom prst="rect">
            <a:avLst/>
          </a:prstGeom>
        </p:spPr>
      </p:pic>
      <p:sp>
        <p:nvSpPr>
          <p:cNvPr id="9" name="文本框 8"/>
          <p:cNvSpPr txBox="1"/>
          <p:nvPr/>
        </p:nvSpPr>
        <p:spPr>
          <a:xfrm>
            <a:off x="697230" y="189865"/>
            <a:ext cx="3070071" cy="523220"/>
          </a:xfrm>
          <a:prstGeom prst="rect">
            <a:avLst/>
          </a:prstGeom>
          <a:noFill/>
        </p:spPr>
        <p:txBody>
          <a:bodyPr wrap="none" rtlCol="0" anchor="t">
            <a:spAutoFit/>
          </a:bodyPr>
          <a:lstStyle/>
          <a:p>
            <a:r>
              <a:rPr lang="zh-CN" altLang="en-US" sz="2800" b="1" dirty="0" smtClean="0">
                <a:solidFill>
                  <a:srgbClr val="1177DF"/>
                </a:solidFill>
                <a:latin typeface="黑体" panose="02010609060101010101" charset="-122"/>
                <a:ea typeface="黑体" panose="02010609060101010101" charset="-122"/>
                <a:sym typeface="+mn-ea"/>
              </a:rPr>
              <a:t>暗网犯罪身份追踪</a:t>
            </a:r>
          </a:p>
        </p:txBody>
      </p:sp>
      <p:sp>
        <p:nvSpPr>
          <p:cNvPr id="10" name="矩形 9"/>
          <p:cNvSpPr/>
          <p:nvPr/>
        </p:nvSpPr>
        <p:spPr>
          <a:xfrm>
            <a:off x="1270" y="121920"/>
            <a:ext cx="12954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842645" y="775335"/>
            <a:ext cx="104521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81610" y="121285"/>
            <a:ext cx="34163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18" name="Picture 2" descr="https://qph.ec.quoracdn.net/main-qimg-79c95d10a1b049b4f2d169599738ffe7?convert_to_webp=true"/>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833870" y="1601933"/>
            <a:ext cx="4832942"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159839" y="3777169"/>
            <a:ext cx="1597975" cy="369332"/>
          </a:xfrm>
          <a:prstGeom prst="rect">
            <a:avLst/>
          </a:prstGeom>
        </p:spPr>
        <p:txBody>
          <a:bodyPr wrap="square">
            <a:spAutoFit/>
          </a:bodyPr>
          <a:lstStyle/>
          <a:p>
            <a:r>
              <a:rPr lang="zh-CN" altLang="en-US" dirty="0" smtClean="0">
                <a:latin typeface="Adobe 黑体 Std R" panose="020B0400000000000000" pitchFamily="34" charset="-122"/>
                <a:ea typeface="Adobe 黑体 Std R" panose="020B0400000000000000" pitchFamily="34" charset="-122"/>
                <a:cs typeface="Times New Roman" panose="02020603050405020304" pitchFamily="18" charset="0"/>
              </a:rPr>
              <a:t>数据侦测技术</a:t>
            </a:r>
            <a:endParaRPr lang="en-US" altLang="zh-CN" dirty="0" smtClean="0">
              <a:latin typeface="Adobe 黑体 Std R" panose="020B0400000000000000" pitchFamily="34" charset="-122"/>
              <a:ea typeface="Adobe 黑体 Std R" panose="020B0400000000000000" pitchFamily="34" charset="-122"/>
              <a:cs typeface="Times New Roman" panose="02020603050405020304" pitchFamily="18" charset="0"/>
            </a:endParaRPr>
          </a:p>
        </p:txBody>
      </p:sp>
      <p:cxnSp>
        <p:nvCxnSpPr>
          <p:cNvPr id="5" name="肘形连接符 4"/>
          <p:cNvCxnSpPr/>
          <p:nvPr/>
        </p:nvCxnSpPr>
        <p:spPr>
          <a:xfrm rot="10800000" flipV="1">
            <a:off x="3848100" y="2000250"/>
            <a:ext cx="2985770" cy="1600200"/>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rot="10800000">
            <a:off x="3866517" y="3597622"/>
            <a:ext cx="2967354" cy="156492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3866516" y="3597622"/>
            <a:ext cx="2967354" cy="28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91311" y="1747003"/>
            <a:ext cx="2321418" cy="923330"/>
          </a:xfrm>
          <a:prstGeom prst="rect">
            <a:avLst/>
          </a:prstGeom>
        </p:spPr>
        <p:txBody>
          <a:bodyPr wrap="square">
            <a:spAutoFit/>
          </a:bodyPr>
          <a:lstStyle/>
          <a:p>
            <a:pPr lvl="1"/>
            <a:r>
              <a:rPr lang="zh-CN" altLang="zh-CN" dirty="0" smtClean="0">
                <a:latin typeface="Adobe 黑体 Std R" panose="020B0400000000000000" pitchFamily="34" charset="-122"/>
                <a:ea typeface="Adobe 黑体 Std R" panose="020B0400000000000000" pitchFamily="34" charset="-122"/>
                <a:cs typeface="Times New Roman" panose="02020603050405020304" pitchFamily="18" charset="0"/>
              </a:rPr>
              <a:t>社交网络、论坛、社区等公网上的数据爬取</a:t>
            </a:r>
            <a:endParaRPr lang="en-US" altLang="zh-CN" dirty="0">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19" name="矩形 18"/>
          <p:cNvSpPr/>
          <p:nvPr/>
        </p:nvSpPr>
        <p:spPr>
          <a:xfrm>
            <a:off x="4542048" y="3296697"/>
            <a:ext cx="1999650" cy="923330"/>
          </a:xfrm>
          <a:prstGeom prst="rect">
            <a:avLst/>
          </a:prstGeom>
        </p:spPr>
        <p:txBody>
          <a:bodyPr wrap="square">
            <a:spAutoFit/>
          </a:bodyPr>
          <a:lstStyle/>
          <a:p>
            <a:r>
              <a:rPr lang="zh-CN" altLang="zh-CN" dirty="0" smtClean="0">
                <a:latin typeface="Adobe 黑体 Std R" panose="020B0400000000000000" pitchFamily="34" charset="-122"/>
                <a:ea typeface="Adobe 黑体 Std R" panose="020B0400000000000000" pitchFamily="34" charset="-122"/>
                <a:cs typeface="Times New Roman" panose="02020603050405020304" pitchFamily="18" charset="0"/>
              </a:rPr>
              <a:t>手动发起的探测行为所返回的数据</a:t>
            </a:r>
            <a:endParaRPr lang="en-GB" dirty="0"/>
          </a:p>
        </p:txBody>
      </p:sp>
      <p:sp>
        <p:nvSpPr>
          <p:cNvPr id="20" name="矩形 19"/>
          <p:cNvSpPr/>
          <p:nvPr/>
        </p:nvSpPr>
        <p:spPr>
          <a:xfrm>
            <a:off x="4091311" y="4987617"/>
            <a:ext cx="2489864" cy="646331"/>
          </a:xfrm>
          <a:prstGeom prst="rect">
            <a:avLst/>
          </a:prstGeom>
        </p:spPr>
        <p:txBody>
          <a:bodyPr wrap="square">
            <a:spAutoFit/>
          </a:bodyPr>
          <a:lstStyle/>
          <a:p>
            <a:pPr lvl="1"/>
            <a:r>
              <a:rPr lang="zh-CN" altLang="zh-CN" dirty="0" smtClean="0">
                <a:latin typeface="Adobe 黑体 Std R" panose="020B0400000000000000" pitchFamily="34" charset="-122"/>
                <a:ea typeface="Adobe 黑体 Std R" panose="020B0400000000000000" pitchFamily="34" charset="-122"/>
                <a:cs typeface="Times New Roman" panose="02020603050405020304" pitchFamily="18" charset="0"/>
              </a:rPr>
              <a:t>与暗网卧底协作获得的暗网数据</a:t>
            </a:r>
            <a:endParaRPr lang="en-GB" altLang="zh-CN" dirty="0">
              <a:latin typeface="Adobe 黑体 Std R" panose="020B0400000000000000" pitchFamily="34" charset="-122"/>
              <a:ea typeface="Adobe 黑体 Std R" panose="020B0400000000000000" pitchFamily="34" charset="-122"/>
            </a:endParaRPr>
          </a:p>
        </p:txBody>
      </p:sp>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1139" y="3184928"/>
            <a:ext cx="1815376" cy="621520"/>
          </a:xfrm>
          <a:prstGeom prst="rect">
            <a:avLst/>
          </a:prstGeom>
        </p:spPr>
      </p:pic>
      <p:pic>
        <p:nvPicPr>
          <p:cNvPr id="26" name="图片 25"/>
          <p:cNvPicPr>
            <a:picLocks noChangeAspect="1"/>
          </p:cNvPicPr>
          <p:nvPr/>
        </p:nvPicPr>
        <p:blipFill>
          <a:blip r:embed="rId6"/>
          <a:stretch>
            <a:fillRect/>
          </a:stretch>
        </p:blipFill>
        <p:spPr>
          <a:xfrm>
            <a:off x="260204" y="2716675"/>
            <a:ext cx="1495193" cy="1495193"/>
          </a:xfrm>
          <a:prstGeom prst="rect">
            <a:avLst/>
          </a:prstGeom>
        </p:spPr>
      </p:pic>
      <p:sp>
        <p:nvSpPr>
          <p:cNvPr id="28" name="文本框 27"/>
          <p:cNvSpPr txBox="1"/>
          <p:nvPr/>
        </p:nvSpPr>
        <p:spPr>
          <a:xfrm>
            <a:off x="64135" y="4162193"/>
            <a:ext cx="1830661" cy="646331"/>
          </a:xfrm>
          <a:prstGeom prst="rect">
            <a:avLst/>
          </a:prstGeom>
          <a:noFill/>
        </p:spPr>
        <p:txBody>
          <a:bodyPr wrap="square" rtlCol="0">
            <a:spAutoFit/>
          </a:bodyPr>
          <a:lstStyle/>
          <a:p>
            <a:pPr algn="ctr"/>
            <a:r>
              <a:rPr lang="zh-CN" altLang="en-US" dirty="0" smtClean="0">
                <a:latin typeface="Adobe 黑体 Std R" panose="020B0400000000000000" pitchFamily="34" charset="-122"/>
                <a:ea typeface="Adobe 黑体 Std R" panose="020B0400000000000000" pitchFamily="34" charset="-122"/>
              </a:rPr>
              <a:t>比特币</a:t>
            </a:r>
            <a:endParaRPr lang="en-US" altLang="zh-CN" dirty="0" smtClean="0">
              <a:latin typeface="Adobe 黑体 Std R" panose="020B0400000000000000" pitchFamily="34" charset="-122"/>
              <a:ea typeface="Adobe 黑体 Std R" panose="020B0400000000000000" pitchFamily="34" charset="-122"/>
            </a:endParaRPr>
          </a:p>
          <a:p>
            <a:pPr algn="ctr"/>
            <a:r>
              <a:rPr lang="zh-CN" altLang="en-US" dirty="0" smtClean="0">
                <a:latin typeface="Adobe 黑体 Std R" panose="020B0400000000000000" pitchFamily="34" charset="-122"/>
                <a:ea typeface="Adobe 黑体 Std R" panose="020B0400000000000000" pitchFamily="34" charset="-122"/>
              </a:rPr>
              <a:t>公有区块链数据</a:t>
            </a:r>
            <a:endParaRPr lang="en-GB" dirty="0">
              <a:latin typeface="Adobe 黑体 Std R" panose="020B0400000000000000" pitchFamily="34" charset="-122"/>
              <a:ea typeface="Adobe 黑体 Std R" panose="020B0400000000000000" pitchFamily="34" charset="-122"/>
            </a:endParaRPr>
          </a:p>
        </p:txBody>
      </p:sp>
      <p:cxnSp>
        <p:nvCxnSpPr>
          <p:cNvPr id="30" name="直接箭头连接符 29"/>
          <p:cNvCxnSpPr/>
          <p:nvPr/>
        </p:nvCxnSpPr>
        <p:spPr>
          <a:xfrm>
            <a:off x="1604466" y="3597621"/>
            <a:ext cx="465705"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3866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descr="111111"/>
          <p:cNvPicPr>
            <a:picLocks noChangeAspect="1"/>
          </p:cNvPicPr>
          <p:nvPr/>
        </p:nvPicPr>
        <p:blipFill>
          <a:blip r:embed="rId3"/>
          <a:stretch>
            <a:fillRect/>
          </a:stretch>
        </p:blipFill>
        <p:spPr>
          <a:xfrm>
            <a:off x="1604466" y="1338885"/>
            <a:ext cx="9145905" cy="4877435"/>
          </a:xfrm>
          <a:prstGeom prst="rect">
            <a:avLst/>
          </a:prstGeom>
        </p:spPr>
      </p:pic>
      <p:sp>
        <p:nvSpPr>
          <p:cNvPr id="9" name="文本框 8"/>
          <p:cNvSpPr txBox="1"/>
          <p:nvPr/>
        </p:nvSpPr>
        <p:spPr>
          <a:xfrm>
            <a:off x="697230" y="189865"/>
            <a:ext cx="3070071" cy="523220"/>
          </a:xfrm>
          <a:prstGeom prst="rect">
            <a:avLst/>
          </a:prstGeom>
          <a:noFill/>
        </p:spPr>
        <p:txBody>
          <a:bodyPr wrap="none" rtlCol="0" anchor="t">
            <a:spAutoFit/>
          </a:bodyPr>
          <a:lstStyle/>
          <a:p>
            <a:r>
              <a:rPr lang="zh-CN" altLang="en-US" sz="2800" b="1" dirty="0" smtClean="0">
                <a:solidFill>
                  <a:srgbClr val="1177DF"/>
                </a:solidFill>
                <a:latin typeface="黑体" panose="02010609060101010101" charset="-122"/>
                <a:ea typeface="黑体" panose="02010609060101010101" charset="-122"/>
                <a:sym typeface="+mn-ea"/>
              </a:rPr>
              <a:t>暗网犯罪身份追踪</a:t>
            </a:r>
          </a:p>
        </p:txBody>
      </p:sp>
      <p:sp>
        <p:nvSpPr>
          <p:cNvPr id="10" name="矩形 9"/>
          <p:cNvSpPr/>
          <p:nvPr/>
        </p:nvSpPr>
        <p:spPr>
          <a:xfrm>
            <a:off x="1270" y="121920"/>
            <a:ext cx="12954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842645" y="775335"/>
            <a:ext cx="104521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81610" y="121285"/>
            <a:ext cx="34163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内容占位符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3285525" y="978675"/>
            <a:ext cx="5783784" cy="4337838"/>
          </a:xfrm>
        </p:spPr>
      </p:pic>
      <p:sp>
        <p:nvSpPr>
          <p:cNvPr id="22" name="文本框 21"/>
          <p:cNvSpPr txBox="1"/>
          <p:nvPr/>
        </p:nvSpPr>
        <p:spPr>
          <a:xfrm>
            <a:off x="2768471" y="5430869"/>
            <a:ext cx="6817892" cy="1015663"/>
          </a:xfrm>
          <a:prstGeom prst="rect">
            <a:avLst/>
          </a:prstGeom>
          <a:noFill/>
        </p:spPr>
        <p:txBody>
          <a:bodyPr wrap="none" rtlCol="0">
            <a:spAutoFit/>
          </a:bodyPr>
          <a:lstStyle/>
          <a:p>
            <a:pPr algn="ctr"/>
            <a:r>
              <a:rPr lang="en-GB" altLang="zh-CN" sz="2000" dirty="0">
                <a:solidFill>
                  <a:schemeClr val="tx1">
                    <a:lumMod val="50000"/>
                    <a:lumOff val="50000"/>
                  </a:schemeClr>
                </a:solidFill>
                <a:latin typeface="Adobe 黑体 Std R" panose="020B0400000000000000" pitchFamily="34" charset="-122"/>
                <a:ea typeface="Adobe 黑体 Std R" panose="020B0400000000000000" pitchFamily="34" charset="-122"/>
              </a:rPr>
              <a:t>CEO Fabio </a:t>
            </a:r>
            <a:r>
              <a:rPr lang="en-GB" altLang="zh-CN" sz="2000" dirty="0" err="1" smtClean="0">
                <a:solidFill>
                  <a:schemeClr val="tx1">
                    <a:lumMod val="50000"/>
                    <a:lumOff val="50000"/>
                  </a:schemeClr>
                </a:solidFill>
                <a:latin typeface="Adobe 黑体 Std R" panose="020B0400000000000000" pitchFamily="34" charset="-122"/>
                <a:ea typeface="Adobe 黑体 Std R" panose="020B0400000000000000" pitchFamily="34" charset="-122"/>
              </a:rPr>
              <a:t>Federici</a:t>
            </a:r>
            <a:r>
              <a:rPr lang="zh-CN" altLang="en-US" sz="2000" dirty="0" smtClean="0">
                <a:solidFill>
                  <a:schemeClr val="tx1">
                    <a:lumMod val="50000"/>
                    <a:lumOff val="50000"/>
                  </a:schemeClr>
                </a:solidFill>
                <a:latin typeface="Adobe 黑体 Std R" panose="020B0400000000000000" pitchFamily="34" charset="-122"/>
                <a:ea typeface="Adobe 黑体 Std R" panose="020B0400000000000000" pitchFamily="34" charset="-122"/>
              </a:rPr>
              <a:t>展示</a:t>
            </a:r>
            <a:r>
              <a:rPr lang="en-US" altLang="zh-CN" sz="2000" dirty="0" err="1" smtClean="0">
                <a:solidFill>
                  <a:schemeClr val="tx1">
                    <a:lumMod val="50000"/>
                    <a:lumOff val="50000"/>
                  </a:schemeClr>
                </a:solidFill>
                <a:latin typeface="Adobe 黑体 Std R" panose="020B0400000000000000" pitchFamily="34" charset="-122"/>
                <a:ea typeface="Adobe 黑体 Std R" panose="020B0400000000000000" pitchFamily="34" charset="-122"/>
              </a:rPr>
              <a:t>Skry</a:t>
            </a:r>
            <a:r>
              <a:rPr lang="zh-CN" altLang="en-US" sz="2000" dirty="0" smtClean="0">
                <a:solidFill>
                  <a:schemeClr val="tx1">
                    <a:lumMod val="50000"/>
                    <a:lumOff val="50000"/>
                  </a:schemeClr>
                </a:solidFill>
                <a:latin typeface="Adobe 黑体 Std R" panose="020B0400000000000000" pitchFamily="34" charset="-122"/>
                <a:ea typeface="Adobe 黑体 Std R" panose="020B0400000000000000" pitchFamily="34" charset="-122"/>
              </a:rPr>
              <a:t>的数据侦测可视化系统</a:t>
            </a:r>
            <a:endParaRPr lang="en-US" altLang="zh-CN" sz="2000" dirty="0" smtClean="0">
              <a:solidFill>
                <a:schemeClr val="tx1">
                  <a:lumMod val="50000"/>
                  <a:lumOff val="50000"/>
                </a:schemeClr>
              </a:solidFill>
              <a:latin typeface="Adobe 黑体 Std R" panose="020B0400000000000000" pitchFamily="34" charset="-122"/>
              <a:ea typeface="Adobe 黑体 Std R" panose="020B0400000000000000" pitchFamily="34" charset="-122"/>
            </a:endParaRPr>
          </a:p>
          <a:p>
            <a:pPr algn="ctr"/>
            <a:r>
              <a:rPr lang="zh-CN" altLang="en-US" sz="2000" dirty="0" smtClean="0">
                <a:solidFill>
                  <a:schemeClr val="tx1">
                    <a:lumMod val="50000"/>
                    <a:lumOff val="50000"/>
                  </a:schemeClr>
                </a:solidFill>
                <a:latin typeface="Adobe 黑体 Std R" panose="020B0400000000000000" pitchFamily="34" charset="-122"/>
                <a:ea typeface="Adobe 黑体 Std R" panose="020B0400000000000000" pitchFamily="34" charset="-122"/>
              </a:rPr>
              <a:t>通过庞大的数据来源最终锁定嫌犯</a:t>
            </a:r>
            <a:r>
              <a:rPr lang="en-US" altLang="zh-CN" sz="2000" dirty="0" smtClean="0">
                <a:solidFill>
                  <a:schemeClr val="tx1">
                    <a:lumMod val="50000"/>
                    <a:lumOff val="50000"/>
                  </a:schemeClr>
                </a:solidFill>
                <a:latin typeface="Adobe 黑体 Std R" panose="020B0400000000000000" pitchFamily="34" charset="-122"/>
                <a:ea typeface="Adobe 黑体 Std R" panose="020B0400000000000000" pitchFamily="34" charset="-122"/>
              </a:rPr>
              <a:t>IP</a:t>
            </a:r>
            <a:r>
              <a:rPr lang="zh-CN" altLang="en-US" sz="2000" dirty="0" smtClean="0">
                <a:solidFill>
                  <a:schemeClr val="tx1">
                    <a:lumMod val="50000"/>
                    <a:lumOff val="50000"/>
                  </a:schemeClr>
                </a:solidFill>
                <a:latin typeface="Adobe 黑体 Std R" panose="020B0400000000000000" pitchFamily="34" charset="-122"/>
                <a:ea typeface="Adobe 黑体 Std R" panose="020B0400000000000000" pitchFamily="34" charset="-122"/>
              </a:rPr>
              <a:t>并与比特币公钥相关联</a:t>
            </a:r>
            <a:endParaRPr lang="en-US" altLang="zh-CN" sz="2000" dirty="0" smtClean="0">
              <a:solidFill>
                <a:schemeClr val="tx1">
                  <a:lumMod val="50000"/>
                  <a:lumOff val="50000"/>
                </a:schemeClr>
              </a:solidFill>
              <a:latin typeface="Adobe 黑体 Std R" panose="020B0400000000000000" pitchFamily="34" charset="-122"/>
              <a:ea typeface="Adobe 黑体 Std R" panose="020B0400000000000000" pitchFamily="34" charset="-122"/>
            </a:endParaRPr>
          </a:p>
          <a:p>
            <a:pPr algn="ctr"/>
            <a:r>
              <a:rPr lang="en-US" sz="2000" dirty="0" err="1" smtClean="0">
                <a:solidFill>
                  <a:schemeClr val="tx1">
                    <a:lumMod val="50000"/>
                    <a:lumOff val="50000"/>
                  </a:schemeClr>
                </a:solidFill>
                <a:latin typeface="Adobe 黑体 Std R" panose="020B0400000000000000" pitchFamily="34" charset="-122"/>
                <a:ea typeface="Adobe 黑体 Std R" panose="020B0400000000000000" pitchFamily="34" charset="-122"/>
              </a:rPr>
              <a:t>Skry</a:t>
            </a:r>
            <a:r>
              <a:rPr lang="zh-CN" altLang="en-US" sz="2000" dirty="0" smtClean="0">
                <a:solidFill>
                  <a:schemeClr val="tx1">
                    <a:lumMod val="50000"/>
                    <a:lumOff val="50000"/>
                  </a:schemeClr>
                </a:solidFill>
                <a:latin typeface="Adobe 黑体 Std R" panose="020B0400000000000000" pitchFamily="34" charset="-122"/>
                <a:ea typeface="Adobe 黑体 Std R" panose="020B0400000000000000" pitchFamily="34" charset="-122"/>
              </a:rPr>
              <a:t>主要服务于银行反洗钱部门与各国政府治安部门</a:t>
            </a:r>
            <a:endParaRPr lang="en-GB" sz="2000" dirty="0">
              <a:solidFill>
                <a:schemeClr val="tx1">
                  <a:lumMod val="50000"/>
                  <a:lumOff val="50000"/>
                </a:schemeClr>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21306590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430213" y="3419475"/>
            <a:ext cx="5227637" cy="769441"/>
          </a:xfrm>
          <a:prstGeom prst="rect">
            <a:avLst/>
          </a:prstGeom>
          <a:noFill/>
          <a:ln w="9525">
            <a:noFill/>
            <a:miter lim="800000"/>
            <a:headEnd/>
            <a:tailEnd/>
          </a:ln>
        </p:spPr>
        <p:txBody>
          <a:bodyPr>
            <a:spAutoFit/>
          </a:bodyPr>
          <a:lstStyle/>
          <a:p>
            <a:pPr algn="ctr" eaLnBrk="1" hangingPunct="1"/>
            <a:r>
              <a:rPr lang="zh-CN" altLang="en-US" sz="4400" dirty="0" smtClean="0">
                <a:solidFill>
                  <a:srgbClr val="1570C1"/>
                </a:solidFill>
                <a:latin typeface="Adobe 黑体 Std R" panose="020B0400000000000000" pitchFamily="34" charset="-122"/>
                <a:ea typeface="Adobe 黑体 Std R" panose="020B0400000000000000" pitchFamily="34" charset="-122"/>
              </a:rPr>
              <a:t>物联网</a:t>
            </a:r>
            <a:endParaRPr lang="zh-CN" altLang="en-US" sz="4400" dirty="0">
              <a:solidFill>
                <a:srgbClr val="1570C1"/>
              </a:solidFill>
              <a:latin typeface="Adobe 黑体 Std R" panose="020B0400000000000000" pitchFamily="34" charset="-122"/>
              <a:ea typeface="Adobe 黑体 Std R" panose="020B0400000000000000" pitchFamily="34" charset="-122"/>
            </a:endParaRPr>
          </a:p>
        </p:txBody>
      </p:sp>
      <p:sp>
        <p:nvSpPr>
          <p:cNvPr id="6" name="文本框 5"/>
          <p:cNvSpPr txBox="1">
            <a:spLocks noChangeArrowheads="1"/>
          </p:cNvSpPr>
          <p:nvPr/>
        </p:nvSpPr>
        <p:spPr bwMode="auto">
          <a:xfrm>
            <a:off x="687388" y="1973263"/>
            <a:ext cx="4713287" cy="1446212"/>
          </a:xfrm>
          <a:prstGeom prst="rect">
            <a:avLst/>
          </a:prstGeom>
          <a:noFill/>
          <a:ln w="9525">
            <a:noFill/>
            <a:miter lim="800000"/>
            <a:headEnd/>
            <a:tailEnd/>
          </a:ln>
        </p:spPr>
        <p:txBody>
          <a:bodyPr>
            <a:spAutoFit/>
          </a:bodyPr>
          <a:lstStyle/>
          <a:p>
            <a:pPr algn="ctr" eaLnBrk="1" hangingPunct="1"/>
            <a:r>
              <a:rPr lang="en-US" altLang="zh-CN" sz="8800" dirty="0" smtClean="0">
                <a:solidFill>
                  <a:srgbClr val="1570C1"/>
                </a:solidFill>
                <a:latin typeface="Adobe 黑体 Std R" panose="020B0400000000000000" pitchFamily="34" charset="-122"/>
                <a:ea typeface="Adobe 黑体 Std R" panose="020B0400000000000000" pitchFamily="34" charset="-122"/>
              </a:rPr>
              <a:t>PART </a:t>
            </a:r>
            <a:r>
              <a:rPr lang="en-US" altLang="zh-CN" sz="8800" dirty="0">
                <a:solidFill>
                  <a:srgbClr val="1570C1"/>
                </a:solidFill>
                <a:latin typeface="Adobe 黑体 Std R" panose="020B0400000000000000" pitchFamily="34" charset="-122"/>
                <a:ea typeface="Adobe 黑体 Std R" panose="020B0400000000000000" pitchFamily="34" charset="-122"/>
              </a:rPr>
              <a:t>7</a:t>
            </a:r>
            <a:endParaRPr lang="zh-CN" altLang="en-US" sz="8800" dirty="0">
              <a:solidFill>
                <a:srgbClr val="1570C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18678308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组合 3"/>
          <p:cNvGrpSpPr>
            <a:grpSpLocks/>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7107" name="组合 14"/>
          <p:cNvGrpSpPr>
            <a:grpSpLocks/>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0" name="文本框 17"/>
          <p:cNvSpPr txBox="1">
            <a:spLocks noChangeArrowheads="1"/>
          </p:cNvSpPr>
          <p:nvPr/>
        </p:nvSpPr>
        <p:spPr bwMode="auto">
          <a:xfrm>
            <a:off x="272595" y="124330"/>
            <a:ext cx="5634720" cy="584775"/>
          </a:xfrm>
          <a:prstGeom prst="rect">
            <a:avLst/>
          </a:prstGeom>
          <a:noFill/>
          <a:ln w="9525">
            <a:noFill/>
            <a:miter lim="800000"/>
            <a:headEnd/>
            <a:tailEnd/>
          </a:ln>
        </p:spPr>
        <p:txBody>
          <a:bodyPr wrap="square">
            <a:spAutoFit/>
          </a:bodyPr>
          <a:lstStyle/>
          <a:p>
            <a:pPr algn="ctr"/>
            <a:r>
              <a:rPr lang="en-US" altLang="zh-CN" sz="3200" dirty="0" smtClean="0">
                <a:solidFill>
                  <a:srgbClr val="1570C1"/>
                </a:solidFill>
                <a:latin typeface="Adobe 黑体 Std R" panose="020B0400000000000000" pitchFamily="34" charset="-122"/>
                <a:ea typeface="Adobe 黑体 Std R" panose="020B0400000000000000" pitchFamily="34" charset="-122"/>
              </a:rPr>
              <a:t>IBM</a:t>
            </a:r>
            <a:r>
              <a:rPr lang="zh-CN" altLang="en-US" sz="3200" dirty="0" smtClean="0">
                <a:solidFill>
                  <a:srgbClr val="1570C1"/>
                </a:solidFill>
                <a:latin typeface="Adobe 黑体 Std R" panose="020B0400000000000000" pitchFamily="34" charset="-122"/>
                <a:ea typeface="Adobe 黑体 Std R" panose="020B0400000000000000" pitchFamily="34" charset="-122"/>
              </a:rPr>
              <a:t>的设想：设备民主</a:t>
            </a:r>
            <a:endParaRPr lang="zh-CN" altLang="en-US" sz="3200" dirty="0">
              <a:solidFill>
                <a:srgbClr val="1570C1"/>
              </a:solidFill>
              <a:latin typeface="Adobe 黑体 Std R" panose="020B0400000000000000" pitchFamily="34" charset="-122"/>
              <a:ea typeface="Adobe 黑体 Std R" panose="020B0400000000000000"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7089"/>
            <a:ext cx="12192000" cy="4883001"/>
          </a:xfrm>
          <a:prstGeom prst="rect">
            <a:avLst/>
          </a:prstGeom>
        </p:spPr>
      </p:pic>
      <p:sp>
        <p:nvSpPr>
          <p:cNvPr id="6" name="文本框 5"/>
          <p:cNvSpPr txBox="1"/>
          <p:nvPr/>
        </p:nvSpPr>
        <p:spPr>
          <a:xfrm>
            <a:off x="4686300" y="6063741"/>
            <a:ext cx="2031325" cy="369332"/>
          </a:xfrm>
          <a:prstGeom prst="rect">
            <a:avLst/>
          </a:prstGeom>
          <a:noFill/>
        </p:spPr>
        <p:txBody>
          <a:bodyPr wrap="none" rtlCol="0">
            <a:spAutoFit/>
          </a:bodyPr>
          <a:lstStyle/>
          <a:p>
            <a:r>
              <a:rPr lang="zh-CN" altLang="en-US" dirty="0" smtClean="0">
                <a:latin typeface="Adobe 黑体 Std R" panose="020B0400000000000000" pitchFamily="34" charset="-122"/>
                <a:ea typeface="Adobe 黑体 Std R" panose="020B0400000000000000" pitchFamily="34" charset="-122"/>
              </a:rPr>
              <a:t>物联网的发展轨迹</a:t>
            </a:r>
            <a:endParaRPr lang="en-GB" dirty="0">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39776609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组合 3"/>
          <p:cNvGrpSpPr>
            <a:grpSpLocks/>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7107" name="组合 14"/>
          <p:cNvGrpSpPr>
            <a:grpSpLocks/>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0" name="文本框 17"/>
          <p:cNvSpPr txBox="1">
            <a:spLocks noChangeArrowheads="1"/>
          </p:cNvSpPr>
          <p:nvPr/>
        </p:nvSpPr>
        <p:spPr bwMode="auto">
          <a:xfrm>
            <a:off x="272595" y="124330"/>
            <a:ext cx="5634720" cy="584775"/>
          </a:xfrm>
          <a:prstGeom prst="rect">
            <a:avLst/>
          </a:prstGeom>
          <a:noFill/>
          <a:ln w="9525">
            <a:noFill/>
            <a:miter lim="800000"/>
            <a:headEnd/>
            <a:tailEnd/>
          </a:ln>
        </p:spPr>
        <p:txBody>
          <a:bodyPr wrap="square">
            <a:spAutoFit/>
          </a:bodyPr>
          <a:lstStyle/>
          <a:p>
            <a:pPr algn="ctr"/>
            <a:r>
              <a:rPr lang="en-US" altLang="zh-CN" sz="3200" dirty="0" smtClean="0">
                <a:solidFill>
                  <a:srgbClr val="1570C1"/>
                </a:solidFill>
                <a:latin typeface="Adobe 黑体 Std R" panose="020B0400000000000000" pitchFamily="34" charset="-122"/>
                <a:ea typeface="Adobe 黑体 Std R" panose="020B0400000000000000" pitchFamily="34" charset="-122"/>
              </a:rPr>
              <a:t>IBM</a:t>
            </a:r>
            <a:r>
              <a:rPr lang="zh-CN" altLang="en-US" sz="3200" dirty="0" smtClean="0">
                <a:solidFill>
                  <a:srgbClr val="1570C1"/>
                </a:solidFill>
                <a:latin typeface="Adobe 黑体 Std R" panose="020B0400000000000000" pitchFamily="34" charset="-122"/>
                <a:ea typeface="Adobe 黑体 Std R" panose="020B0400000000000000" pitchFamily="34" charset="-122"/>
              </a:rPr>
              <a:t>的设想：设备民主</a:t>
            </a:r>
            <a:endParaRPr lang="zh-CN" altLang="en-US" sz="3200" dirty="0">
              <a:solidFill>
                <a:srgbClr val="1570C1"/>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541181" y="6158984"/>
            <a:ext cx="7109639" cy="369332"/>
          </a:xfrm>
          <a:prstGeom prst="rect">
            <a:avLst/>
          </a:prstGeom>
          <a:noFill/>
        </p:spPr>
        <p:txBody>
          <a:bodyPr wrap="none" rtlCol="0">
            <a:spAutoFit/>
          </a:bodyPr>
          <a:lstStyle/>
          <a:p>
            <a:pPr algn="ctr"/>
            <a:r>
              <a:rPr lang="zh-CN" altLang="zh-CN" dirty="0">
                <a:latin typeface="Adobe 黑体 Std R" panose="020B0400000000000000" pitchFamily="34" charset="-122"/>
                <a:ea typeface="Adobe 黑体 Std R" panose="020B0400000000000000" pitchFamily="34" charset="-122"/>
              </a:rPr>
              <a:t>区块链充当一个通用的数字账本，促进物联网设备间的不同类型交易</a:t>
            </a:r>
            <a:endParaRPr lang="en-GB" dirty="0">
              <a:latin typeface="Adobe 黑体 Std R" panose="020B0400000000000000" pitchFamily="34" charset="-122"/>
              <a:ea typeface="Adobe 黑体 Std R" panose="020B0400000000000000"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638" y="709105"/>
            <a:ext cx="9610725" cy="5379252"/>
          </a:xfrm>
          <a:prstGeom prst="rect">
            <a:avLst/>
          </a:prstGeom>
        </p:spPr>
      </p:pic>
    </p:spTree>
    <p:extLst>
      <p:ext uri="{BB962C8B-B14F-4D97-AF65-F5344CB8AC3E}">
        <p14:creationId xmlns:p14="http://schemas.microsoft.com/office/powerpoint/2010/main" val="18871167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组合 3"/>
          <p:cNvGrpSpPr>
            <a:grpSpLocks/>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7107" name="组合 14"/>
          <p:cNvGrpSpPr>
            <a:grpSpLocks/>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0" name="文本框 17"/>
          <p:cNvSpPr txBox="1">
            <a:spLocks noChangeArrowheads="1"/>
          </p:cNvSpPr>
          <p:nvPr/>
        </p:nvSpPr>
        <p:spPr bwMode="auto">
          <a:xfrm>
            <a:off x="272595" y="124330"/>
            <a:ext cx="5634720" cy="584775"/>
          </a:xfrm>
          <a:prstGeom prst="rect">
            <a:avLst/>
          </a:prstGeom>
          <a:noFill/>
          <a:ln w="9525">
            <a:noFill/>
            <a:miter lim="800000"/>
            <a:headEnd/>
            <a:tailEnd/>
          </a:ln>
        </p:spPr>
        <p:txBody>
          <a:bodyPr wrap="square">
            <a:spAutoFit/>
          </a:bodyPr>
          <a:lstStyle/>
          <a:p>
            <a:pPr algn="ctr"/>
            <a:r>
              <a:rPr lang="zh-CN" altLang="en-US" sz="3200" dirty="0">
                <a:solidFill>
                  <a:srgbClr val="1570C1"/>
                </a:solidFill>
                <a:latin typeface="Adobe 黑体 Std R" panose="020B0400000000000000" pitchFamily="34" charset="-122"/>
                <a:ea typeface="Adobe 黑体 Std R" panose="020B0400000000000000" pitchFamily="34" charset="-122"/>
              </a:rPr>
              <a:t>实践</a:t>
            </a:r>
            <a:r>
              <a:rPr lang="zh-CN" altLang="en-US" sz="3200" dirty="0" smtClean="0">
                <a:solidFill>
                  <a:srgbClr val="1570C1"/>
                </a:solidFill>
                <a:latin typeface="Adobe 黑体 Std R" panose="020B0400000000000000" pitchFamily="34" charset="-122"/>
                <a:ea typeface="Adobe 黑体 Std R" panose="020B0400000000000000" pitchFamily="34" charset="-122"/>
              </a:rPr>
              <a:t>者：</a:t>
            </a:r>
            <a:r>
              <a:rPr lang="en-US" altLang="zh-CN" sz="3200" dirty="0" smtClean="0">
                <a:solidFill>
                  <a:srgbClr val="1570C1"/>
                </a:solidFill>
                <a:latin typeface="Adobe 黑体 Std R" panose="020B0400000000000000" pitchFamily="34" charset="-122"/>
                <a:ea typeface="Adobe 黑体 Std R" panose="020B0400000000000000" pitchFamily="34" charset="-122"/>
              </a:rPr>
              <a:t>21 Inc.</a:t>
            </a:r>
            <a:endParaRPr lang="zh-CN" altLang="en-US" sz="3200" dirty="0">
              <a:solidFill>
                <a:srgbClr val="1570C1"/>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1119979" y="5528755"/>
            <a:ext cx="10062371" cy="369332"/>
          </a:xfrm>
          <a:prstGeom prst="rect">
            <a:avLst/>
          </a:prstGeom>
          <a:noFill/>
        </p:spPr>
        <p:txBody>
          <a:bodyPr wrap="none" rtlCol="0">
            <a:spAutoFit/>
          </a:bodyPr>
          <a:lstStyle/>
          <a:p>
            <a:pPr algn="ctr"/>
            <a:r>
              <a:rPr lang="en-US" altLang="zh-CN" dirty="0" smtClean="0">
                <a:latin typeface="Adobe 黑体 Std R" panose="020B0400000000000000" pitchFamily="34" charset="-122"/>
                <a:ea typeface="Adobe 黑体 Std R" panose="020B0400000000000000" pitchFamily="34" charset="-122"/>
              </a:rPr>
              <a:t>2015</a:t>
            </a:r>
            <a:r>
              <a:rPr lang="zh-CN" altLang="en-US" dirty="0" smtClean="0">
                <a:latin typeface="Adobe 黑体 Std R" panose="020B0400000000000000" pitchFamily="34" charset="-122"/>
                <a:ea typeface="Adobe 黑体 Std R" panose="020B0400000000000000" pitchFamily="34" charset="-122"/>
              </a:rPr>
              <a:t>年</a:t>
            </a:r>
            <a:r>
              <a:rPr lang="en-US" altLang="zh-CN" dirty="0" smtClean="0">
                <a:latin typeface="Adobe 黑体 Std R" panose="020B0400000000000000" pitchFamily="34" charset="-122"/>
                <a:ea typeface="Adobe 黑体 Std R" panose="020B0400000000000000" pitchFamily="34" charset="-122"/>
              </a:rPr>
              <a:t>9</a:t>
            </a:r>
            <a:r>
              <a:rPr lang="zh-CN" altLang="en-US" dirty="0" smtClean="0">
                <a:latin typeface="Adobe 黑体 Std R" panose="020B0400000000000000" pitchFamily="34" charset="-122"/>
                <a:ea typeface="Adobe 黑体 Std R" panose="020B0400000000000000" pitchFamily="34" charset="-122"/>
              </a:rPr>
              <a:t>月上市了比特币电脑（</a:t>
            </a:r>
            <a:r>
              <a:rPr lang="en-US" altLang="zh-CN" dirty="0" smtClean="0">
                <a:latin typeface="Adobe 黑体 Std R" panose="020B0400000000000000" pitchFamily="34" charset="-122"/>
                <a:ea typeface="Adobe 黑体 Std R" panose="020B0400000000000000" pitchFamily="34" charset="-122"/>
              </a:rPr>
              <a:t>Bitcoin Computer</a:t>
            </a:r>
            <a:r>
              <a:rPr lang="zh-CN" altLang="en-US" dirty="0" smtClean="0">
                <a:latin typeface="Adobe 黑体 Std R" panose="020B0400000000000000" pitchFamily="34" charset="-122"/>
                <a:ea typeface="Adobe 黑体 Std R" panose="020B0400000000000000" pitchFamily="34" charset="-122"/>
              </a:rPr>
              <a:t>），硬件上为小型矿机，软件上实现高频微交易</a:t>
            </a:r>
            <a:endParaRPr lang="en-GB" dirty="0">
              <a:latin typeface="Adobe 黑体 Std R" panose="020B0400000000000000" pitchFamily="34" charset="-122"/>
              <a:ea typeface="Adobe 黑体 Std R" panose="020B0400000000000000" pitchFamily="34" charset="-122"/>
            </a:endParaRPr>
          </a:p>
        </p:txBody>
      </p:sp>
      <p:pic>
        <p:nvPicPr>
          <p:cNvPr id="11266" name="Picture 2" descr="http://cryptomining-blog.com/wp-content/uploads/2015/09/21-inc-bitcoin-computer-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7055" y="1357509"/>
            <a:ext cx="4821644" cy="382338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1028700" y="1357509"/>
            <a:ext cx="5408355" cy="3823387"/>
          </a:xfrm>
          <a:prstGeom prst="rect">
            <a:avLst/>
          </a:prstGeom>
        </p:spPr>
      </p:pic>
    </p:spTree>
    <p:extLst>
      <p:ext uri="{BB962C8B-B14F-4D97-AF65-F5344CB8AC3E}">
        <p14:creationId xmlns:p14="http://schemas.microsoft.com/office/powerpoint/2010/main" val="2471829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虚尾箭头 28"/>
          <p:cNvSpPr/>
          <p:nvPr/>
        </p:nvSpPr>
        <p:spPr>
          <a:xfrm>
            <a:off x="6181308" y="2438610"/>
            <a:ext cx="1485965" cy="1457740"/>
          </a:xfrm>
          <a:prstGeom prst="striped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grpSp>
        <p:nvGrpSpPr>
          <p:cNvPr id="47106" name="组合 3"/>
          <p:cNvGrpSpPr>
            <a:grpSpLocks/>
          </p:cNvGrpSpPr>
          <p:nvPr/>
        </p:nvGrpSpPr>
        <p:grpSpPr bwMode="auto">
          <a:xfrm flipH="1">
            <a:off x="11182350" y="0"/>
            <a:ext cx="1009650" cy="1009650"/>
            <a:chOff x="0" y="0"/>
            <a:chExt cx="3600450" cy="3600450"/>
          </a:xfrm>
        </p:grpSpPr>
        <p:sp>
          <p:nvSpPr>
            <p:cNvPr id="8" name="直角三角形 7"/>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直角三角形 1"/>
            <p:cNvSpPr/>
            <p:nvPr/>
          </p:nvSpPr>
          <p:spPr>
            <a:xfrm rot="5400000">
              <a:off x="-4" y="0"/>
              <a:ext cx="2972071" cy="2972068"/>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7107" name="组合 14"/>
          <p:cNvGrpSpPr>
            <a:grpSpLocks/>
          </p:cNvGrpSpPr>
          <p:nvPr/>
        </p:nvGrpSpPr>
        <p:grpSpPr bwMode="auto">
          <a:xfrm flipV="1">
            <a:off x="0" y="5829300"/>
            <a:ext cx="1028700" cy="1028700"/>
            <a:chOff x="0" y="0"/>
            <a:chExt cx="3600450" cy="3600450"/>
          </a:xfrm>
        </p:grpSpPr>
        <p:sp>
          <p:nvSpPr>
            <p:cNvPr id="16" name="直角三角形 15"/>
            <p:cNvSpPr/>
            <p:nvPr/>
          </p:nvSpPr>
          <p:spPr>
            <a:xfrm rot="5400000">
              <a:off x="0" y="0"/>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rot="5400000">
              <a:off x="4" y="0"/>
              <a:ext cx="2972592" cy="2972596"/>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0" name="文本框 17"/>
          <p:cNvSpPr txBox="1">
            <a:spLocks noChangeArrowheads="1"/>
          </p:cNvSpPr>
          <p:nvPr/>
        </p:nvSpPr>
        <p:spPr bwMode="auto">
          <a:xfrm>
            <a:off x="272595" y="124330"/>
            <a:ext cx="5634720" cy="584775"/>
          </a:xfrm>
          <a:prstGeom prst="rect">
            <a:avLst/>
          </a:prstGeom>
          <a:noFill/>
          <a:ln w="9525">
            <a:noFill/>
            <a:miter lim="800000"/>
            <a:headEnd/>
            <a:tailEnd/>
          </a:ln>
        </p:spPr>
        <p:txBody>
          <a:bodyPr wrap="square">
            <a:spAutoFit/>
          </a:bodyPr>
          <a:lstStyle/>
          <a:p>
            <a:pPr algn="ctr"/>
            <a:r>
              <a:rPr lang="zh-CN" altLang="en-US" sz="3200" dirty="0">
                <a:solidFill>
                  <a:srgbClr val="1570C1"/>
                </a:solidFill>
                <a:latin typeface="Adobe 黑体 Std R" panose="020B0400000000000000" pitchFamily="34" charset="-122"/>
                <a:ea typeface="Adobe 黑体 Std R" panose="020B0400000000000000" pitchFamily="34" charset="-122"/>
              </a:rPr>
              <a:t>实践</a:t>
            </a:r>
            <a:r>
              <a:rPr lang="zh-CN" altLang="en-US" sz="3200" dirty="0" smtClean="0">
                <a:solidFill>
                  <a:srgbClr val="1570C1"/>
                </a:solidFill>
                <a:latin typeface="Adobe 黑体 Std R" panose="020B0400000000000000" pitchFamily="34" charset="-122"/>
                <a:ea typeface="Adobe 黑体 Std R" panose="020B0400000000000000" pitchFamily="34" charset="-122"/>
              </a:rPr>
              <a:t>者：</a:t>
            </a:r>
            <a:r>
              <a:rPr lang="en-US" altLang="zh-CN" sz="3200" dirty="0" smtClean="0">
                <a:solidFill>
                  <a:srgbClr val="1570C1"/>
                </a:solidFill>
                <a:latin typeface="Adobe 黑体 Std R" panose="020B0400000000000000" pitchFamily="34" charset="-122"/>
                <a:ea typeface="Adobe 黑体 Std R" panose="020B0400000000000000" pitchFamily="34" charset="-122"/>
              </a:rPr>
              <a:t>21 Inc.</a:t>
            </a:r>
            <a:endParaRPr lang="zh-CN" altLang="en-US" sz="3200" dirty="0">
              <a:solidFill>
                <a:srgbClr val="1570C1"/>
              </a:solidFill>
              <a:latin typeface="Adobe 黑体 Std R" panose="020B0400000000000000" pitchFamily="34" charset="-122"/>
              <a:ea typeface="Adobe 黑体 Std R" panose="020B0400000000000000"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012" y="3844448"/>
            <a:ext cx="1727741" cy="1010064"/>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6424" y="5125380"/>
            <a:ext cx="1585439" cy="1055758"/>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0380" y="2279161"/>
            <a:ext cx="1018860" cy="1004305"/>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9314" y="849280"/>
            <a:ext cx="1127110" cy="1127110"/>
          </a:xfrm>
          <a:prstGeom prst="rect">
            <a:avLst/>
          </a:prstGeom>
        </p:spPr>
      </p:pic>
      <p:pic>
        <p:nvPicPr>
          <p:cNvPr id="10" name="图片 9"/>
          <p:cNvPicPr>
            <a:picLocks noChangeAspect="1"/>
          </p:cNvPicPr>
          <p:nvPr/>
        </p:nvPicPr>
        <p:blipFill>
          <a:blip r:embed="rId7"/>
          <a:stretch>
            <a:fillRect/>
          </a:stretch>
        </p:blipFill>
        <p:spPr>
          <a:xfrm>
            <a:off x="3919863" y="2507033"/>
            <a:ext cx="2105025" cy="1389317"/>
          </a:xfrm>
          <a:prstGeom prst="rect">
            <a:avLst/>
          </a:prstGeom>
        </p:spPr>
      </p:pic>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52689" y="385011"/>
            <a:ext cx="6757708" cy="5124032"/>
          </a:xfrm>
          <a:prstGeom prst="rect">
            <a:avLst/>
          </a:prstGeom>
        </p:spPr>
      </p:pic>
      <p:pic>
        <p:nvPicPr>
          <p:cNvPr id="19" name="图片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95074" y="2393766"/>
            <a:ext cx="2227992" cy="1322976"/>
          </a:xfrm>
          <a:prstGeom prst="rect">
            <a:avLst/>
          </a:prstGeom>
        </p:spPr>
      </p:pic>
      <p:sp>
        <p:nvSpPr>
          <p:cNvPr id="11" name="文本框 10"/>
          <p:cNvSpPr txBox="1"/>
          <p:nvPr/>
        </p:nvSpPr>
        <p:spPr>
          <a:xfrm>
            <a:off x="961463" y="2002118"/>
            <a:ext cx="1082348" cy="523220"/>
          </a:xfrm>
          <a:prstGeom prst="rect">
            <a:avLst/>
          </a:prstGeom>
          <a:noFill/>
        </p:spPr>
        <p:txBody>
          <a:bodyPr wrap="none" rtlCol="0">
            <a:spAutoFit/>
          </a:bodyPr>
          <a:lstStyle/>
          <a:p>
            <a:r>
              <a:rPr lang="zh-CN" altLang="en-US" sz="1400" dirty="0" smtClean="0">
                <a:latin typeface="Adobe 黑体 Std R" panose="020B0400000000000000" pitchFamily="34" charset="-122"/>
                <a:ea typeface="Adobe 黑体 Std R" panose="020B0400000000000000" pitchFamily="34" charset="-122"/>
              </a:rPr>
              <a:t>智能电表：</a:t>
            </a:r>
            <a:endParaRPr lang="en-US" altLang="zh-CN" sz="1400" dirty="0" smtClean="0">
              <a:latin typeface="Adobe 黑体 Std R" panose="020B0400000000000000" pitchFamily="34" charset="-122"/>
              <a:ea typeface="Adobe 黑体 Std R" panose="020B0400000000000000" pitchFamily="34" charset="-122"/>
            </a:endParaRPr>
          </a:p>
          <a:p>
            <a:r>
              <a:rPr lang="zh-CN" altLang="en-US" sz="1400" dirty="0" smtClean="0">
                <a:latin typeface="Adobe 黑体 Std R" panose="020B0400000000000000" pitchFamily="34" charset="-122"/>
                <a:ea typeface="Adobe 黑体 Std R" panose="020B0400000000000000" pitchFamily="34" charset="-122"/>
              </a:rPr>
              <a:t>能源分享</a:t>
            </a:r>
            <a:endParaRPr lang="en-GB" sz="1400" dirty="0">
              <a:latin typeface="Adobe 黑体 Std R" panose="020B0400000000000000" pitchFamily="34" charset="-122"/>
              <a:ea typeface="Adobe 黑体 Std R" panose="020B0400000000000000" pitchFamily="34" charset="-122"/>
            </a:endParaRPr>
          </a:p>
        </p:txBody>
      </p:sp>
      <p:sp>
        <p:nvSpPr>
          <p:cNvPr id="20" name="文本框 19"/>
          <p:cNvSpPr txBox="1"/>
          <p:nvPr/>
        </p:nvSpPr>
        <p:spPr>
          <a:xfrm>
            <a:off x="2188404" y="3419691"/>
            <a:ext cx="1082348" cy="523220"/>
          </a:xfrm>
          <a:prstGeom prst="rect">
            <a:avLst/>
          </a:prstGeom>
          <a:noFill/>
        </p:spPr>
        <p:txBody>
          <a:bodyPr wrap="none" rtlCol="0">
            <a:spAutoFit/>
          </a:bodyPr>
          <a:lstStyle/>
          <a:p>
            <a:r>
              <a:rPr lang="zh-CN" altLang="en-US" sz="1400" dirty="0" smtClean="0">
                <a:latin typeface="Adobe 黑体 Std R" panose="020B0400000000000000" pitchFamily="34" charset="-122"/>
                <a:ea typeface="Adobe 黑体 Std R" panose="020B0400000000000000" pitchFamily="34" charset="-122"/>
              </a:rPr>
              <a:t>智能水表：</a:t>
            </a:r>
            <a:endParaRPr lang="en-US" altLang="zh-CN" sz="1400" dirty="0" smtClean="0">
              <a:latin typeface="Adobe 黑体 Std R" panose="020B0400000000000000" pitchFamily="34" charset="-122"/>
              <a:ea typeface="Adobe 黑体 Std R" panose="020B0400000000000000" pitchFamily="34" charset="-122"/>
            </a:endParaRPr>
          </a:p>
          <a:p>
            <a:r>
              <a:rPr lang="zh-CN" altLang="en-US" sz="1400" dirty="0" smtClean="0">
                <a:latin typeface="Adobe 黑体 Std R" panose="020B0400000000000000" pitchFamily="34" charset="-122"/>
                <a:ea typeface="Adobe 黑体 Std R" panose="020B0400000000000000" pitchFamily="34" charset="-122"/>
              </a:rPr>
              <a:t>资源分享</a:t>
            </a:r>
            <a:endParaRPr lang="en-GB" sz="1400" dirty="0">
              <a:latin typeface="Adobe 黑体 Std R" panose="020B0400000000000000" pitchFamily="34" charset="-122"/>
              <a:ea typeface="Adobe 黑体 Std R" panose="020B0400000000000000" pitchFamily="34" charset="-122"/>
            </a:endParaRPr>
          </a:p>
        </p:txBody>
      </p:sp>
      <p:sp>
        <p:nvSpPr>
          <p:cNvPr id="21" name="文本框 20"/>
          <p:cNvSpPr txBox="1"/>
          <p:nvPr/>
        </p:nvSpPr>
        <p:spPr>
          <a:xfrm>
            <a:off x="961462" y="4803956"/>
            <a:ext cx="1425390" cy="523220"/>
          </a:xfrm>
          <a:prstGeom prst="rect">
            <a:avLst/>
          </a:prstGeom>
          <a:noFill/>
        </p:spPr>
        <p:txBody>
          <a:bodyPr wrap="none" rtlCol="0">
            <a:spAutoFit/>
          </a:bodyPr>
          <a:lstStyle/>
          <a:p>
            <a:r>
              <a:rPr lang="zh-CN" altLang="en-US" sz="1400" dirty="0" smtClean="0">
                <a:latin typeface="Adobe 黑体 Std R" panose="020B0400000000000000" pitchFamily="34" charset="-122"/>
                <a:ea typeface="Adobe 黑体 Std R" panose="020B0400000000000000" pitchFamily="34" charset="-122"/>
              </a:rPr>
              <a:t>个人</a:t>
            </a:r>
            <a:r>
              <a:rPr lang="en-US" altLang="zh-CN" sz="1400" dirty="0" smtClean="0">
                <a:latin typeface="Adobe 黑体 Std R" panose="020B0400000000000000" pitchFamily="34" charset="-122"/>
                <a:ea typeface="Adobe 黑体 Std R" panose="020B0400000000000000" pitchFamily="34" charset="-122"/>
              </a:rPr>
              <a:t>PC</a:t>
            </a:r>
            <a:r>
              <a:rPr lang="zh-CN" altLang="en-US" sz="1400" dirty="0" smtClean="0">
                <a:latin typeface="Adobe 黑体 Std R" panose="020B0400000000000000" pitchFamily="34" charset="-122"/>
                <a:ea typeface="Adobe 黑体 Std R" panose="020B0400000000000000" pitchFamily="34" charset="-122"/>
              </a:rPr>
              <a:t>：</a:t>
            </a:r>
            <a:endParaRPr lang="en-US" altLang="zh-CN" sz="1400" dirty="0">
              <a:latin typeface="Adobe 黑体 Std R" panose="020B0400000000000000" pitchFamily="34" charset="-122"/>
              <a:ea typeface="Adobe 黑体 Std R" panose="020B0400000000000000" pitchFamily="34" charset="-122"/>
            </a:endParaRPr>
          </a:p>
          <a:p>
            <a:r>
              <a:rPr lang="en-US" sz="1400" dirty="0" smtClean="0">
                <a:latin typeface="Adobe 黑体 Std R" panose="020B0400000000000000" pitchFamily="34" charset="-122"/>
                <a:ea typeface="Adobe 黑体 Std R" panose="020B0400000000000000" pitchFamily="34" charset="-122"/>
              </a:rPr>
              <a:t>VPN</a:t>
            </a:r>
            <a:r>
              <a:rPr lang="zh-CN" altLang="en-US" sz="1400" dirty="0" smtClean="0">
                <a:latin typeface="Adobe 黑体 Std R" panose="020B0400000000000000" pitchFamily="34" charset="-122"/>
                <a:ea typeface="Adobe 黑体 Std R" panose="020B0400000000000000" pitchFamily="34" charset="-122"/>
              </a:rPr>
              <a:t>、网盘分享</a:t>
            </a:r>
            <a:endParaRPr lang="en-GB" sz="1400" dirty="0">
              <a:latin typeface="Adobe 黑体 Std R" panose="020B0400000000000000" pitchFamily="34" charset="-122"/>
              <a:ea typeface="Adobe 黑体 Std R" panose="020B0400000000000000" pitchFamily="34" charset="-122"/>
            </a:endParaRPr>
          </a:p>
        </p:txBody>
      </p:sp>
      <p:sp>
        <p:nvSpPr>
          <p:cNvPr id="22" name="文本框 21"/>
          <p:cNvSpPr txBox="1"/>
          <p:nvPr/>
        </p:nvSpPr>
        <p:spPr>
          <a:xfrm>
            <a:off x="2235984" y="6190396"/>
            <a:ext cx="938077" cy="523220"/>
          </a:xfrm>
          <a:prstGeom prst="rect">
            <a:avLst/>
          </a:prstGeom>
          <a:noFill/>
        </p:spPr>
        <p:txBody>
          <a:bodyPr wrap="none" rtlCol="0">
            <a:spAutoFit/>
          </a:bodyPr>
          <a:lstStyle/>
          <a:p>
            <a:r>
              <a:rPr lang="zh-CN" altLang="en-US" sz="1400" dirty="0" smtClean="0">
                <a:latin typeface="Adobe 黑体 Std R" panose="020B0400000000000000" pitchFamily="34" charset="-122"/>
                <a:ea typeface="Adobe 黑体 Std R" panose="020B0400000000000000" pitchFamily="34" charset="-122"/>
              </a:rPr>
              <a:t>路由器：</a:t>
            </a:r>
            <a:endParaRPr lang="en-US" altLang="zh-CN" sz="1400" dirty="0">
              <a:latin typeface="Adobe 黑体 Std R" panose="020B0400000000000000" pitchFamily="34" charset="-122"/>
              <a:ea typeface="Adobe 黑体 Std R" panose="020B0400000000000000" pitchFamily="34" charset="-122"/>
            </a:endParaRPr>
          </a:p>
          <a:p>
            <a:r>
              <a:rPr lang="zh-CN" altLang="en-US" sz="1400" dirty="0" smtClean="0">
                <a:latin typeface="Adobe 黑体 Std R" panose="020B0400000000000000" pitchFamily="34" charset="-122"/>
                <a:ea typeface="Adobe 黑体 Std R" panose="020B0400000000000000" pitchFamily="34" charset="-122"/>
              </a:rPr>
              <a:t>带宽分享</a:t>
            </a:r>
            <a:endParaRPr lang="en-GB" sz="1400" dirty="0">
              <a:latin typeface="Adobe 黑体 Std R" panose="020B0400000000000000" pitchFamily="34" charset="-122"/>
              <a:ea typeface="Adobe 黑体 Std R" panose="020B0400000000000000" pitchFamily="34" charset="-122"/>
            </a:endParaRPr>
          </a:p>
        </p:txBody>
      </p:sp>
      <p:cxnSp>
        <p:nvCxnSpPr>
          <p:cNvPr id="15" name="直接箭头连接符 14"/>
          <p:cNvCxnSpPr>
            <a:stCxn id="9" idx="3"/>
          </p:cNvCxnSpPr>
          <p:nvPr/>
        </p:nvCxnSpPr>
        <p:spPr>
          <a:xfrm>
            <a:off x="1976424" y="1412835"/>
            <a:ext cx="2690826" cy="8663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3270752" y="2836039"/>
            <a:ext cx="649111" cy="1109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2639810" y="3844448"/>
            <a:ext cx="1215290" cy="5876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 idx="3"/>
          </p:cNvCxnSpPr>
          <p:nvPr/>
        </p:nvCxnSpPr>
        <p:spPr>
          <a:xfrm flipV="1">
            <a:off x="3561863" y="3896350"/>
            <a:ext cx="1267312" cy="17569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893062" y="5876338"/>
            <a:ext cx="8185946" cy="646331"/>
          </a:xfrm>
          <a:prstGeom prst="rect">
            <a:avLst/>
          </a:prstGeom>
          <a:noFill/>
        </p:spPr>
        <p:txBody>
          <a:bodyPr wrap="square" rtlCol="0">
            <a:spAutoFit/>
          </a:bodyPr>
          <a:lstStyle/>
          <a:p>
            <a:pPr algn="ctr"/>
            <a:r>
              <a:rPr lang="zh-CN" altLang="en-US" dirty="0" smtClean="0">
                <a:latin typeface="Adobe 黑体 Std R" panose="020B0400000000000000" pitchFamily="34" charset="-122"/>
                <a:ea typeface="Adobe 黑体 Std R" panose="020B0400000000000000" pitchFamily="34" charset="-122"/>
              </a:rPr>
              <a:t>通过比特币电脑连接各种智能设备，实现区块链小微支付网络与物联网的连接。</a:t>
            </a:r>
            <a:endParaRPr lang="en-US" altLang="zh-CN" dirty="0" smtClean="0">
              <a:latin typeface="Adobe 黑体 Std R" panose="020B0400000000000000" pitchFamily="34" charset="-122"/>
              <a:ea typeface="Adobe 黑体 Std R" panose="020B0400000000000000" pitchFamily="34" charset="-122"/>
            </a:endParaRPr>
          </a:p>
          <a:p>
            <a:pPr algn="ctr"/>
            <a:r>
              <a:rPr lang="zh-CN" altLang="en-US" dirty="0" smtClean="0">
                <a:latin typeface="Adobe 黑体 Std R" panose="020B0400000000000000" pitchFamily="34" charset="-122"/>
                <a:ea typeface="Adobe 黑体 Std R" panose="020B0400000000000000" pitchFamily="34" charset="-122"/>
              </a:rPr>
              <a:t>通过分布式资源调配，构建起真正的分享经济模式。</a:t>
            </a:r>
            <a:endParaRPr lang="en-GB" dirty="0">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30502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4000"/>
                                        <p:tgtEl>
                                          <p:spTgt spid="18"/>
                                        </p:tgtEl>
                                      </p:cBhvr>
                                    </p:animEffect>
                                  </p:childTnLst>
                                </p:cTn>
                              </p:par>
                              <p:par>
                                <p:cTn id="8" presetID="14" presetClass="entr" presetSubtype="5"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vertical)">
                                      <p:cBhvr>
                                        <p:cTn id="10" dur="4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430213" y="3419475"/>
            <a:ext cx="5227637" cy="769441"/>
          </a:xfrm>
          <a:prstGeom prst="rect">
            <a:avLst/>
          </a:prstGeom>
          <a:noFill/>
          <a:ln w="9525">
            <a:noFill/>
            <a:miter lim="800000"/>
            <a:headEnd/>
            <a:tailEnd/>
          </a:ln>
        </p:spPr>
        <p:txBody>
          <a:bodyPr>
            <a:spAutoFit/>
          </a:bodyPr>
          <a:lstStyle/>
          <a:p>
            <a:pPr algn="ctr" eaLnBrk="1" hangingPunct="1"/>
            <a:r>
              <a:rPr lang="zh-CN" altLang="en-US" sz="4400" dirty="0" smtClean="0">
                <a:solidFill>
                  <a:srgbClr val="1570C1"/>
                </a:solidFill>
                <a:latin typeface="Adobe 黑体 Std R" panose="020B0400000000000000" pitchFamily="34" charset="-122"/>
                <a:ea typeface="Adobe 黑体 Std R" panose="020B0400000000000000" pitchFamily="34" charset="-122"/>
              </a:rPr>
              <a:t>未来在你手中</a:t>
            </a:r>
            <a:endParaRPr lang="zh-CN" altLang="en-US" sz="4400" dirty="0">
              <a:solidFill>
                <a:srgbClr val="1570C1"/>
              </a:solidFill>
              <a:latin typeface="Adobe 黑体 Std R" panose="020B0400000000000000" pitchFamily="34" charset="-122"/>
              <a:ea typeface="Adobe 黑体 Std R" panose="020B0400000000000000" pitchFamily="34" charset="-122"/>
            </a:endParaRPr>
          </a:p>
        </p:txBody>
      </p:sp>
      <p:sp>
        <p:nvSpPr>
          <p:cNvPr id="6" name="文本框 5"/>
          <p:cNvSpPr txBox="1">
            <a:spLocks noChangeArrowheads="1"/>
          </p:cNvSpPr>
          <p:nvPr/>
        </p:nvSpPr>
        <p:spPr bwMode="auto">
          <a:xfrm>
            <a:off x="687388" y="1973263"/>
            <a:ext cx="4713287" cy="1446212"/>
          </a:xfrm>
          <a:prstGeom prst="rect">
            <a:avLst/>
          </a:prstGeom>
          <a:noFill/>
          <a:ln w="9525">
            <a:noFill/>
            <a:miter lim="800000"/>
            <a:headEnd/>
            <a:tailEnd/>
          </a:ln>
        </p:spPr>
        <p:txBody>
          <a:bodyPr>
            <a:spAutoFit/>
          </a:bodyPr>
          <a:lstStyle/>
          <a:p>
            <a:pPr algn="ctr" eaLnBrk="1" hangingPunct="1"/>
            <a:r>
              <a:rPr lang="en-US" altLang="zh-CN" sz="8800" dirty="0" smtClean="0">
                <a:solidFill>
                  <a:srgbClr val="1570C1"/>
                </a:solidFill>
                <a:latin typeface="Adobe 黑体 Std R" panose="020B0400000000000000" pitchFamily="34" charset="-122"/>
                <a:ea typeface="Adobe 黑体 Std R" panose="020B0400000000000000" pitchFamily="34" charset="-122"/>
              </a:rPr>
              <a:t>PART N</a:t>
            </a:r>
            <a:endParaRPr lang="zh-CN" altLang="en-US" sz="8800" dirty="0">
              <a:solidFill>
                <a:srgbClr val="1570C1"/>
              </a:solidFill>
              <a:latin typeface="Adobe 黑体 Std R" panose="020B0400000000000000" pitchFamily="34" charset="-122"/>
              <a:ea typeface="Adobe 黑体 Std R" panose="020B0400000000000000" pitchFamily="34" charset="-122"/>
            </a:endParaRPr>
          </a:p>
        </p:txBody>
      </p:sp>
      <p:sp>
        <p:nvSpPr>
          <p:cNvPr id="4" name="文本框 3"/>
          <p:cNvSpPr txBox="1">
            <a:spLocks noChangeArrowheads="1"/>
          </p:cNvSpPr>
          <p:nvPr/>
        </p:nvSpPr>
        <p:spPr bwMode="auto">
          <a:xfrm>
            <a:off x="6535738" y="1973263"/>
            <a:ext cx="4713287" cy="1446212"/>
          </a:xfrm>
          <a:prstGeom prst="rect">
            <a:avLst/>
          </a:prstGeom>
          <a:noFill/>
          <a:ln w="9525">
            <a:noFill/>
            <a:miter lim="800000"/>
            <a:headEnd/>
            <a:tailEnd/>
          </a:ln>
        </p:spPr>
        <p:txBody>
          <a:bodyPr>
            <a:spAutoFit/>
          </a:bodyPr>
          <a:lstStyle/>
          <a:p>
            <a:pPr algn="ctr" eaLnBrk="1" hangingPunct="1"/>
            <a:r>
              <a:rPr lang="en-US" altLang="zh-CN" sz="8800" dirty="0" smtClean="0">
                <a:solidFill>
                  <a:schemeClr val="bg1"/>
                </a:solidFill>
                <a:latin typeface="Adobe 黑体 Std R" panose="020B0400000000000000" pitchFamily="34" charset="-122"/>
                <a:ea typeface="Adobe 黑体 Std R" panose="020B0400000000000000" pitchFamily="34" charset="-122"/>
              </a:rPr>
              <a:t>THANKS</a:t>
            </a:r>
            <a:endParaRPr lang="zh-CN" altLang="en-US" sz="8800" dirty="0">
              <a:solidFill>
                <a:schemeClr val="bg1"/>
              </a:solidFill>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3689720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97230" y="189865"/>
            <a:ext cx="2709396" cy="523220"/>
          </a:xfrm>
          <a:prstGeom prst="rect">
            <a:avLst/>
          </a:prstGeom>
          <a:noFill/>
        </p:spPr>
        <p:txBody>
          <a:bodyPr wrap="none" rtlCol="0" anchor="t">
            <a:spAutoFit/>
          </a:bodyPr>
          <a:lstStyle/>
          <a:p>
            <a:pPr algn="l"/>
            <a:r>
              <a:rPr lang="zh-CN" altLang="en-US" sz="2800" b="1" dirty="0" smtClean="0">
                <a:solidFill>
                  <a:srgbClr val="1177DF"/>
                </a:solidFill>
                <a:latin typeface="黑体" panose="02010609060101010101" charset="-122"/>
                <a:ea typeface="黑体" panose="02010609060101010101" charset="-122"/>
                <a:sym typeface="+mn-ea"/>
              </a:rPr>
              <a:t>数字互联网时代</a:t>
            </a:r>
          </a:p>
        </p:txBody>
      </p:sp>
      <p:sp>
        <p:nvSpPr>
          <p:cNvPr id="10" name="矩形 9"/>
          <p:cNvSpPr/>
          <p:nvPr/>
        </p:nvSpPr>
        <p:spPr>
          <a:xfrm>
            <a:off x="1270" y="121920"/>
            <a:ext cx="12954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842645" y="775335"/>
            <a:ext cx="104521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81610" y="121285"/>
            <a:ext cx="34163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https://donnakeenan.files.wordpress.com/2015/03/cropped-cropped-1920x800a-technophobe-in-a-digital-world1.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6789" y="2506662"/>
            <a:ext cx="10443211" cy="4351338"/>
          </a:xfrm>
          <a:prstGeom prst="rect">
            <a:avLst/>
          </a:prstGeom>
          <a:noFill/>
          <a:extLst>
            <a:ext uri="{909E8E84-426E-40DD-AFC4-6F175D3DCCD1}">
              <a14:hiddenFill xmlns:a14="http://schemas.microsoft.com/office/drawing/2010/main">
                <a:solidFill>
                  <a:srgbClr val="FFFFFF"/>
                </a:solidFill>
              </a14:hiddenFill>
            </a:ext>
          </a:extLst>
        </p:spPr>
      </p:pic>
      <p:sp>
        <p:nvSpPr>
          <p:cNvPr id="27" name="内容占位符 2"/>
          <p:cNvSpPr txBox="1">
            <a:spLocks/>
          </p:cNvSpPr>
          <p:nvPr/>
        </p:nvSpPr>
        <p:spPr>
          <a:xfrm>
            <a:off x="986789" y="837586"/>
            <a:ext cx="10307955" cy="20532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dirty="0" smtClean="0">
                <a:solidFill>
                  <a:schemeClr val="tx1">
                    <a:lumMod val="65000"/>
                    <a:lumOff val="35000"/>
                  </a:schemeClr>
                </a:solidFill>
                <a:latin typeface="微软雅黑" panose="020B0503020204020204" pitchFamily="34" charset="-122"/>
                <a:ea typeface="微软雅黑" panose="020B0503020204020204" pitchFamily="34" charset="-122"/>
              </a:rPr>
              <a:t>每秒产生</a:t>
            </a:r>
            <a:r>
              <a:rPr lang="en-US" altLang="zh-CN" sz="2400" dirty="0" smtClean="0">
                <a:solidFill>
                  <a:schemeClr val="tx1">
                    <a:lumMod val="65000"/>
                    <a:lumOff val="35000"/>
                  </a:schemeClr>
                </a:solidFill>
                <a:latin typeface="微软雅黑" panose="020B0503020204020204" pitchFamily="34" charset="-122"/>
                <a:ea typeface="微软雅黑" panose="020B0503020204020204" pitchFamily="34" charset="-122"/>
              </a:rPr>
              <a:t>3.7</a:t>
            </a:r>
            <a:r>
              <a:rPr lang="zh-CN" altLang="en-US" sz="2400" dirty="0" smtClean="0">
                <a:solidFill>
                  <a:schemeClr val="tx1">
                    <a:lumMod val="65000"/>
                    <a:lumOff val="35000"/>
                  </a:schemeClr>
                </a:solidFill>
                <a:latin typeface="微软雅黑" panose="020B0503020204020204" pitchFamily="34" charset="-122"/>
                <a:ea typeface="微软雅黑" panose="020B0503020204020204" pitchFamily="34" charset="-122"/>
              </a:rPr>
              <a:t>万</a:t>
            </a:r>
            <a:r>
              <a:rPr lang="en-US" altLang="zh-CN" sz="2400" dirty="0" smtClean="0">
                <a:solidFill>
                  <a:schemeClr val="tx1">
                    <a:lumMod val="65000"/>
                    <a:lumOff val="35000"/>
                  </a:schemeClr>
                </a:solidFill>
                <a:latin typeface="微软雅黑" panose="020B0503020204020204" pitchFamily="34" charset="-122"/>
                <a:ea typeface="微软雅黑" panose="020B0503020204020204" pitchFamily="34" charset="-122"/>
              </a:rPr>
              <a:t>GB</a:t>
            </a:r>
            <a:r>
              <a:rPr lang="zh-CN" altLang="en-US" sz="2400" dirty="0" smtClean="0">
                <a:solidFill>
                  <a:schemeClr val="tx1">
                    <a:lumMod val="65000"/>
                    <a:lumOff val="35000"/>
                  </a:schemeClr>
                </a:solidFill>
                <a:latin typeface="微软雅黑" panose="020B0503020204020204" pitchFamily="34" charset="-122"/>
                <a:ea typeface="微软雅黑" panose="020B0503020204020204" pitchFamily="34" charset="-122"/>
              </a:rPr>
              <a:t>数据</a:t>
            </a:r>
            <a:endParaRPr lang="en-US" altLang="zh-CN" sz="2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2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互联网</a:t>
            </a:r>
            <a:r>
              <a:rPr lang="zh-CN" altLang="en-US" sz="2400" dirty="0" smtClean="0">
                <a:solidFill>
                  <a:schemeClr val="tx1">
                    <a:lumMod val="65000"/>
                    <a:lumOff val="35000"/>
                  </a:schemeClr>
                </a:solidFill>
                <a:latin typeface="微软雅黑" panose="020B0503020204020204" pitchFamily="34" charset="-122"/>
                <a:ea typeface="微软雅黑" panose="020B0503020204020204" pitchFamily="34" charset="-122"/>
              </a:rPr>
              <a:t>总数据量达泽字节（</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1180591620717411303424</a:t>
            </a:r>
            <a:r>
              <a:rPr lang="zh-CN" altLang="en-US" sz="2400" dirty="0" smtClean="0">
                <a:solidFill>
                  <a:schemeClr val="tx1">
                    <a:lumMod val="65000"/>
                    <a:lumOff val="35000"/>
                  </a:schemeClr>
                </a:solidFill>
                <a:latin typeface="微软雅黑" panose="020B0503020204020204" pitchFamily="34" charset="-122"/>
                <a:ea typeface="微软雅黑" panose="020B0503020204020204" pitchFamily="34" charset="-122"/>
              </a:rPr>
              <a:t>字节）量级</a:t>
            </a:r>
            <a:endParaRPr lang="en-US" altLang="zh-CN" sz="24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20000"/>
              </a:lnSpc>
            </a:pPr>
            <a:r>
              <a:rPr lang="zh-CN" altLang="en-US" sz="2400" dirty="0" smtClean="0">
                <a:solidFill>
                  <a:schemeClr val="tx1">
                    <a:lumMod val="65000"/>
                    <a:lumOff val="35000"/>
                  </a:schemeClr>
                </a:solidFill>
                <a:latin typeface="微软雅黑" panose="020B0503020204020204" pitchFamily="34" charset="-122"/>
                <a:ea typeface="微软雅黑" panose="020B0503020204020204" pitchFamily="34" charset="-122"/>
              </a:rPr>
              <a:t>每秒</a:t>
            </a:r>
            <a:r>
              <a:rPr lang="en-US" altLang="zh-CN" sz="2400" dirty="0" smtClean="0">
                <a:solidFill>
                  <a:schemeClr val="tx1">
                    <a:lumMod val="65000"/>
                    <a:lumOff val="35000"/>
                  </a:schemeClr>
                </a:solidFill>
                <a:latin typeface="微软雅黑" panose="020B0503020204020204" pitchFamily="34" charset="-122"/>
                <a:ea typeface="微软雅黑" panose="020B0503020204020204" pitchFamily="34" charset="-122"/>
              </a:rPr>
              <a:t>250</a:t>
            </a:r>
            <a:r>
              <a:rPr lang="zh-CN" altLang="en-US" sz="2400" dirty="0" smtClean="0">
                <a:solidFill>
                  <a:schemeClr val="tx1">
                    <a:lumMod val="65000"/>
                    <a:lumOff val="35000"/>
                  </a:schemeClr>
                </a:solidFill>
                <a:latin typeface="微软雅黑" panose="020B0503020204020204" pitchFamily="34" charset="-122"/>
                <a:ea typeface="微软雅黑" panose="020B0503020204020204" pitchFamily="34" charset="-122"/>
              </a:rPr>
              <a:t>万封新邮件产生，其中</a:t>
            </a:r>
            <a:r>
              <a:rPr lang="en-US" altLang="zh-CN" sz="2400" dirty="0" smtClean="0">
                <a:solidFill>
                  <a:schemeClr val="tx1">
                    <a:lumMod val="65000"/>
                    <a:lumOff val="35000"/>
                  </a:schemeClr>
                </a:solidFill>
                <a:latin typeface="微软雅黑" panose="020B0503020204020204" pitchFamily="34" charset="-122"/>
                <a:ea typeface="微软雅黑" panose="020B0503020204020204" pitchFamily="34" charset="-122"/>
              </a:rPr>
              <a:t>67%</a:t>
            </a:r>
            <a:r>
              <a:rPr lang="zh-CN" altLang="en-US" sz="2400" dirty="0" smtClean="0">
                <a:solidFill>
                  <a:schemeClr val="tx1">
                    <a:lumMod val="65000"/>
                    <a:lumOff val="35000"/>
                  </a:schemeClr>
                </a:solidFill>
                <a:latin typeface="微软雅黑" panose="020B0503020204020204" pitchFamily="34" charset="-122"/>
                <a:ea typeface="微软雅黑" panose="020B0503020204020204" pitchFamily="34" charset="-122"/>
              </a:rPr>
              <a:t>为垃圾邮件</a:t>
            </a:r>
            <a:endParaRPr lang="en-US" altLang="zh-CN" sz="24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90045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111111"/>
          <p:cNvPicPr>
            <a:picLocks noChangeAspect="1"/>
          </p:cNvPicPr>
          <p:nvPr/>
        </p:nvPicPr>
        <p:blipFill>
          <a:blip r:embed="rId3"/>
          <a:stretch>
            <a:fillRect/>
          </a:stretch>
        </p:blipFill>
        <p:spPr>
          <a:xfrm>
            <a:off x="1604466" y="1338885"/>
            <a:ext cx="9145905" cy="4877435"/>
          </a:xfrm>
          <a:prstGeom prst="rect">
            <a:avLst/>
          </a:prstGeom>
        </p:spPr>
      </p:pic>
      <p:pic>
        <p:nvPicPr>
          <p:cNvPr id="5" name="图片 4"/>
          <p:cNvPicPr>
            <a:picLocks noChangeAspect="1"/>
          </p:cNvPicPr>
          <p:nvPr/>
        </p:nvPicPr>
        <p:blipFill rotWithShape="1">
          <a:blip r:embed="rId4"/>
          <a:srcRect l="1461" t="1234" r="857" b="1084"/>
          <a:stretch/>
        </p:blipFill>
        <p:spPr>
          <a:xfrm>
            <a:off x="9133368" y="1946513"/>
            <a:ext cx="2698229" cy="2023672"/>
          </a:xfrm>
          <a:prstGeom prst="rect">
            <a:avLst/>
          </a:prstGeom>
        </p:spPr>
      </p:pic>
      <p:sp>
        <p:nvSpPr>
          <p:cNvPr id="8" name="文本框 7"/>
          <p:cNvSpPr txBox="1"/>
          <p:nvPr/>
        </p:nvSpPr>
        <p:spPr>
          <a:xfrm>
            <a:off x="697230" y="189865"/>
            <a:ext cx="3791423" cy="523220"/>
          </a:xfrm>
          <a:prstGeom prst="rect">
            <a:avLst/>
          </a:prstGeom>
          <a:noFill/>
        </p:spPr>
        <p:txBody>
          <a:bodyPr wrap="none" rtlCol="0" anchor="t">
            <a:spAutoFit/>
          </a:bodyPr>
          <a:lstStyle/>
          <a:p>
            <a:pPr algn="l"/>
            <a:r>
              <a:rPr lang="zh-CN" altLang="en-US" sz="2800" b="1" dirty="0" smtClean="0">
                <a:solidFill>
                  <a:srgbClr val="1177DF"/>
                </a:solidFill>
                <a:latin typeface="黑体" panose="02010609060101010101" charset="-122"/>
                <a:ea typeface="黑体" panose="02010609060101010101" charset="-122"/>
                <a:sym typeface="+mn-ea"/>
              </a:rPr>
              <a:t>数据真实与信任的缺失</a:t>
            </a:r>
          </a:p>
        </p:txBody>
      </p:sp>
      <p:sp>
        <p:nvSpPr>
          <p:cNvPr id="9" name="矩形 8"/>
          <p:cNvSpPr/>
          <p:nvPr/>
        </p:nvSpPr>
        <p:spPr>
          <a:xfrm>
            <a:off x="1270" y="121920"/>
            <a:ext cx="12954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842645" y="775335"/>
            <a:ext cx="104521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81610" y="121285"/>
            <a:ext cx="34163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内容占位符 1"/>
          <p:cNvSpPr>
            <a:spLocks noGrp="1"/>
          </p:cNvSpPr>
          <p:nvPr>
            <p:ph idx="1"/>
          </p:nvPr>
        </p:nvSpPr>
        <p:spPr>
          <a:xfrm>
            <a:off x="846670" y="5365716"/>
            <a:ext cx="10448075" cy="1001833"/>
          </a:xfrm>
        </p:spPr>
        <p:txBody>
          <a:bodyPr/>
          <a:lstStyle/>
          <a:p>
            <a:r>
              <a:rPr lang="zh-CN" altLang="en-US" dirty="0" smtClean="0">
                <a:latin typeface="黑体" panose="02010609060101010101" pitchFamily="49" charset="-122"/>
                <a:ea typeface="黑体" panose="02010609060101010101" pitchFamily="49" charset="-122"/>
              </a:rPr>
              <a:t>当数据作为证据，当数据关系到我们的信誉、财产与身份时</a:t>
            </a:r>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数据的真实性缺失所造成的损失将被无限放大。</a:t>
            </a:r>
            <a:endParaRPr lang="en-GB" dirty="0">
              <a:latin typeface="黑体" panose="02010609060101010101" pitchFamily="49" charset="-122"/>
              <a:ea typeface="黑体" panose="02010609060101010101" pitchFamily="49" charset="-122"/>
            </a:endParaRPr>
          </a:p>
        </p:txBody>
      </p:sp>
      <p:pic>
        <p:nvPicPr>
          <p:cNvPr id="16" name="Picture 4" descr="http://www.freeduplicatesfinder.com/images/preview/feature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386" y="982033"/>
            <a:ext cx="3609703" cy="360970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6"/>
          <a:stretch>
            <a:fillRect/>
          </a:stretch>
        </p:blipFill>
        <p:spPr>
          <a:xfrm>
            <a:off x="3687445" y="1946513"/>
            <a:ext cx="4762500" cy="1990725"/>
          </a:xfrm>
          <a:prstGeom prst="rect">
            <a:avLst/>
          </a:prstGeom>
        </p:spPr>
      </p:pic>
      <p:sp>
        <p:nvSpPr>
          <p:cNvPr id="4" name="文本框 3"/>
          <p:cNvSpPr txBox="1"/>
          <p:nvPr/>
        </p:nvSpPr>
        <p:spPr>
          <a:xfrm>
            <a:off x="842645" y="4298019"/>
            <a:ext cx="1569660" cy="369332"/>
          </a:xfrm>
          <a:prstGeom prst="rect">
            <a:avLst/>
          </a:prstGeom>
          <a:noFill/>
        </p:spPr>
        <p:txBody>
          <a:bodyPr wrap="none" rtlCol="0">
            <a:spAutoFit/>
          </a:bodyPr>
          <a:lstStyle/>
          <a:p>
            <a:r>
              <a:rPr lang="zh-CN" altLang="en-US" dirty="0" smtClean="0">
                <a:latin typeface="Adobe 黑体 Std R" panose="020B0400000000000000" pitchFamily="34" charset="-122"/>
                <a:ea typeface="Adobe 黑体 Std R" panose="020B0400000000000000" pitchFamily="34" charset="-122"/>
              </a:rPr>
              <a:t>文件无痕复制</a:t>
            </a:r>
            <a:endParaRPr lang="en-GB" dirty="0">
              <a:latin typeface="Adobe 黑体 Std R" panose="020B0400000000000000" pitchFamily="34" charset="-122"/>
              <a:ea typeface="Adobe 黑体 Std R" panose="020B0400000000000000" pitchFamily="34" charset="-122"/>
            </a:endParaRPr>
          </a:p>
        </p:txBody>
      </p:sp>
      <p:sp>
        <p:nvSpPr>
          <p:cNvPr id="18" name="文本框 17"/>
          <p:cNvSpPr txBox="1"/>
          <p:nvPr/>
        </p:nvSpPr>
        <p:spPr>
          <a:xfrm>
            <a:off x="5371558" y="4298019"/>
            <a:ext cx="906017" cy="369332"/>
          </a:xfrm>
          <a:prstGeom prst="rect">
            <a:avLst/>
          </a:prstGeom>
          <a:noFill/>
        </p:spPr>
        <p:txBody>
          <a:bodyPr wrap="none" rtlCol="0">
            <a:spAutoFit/>
          </a:bodyPr>
          <a:lstStyle/>
          <a:p>
            <a:r>
              <a:rPr lang="zh-CN" altLang="en-US" dirty="0" smtClean="0">
                <a:latin typeface="Adobe 黑体 Std R" panose="020B0400000000000000" pitchFamily="34" charset="-122"/>
                <a:ea typeface="Adobe 黑体 Std R" panose="020B0400000000000000" pitchFamily="34" charset="-122"/>
              </a:rPr>
              <a:t>图片</a:t>
            </a:r>
            <a:r>
              <a:rPr lang="en-US" altLang="zh-CN" dirty="0" smtClean="0">
                <a:latin typeface="Adobe 黑体 Std R" panose="020B0400000000000000" pitchFamily="34" charset="-122"/>
                <a:ea typeface="Adobe 黑体 Std R" panose="020B0400000000000000" pitchFamily="34" charset="-122"/>
              </a:rPr>
              <a:t>PS</a:t>
            </a:r>
            <a:endParaRPr lang="en-GB" dirty="0">
              <a:latin typeface="Adobe 黑体 Std R" panose="020B0400000000000000" pitchFamily="34" charset="-122"/>
              <a:ea typeface="Adobe 黑体 Std R" panose="020B0400000000000000" pitchFamily="34" charset="-122"/>
            </a:endParaRPr>
          </a:p>
        </p:txBody>
      </p:sp>
      <p:sp>
        <p:nvSpPr>
          <p:cNvPr id="19" name="文本框 18"/>
          <p:cNvSpPr txBox="1"/>
          <p:nvPr/>
        </p:nvSpPr>
        <p:spPr>
          <a:xfrm>
            <a:off x="9725085" y="4298019"/>
            <a:ext cx="1569660" cy="369332"/>
          </a:xfrm>
          <a:prstGeom prst="rect">
            <a:avLst/>
          </a:prstGeom>
          <a:noFill/>
        </p:spPr>
        <p:txBody>
          <a:bodyPr wrap="none" rtlCol="0">
            <a:spAutoFit/>
          </a:bodyPr>
          <a:lstStyle/>
          <a:p>
            <a:r>
              <a:rPr lang="zh-CN" altLang="en-US" dirty="0" smtClean="0">
                <a:latin typeface="Adobe 黑体 Std R" panose="020B0400000000000000" pitchFamily="34" charset="-122"/>
                <a:ea typeface="Adobe 黑体 Std R" panose="020B0400000000000000" pitchFamily="34" charset="-122"/>
              </a:rPr>
              <a:t>数据证据造假</a:t>
            </a:r>
            <a:endParaRPr lang="en-GB" dirty="0">
              <a:latin typeface="Adobe 黑体 Std R" panose="020B0400000000000000" pitchFamily="34" charset="-122"/>
              <a:ea typeface="Adobe 黑体 Std R" panose="020B0400000000000000" pitchFamily="34" charset="-122"/>
            </a:endParaRPr>
          </a:p>
        </p:txBody>
      </p:sp>
    </p:spTree>
    <p:extLst>
      <p:ext uri="{BB962C8B-B14F-4D97-AF65-F5344CB8AC3E}">
        <p14:creationId xmlns:p14="http://schemas.microsoft.com/office/powerpoint/2010/main" val="21064451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574681"/>
            <a:ext cx="5771606" cy="2158546"/>
          </a:xfrm>
        </p:spPr>
        <p:txBody>
          <a:bodyPr>
            <a:normAutofit/>
          </a:bodyPr>
          <a:lstStyle/>
          <a:p>
            <a:pPr>
              <a:lnSpc>
                <a:spcPct val="80000"/>
              </a:lnSpc>
            </a:pPr>
            <a:r>
              <a:rPr lang="zh-CN" altLang="en-US" sz="2200" dirty="0" smtClean="0">
                <a:solidFill>
                  <a:schemeClr val="tx1">
                    <a:lumMod val="65000"/>
                    <a:lumOff val="35000"/>
                  </a:schemeClr>
                </a:solidFill>
                <a:latin typeface="微软雅黑" panose="020B0503020204020204" pitchFamily="34" charset="-122"/>
                <a:ea typeface="微软雅黑" panose="020B0503020204020204" pitchFamily="34" charset="-122"/>
              </a:rPr>
              <a:t>点对点</a:t>
            </a:r>
            <a:r>
              <a:rPr lang="zh-CN" altLang="en-US" sz="2200" dirty="0">
                <a:solidFill>
                  <a:schemeClr val="tx1">
                    <a:lumMod val="65000"/>
                    <a:lumOff val="35000"/>
                  </a:schemeClr>
                </a:solidFill>
                <a:latin typeface="微软雅黑" panose="020B0503020204020204" pitchFamily="34" charset="-122"/>
                <a:ea typeface="微软雅黑" panose="020B0503020204020204" pitchFamily="34" charset="-122"/>
              </a:rPr>
              <a:t>的</a:t>
            </a:r>
            <a:r>
              <a:rPr lang="zh-CN" altLang="en-US" sz="2200" dirty="0" smtClean="0">
                <a:solidFill>
                  <a:schemeClr val="tx1">
                    <a:lumMod val="65000"/>
                    <a:lumOff val="35000"/>
                  </a:schemeClr>
                </a:solidFill>
                <a:latin typeface="微软雅黑" panose="020B0503020204020204" pitchFamily="34" charset="-122"/>
                <a:ea typeface="微软雅黑" panose="020B0503020204020204" pitchFamily="34" charset="-122"/>
              </a:rPr>
              <a:t>分布式数据库；</a:t>
            </a:r>
            <a:endParaRPr lang="en-US"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80000"/>
              </a:lnSpc>
            </a:pPr>
            <a:r>
              <a:rPr lang="zh-CN" altLang="en-US" sz="2200" dirty="0" smtClean="0">
                <a:solidFill>
                  <a:schemeClr val="tx1">
                    <a:lumMod val="65000"/>
                    <a:lumOff val="35000"/>
                  </a:schemeClr>
                </a:solidFill>
                <a:latin typeface="微软雅黑" panose="020B0503020204020204" pitchFamily="34" charset="-122"/>
                <a:ea typeface="微软雅黑" panose="020B0503020204020204" pitchFamily="34" charset="-122"/>
              </a:rPr>
              <a:t>共识</a:t>
            </a:r>
            <a:r>
              <a:rPr lang="zh-CN" altLang="en-US" sz="2200" dirty="0">
                <a:solidFill>
                  <a:schemeClr val="tx1">
                    <a:lumMod val="65000"/>
                    <a:lumOff val="35000"/>
                  </a:schemeClr>
                </a:solidFill>
                <a:latin typeface="微软雅黑" panose="020B0503020204020204" pitchFamily="34" charset="-122"/>
                <a:ea typeface="微软雅黑" panose="020B0503020204020204" pitchFamily="34" charset="-122"/>
              </a:rPr>
              <a:t>算法保障节点间数据的</a:t>
            </a:r>
            <a:r>
              <a:rPr lang="zh-CN" altLang="en-US" sz="2200" dirty="0" smtClean="0">
                <a:solidFill>
                  <a:schemeClr val="tx1">
                    <a:lumMod val="65000"/>
                    <a:lumOff val="35000"/>
                  </a:schemeClr>
                </a:solidFill>
                <a:latin typeface="微软雅黑" panose="020B0503020204020204" pitchFamily="34" charset="-122"/>
                <a:ea typeface="微软雅黑" panose="020B0503020204020204" pitchFamily="34" charset="-122"/>
              </a:rPr>
              <a:t>一致性；</a:t>
            </a:r>
            <a:endParaRPr lang="en-US"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80000"/>
              </a:lnSpc>
            </a:pPr>
            <a:r>
              <a:rPr lang="zh-CN" altLang="en-US" sz="2200" dirty="0" smtClean="0">
                <a:solidFill>
                  <a:schemeClr val="tx1">
                    <a:lumMod val="65000"/>
                    <a:lumOff val="35000"/>
                  </a:schemeClr>
                </a:solidFill>
                <a:latin typeface="微软雅黑" panose="020B0503020204020204" pitchFamily="34" charset="-122"/>
                <a:ea typeface="微软雅黑" panose="020B0503020204020204" pitchFamily="34" charset="-122"/>
              </a:rPr>
              <a:t>加密算法</a:t>
            </a:r>
            <a:r>
              <a:rPr lang="zh-CN" altLang="en-US" sz="2200" dirty="0">
                <a:solidFill>
                  <a:schemeClr val="tx1">
                    <a:lumMod val="65000"/>
                    <a:lumOff val="35000"/>
                  </a:schemeClr>
                </a:solidFill>
                <a:latin typeface="微软雅黑" panose="020B0503020204020204" pitchFamily="34" charset="-122"/>
                <a:ea typeface="微软雅黑" panose="020B0503020204020204" pitchFamily="34" charset="-122"/>
              </a:rPr>
              <a:t>保证数据的</a:t>
            </a:r>
            <a:r>
              <a:rPr lang="zh-CN" altLang="en-US" sz="2200" dirty="0" smtClean="0">
                <a:solidFill>
                  <a:schemeClr val="tx1">
                    <a:lumMod val="65000"/>
                    <a:lumOff val="35000"/>
                  </a:schemeClr>
                </a:solidFill>
                <a:latin typeface="微软雅黑" panose="020B0503020204020204" pitchFamily="34" charset="-122"/>
                <a:ea typeface="微软雅黑" panose="020B0503020204020204" pitchFamily="34" charset="-122"/>
              </a:rPr>
              <a:t>安全性；</a:t>
            </a:r>
            <a:endParaRPr lang="en-US"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80000"/>
              </a:lnSpc>
            </a:pPr>
            <a:r>
              <a:rPr lang="zh-CN" altLang="en-US" sz="2200" dirty="0" smtClean="0">
                <a:solidFill>
                  <a:schemeClr val="tx1">
                    <a:lumMod val="65000"/>
                    <a:lumOff val="35000"/>
                  </a:schemeClr>
                </a:solidFill>
                <a:latin typeface="微软雅黑" panose="020B0503020204020204" pitchFamily="34" charset="-122"/>
                <a:ea typeface="微软雅黑" panose="020B0503020204020204" pitchFamily="34" charset="-122"/>
              </a:rPr>
              <a:t>时间</a:t>
            </a:r>
            <a:r>
              <a:rPr lang="zh-CN" altLang="en-US" sz="2200" dirty="0">
                <a:solidFill>
                  <a:schemeClr val="tx1">
                    <a:lumMod val="65000"/>
                    <a:lumOff val="35000"/>
                  </a:schemeClr>
                </a:solidFill>
                <a:latin typeface="微软雅黑" panose="020B0503020204020204" pitchFamily="34" charset="-122"/>
                <a:ea typeface="微软雅黑" panose="020B0503020204020204" pitchFamily="34" charset="-122"/>
              </a:rPr>
              <a:t>戳及首尾相连的链式</a:t>
            </a:r>
            <a:r>
              <a:rPr lang="zh-CN" altLang="en-US" sz="2200" dirty="0" smtClean="0">
                <a:solidFill>
                  <a:schemeClr val="tx1">
                    <a:lumMod val="65000"/>
                    <a:lumOff val="35000"/>
                  </a:schemeClr>
                </a:solidFill>
                <a:latin typeface="微软雅黑" panose="020B0503020204020204" pitchFamily="34" charset="-122"/>
                <a:ea typeface="微软雅黑" panose="020B0503020204020204" pitchFamily="34" charset="-122"/>
              </a:rPr>
              <a:t>结构；</a:t>
            </a:r>
            <a:endParaRPr lang="en-US"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80000"/>
              </a:lnSpc>
            </a:pPr>
            <a:r>
              <a:rPr lang="zh-CN" altLang="en-US" sz="2200" dirty="0" smtClean="0">
                <a:latin typeface="微软雅黑" panose="020B0503020204020204" pitchFamily="34" charset="-122"/>
                <a:ea typeface="微软雅黑" panose="020B0503020204020204" pitchFamily="34" charset="-122"/>
              </a:rPr>
              <a:t>公开</a:t>
            </a:r>
            <a:r>
              <a:rPr lang="zh-CN" altLang="en-US" sz="2200" dirty="0">
                <a:latin typeface="微软雅黑" panose="020B0503020204020204" pitchFamily="34" charset="-122"/>
                <a:ea typeface="微软雅黑" panose="020B0503020204020204" pitchFamily="34" charset="-122"/>
              </a:rPr>
              <a:t>、透明、可验证，不可</a:t>
            </a:r>
            <a:r>
              <a:rPr lang="zh-CN" altLang="en-US" sz="2200" dirty="0" smtClean="0">
                <a:latin typeface="微软雅黑" panose="020B0503020204020204" pitchFamily="34" charset="-122"/>
                <a:ea typeface="微软雅黑" panose="020B0503020204020204" pitchFamily="34" charset="-122"/>
              </a:rPr>
              <a:t>篡改、可追溯。</a:t>
            </a:r>
            <a:endParaRPr lang="en-GB" sz="22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868" y="3733227"/>
            <a:ext cx="5775052" cy="2824328"/>
          </a:xfrm>
          <a:prstGeom prst="rect">
            <a:avLst/>
          </a:prstGeom>
        </p:spPr>
      </p:pic>
      <p:sp>
        <p:nvSpPr>
          <p:cNvPr id="6" name="内容占位符 2"/>
          <p:cNvSpPr txBox="1">
            <a:spLocks/>
          </p:cNvSpPr>
          <p:nvPr/>
        </p:nvSpPr>
        <p:spPr>
          <a:xfrm>
            <a:off x="6609806" y="3984171"/>
            <a:ext cx="5271551" cy="257338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latin typeface="微软雅黑" panose="020B0503020204020204" pitchFamily="34" charset="-122"/>
                <a:ea typeface="微软雅黑" panose="020B0503020204020204" pitchFamily="34" charset="-122"/>
              </a:rPr>
              <a:t>比特币：</a:t>
            </a:r>
            <a:endParaRPr lang="en-US" altLang="zh-CN" dirty="0" smtClean="0">
              <a:latin typeface="微软雅黑" panose="020B0503020204020204" pitchFamily="34" charset="-122"/>
              <a:ea typeface="微软雅黑" panose="020B0503020204020204" pitchFamily="34" charset="-122"/>
            </a:endParaRPr>
          </a:p>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强大算力支持（</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2400P</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节点分布全球；</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最安全的区块链。</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每</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分钟产生</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个新的区块</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数据容量上限</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1MB/</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区块；</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最高每秒</a:t>
            </a:r>
            <a:r>
              <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rPr>
              <a:t>7</a:t>
            </a: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笔的交易量。</a:t>
            </a:r>
            <a:endParaRPr lang="en-GB"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97230" y="189865"/>
            <a:ext cx="3430747" cy="523220"/>
          </a:xfrm>
          <a:prstGeom prst="rect">
            <a:avLst/>
          </a:prstGeom>
          <a:noFill/>
        </p:spPr>
        <p:txBody>
          <a:bodyPr wrap="none" rtlCol="0" anchor="t">
            <a:spAutoFit/>
          </a:bodyPr>
          <a:lstStyle/>
          <a:p>
            <a:pPr algn="l"/>
            <a:r>
              <a:rPr lang="zh-CN" altLang="en-US" sz="2800" b="1" dirty="0">
                <a:solidFill>
                  <a:srgbClr val="1177DF"/>
                </a:solidFill>
                <a:latin typeface="黑体" panose="02010609060101010101" charset="-122"/>
                <a:ea typeface="黑体" panose="02010609060101010101" charset="-122"/>
                <a:sym typeface="+mn-ea"/>
              </a:rPr>
              <a:t>区</a:t>
            </a:r>
            <a:r>
              <a:rPr lang="zh-CN" altLang="en-US" sz="2800" b="1" dirty="0" smtClean="0">
                <a:solidFill>
                  <a:srgbClr val="1177DF"/>
                </a:solidFill>
                <a:latin typeface="黑体" panose="02010609060101010101" charset="-122"/>
                <a:ea typeface="黑体" panose="02010609060101010101" charset="-122"/>
                <a:sym typeface="+mn-ea"/>
              </a:rPr>
              <a:t>块链：信任的机器</a:t>
            </a:r>
          </a:p>
        </p:txBody>
      </p:sp>
      <p:sp>
        <p:nvSpPr>
          <p:cNvPr id="8" name="矩形 7"/>
          <p:cNvSpPr/>
          <p:nvPr/>
        </p:nvSpPr>
        <p:spPr>
          <a:xfrm>
            <a:off x="1270" y="121920"/>
            <a:ext cx="12954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42645" y="775335"/>
            <a:ext cx="104521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81610" y="121285"/>
            <a:ext cx="34163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内容占位符 6" descr="http://cdn.static-economist.com/sites/default/files/imagecache/full-width/images/print-edition/20151031_FBD001_0.jpg"/>
          <p:cNvPicPr>
            <a:picLock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7371" y="365125"/>
            <a:ext cx="5087075" cy="2885073"/>
          </a:xfrm>
          <a:prstGeom prst="rect">
            <a:avLst/>
          </a:prstGeom>
          <a:noFill/>
          <a:ln>
            <a:noFill/>
          </a:ln>
        </p:spPr>
      </p:pic>
    </p:spTree>
    <p:extLst>
      <p:ext uri="{BB962C8B-B14F-4D97-AF65-F5344CB8AC3E}">
        <p14:creationId xmlns:p14="http://schemas.microsoft.com/office/powerpoint/2010/main" val="39819459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文本框 68"/>
          <p:cNvSpPr txBox="1"/>
          <p:nvPr/>
        </p:nvSpPr>
        <p:spPr>
          <a:xfrm>
            <a:off x="697230" y="189865"/>
            <a:ext cx="2348720" cy="523220"/>
          </a:xfrm>
          <a:prstGeom prst="rect">
            <a:avLst/>
          </a:prstGeom>
          <a:noFill/>
        </p:spPr>
        <p:txBody>
          <a:bodyPr wrap="none" rtlCol="0" anchor="t">
            <a:spAutoFit/>
          </a:bodyPr>
          <a:lstStyle/>
          <a:p>
            <a:pPr algn="l"/>
            <a:r>
              <a:rPr lang="zh-CN" altLang="en-US" sz="2800" b="1" dirty="0" smtClean="0">
                <a:solidFill>
                  <a:srgbClr val="1177DF"/>
                </a:solidFill>
                <a:latin typeface="黑体" panose="02010609060101010101" charset="-122"/>
                <a:ea typeface="黑体" panose="02010609060101010101" charset="-122"/>
                <a:sym typeface="+mn-ea"/>
              </a:rPr>
              <a:t>证据链条结构</a:t>
            </a:r>
          </a:p>
        </p:txBody>
      </p:sp>
      <p:sp>
        <p:nvSpPr>
          <p:cNvPr id="70" name="矩形 69"/>
          <p:cNvSpPr/>
          <p:nvPr/>
        </p:nvSpPr>
        <p:spPr>
          <a:xfrm>
            <a:off x="1270" y="121920"/>
            <a:ext cx="12954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81610" y="121285"/>
            <a:ext cx="34163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虚尾箭头 8"/>
          <p:cNvSpPr/>
          <p:nvPr/>
        </p:nvSpPr>
        <p:spPr>
          <a:xfrm>
            <a:off x="2755110" y="2218588"/>
            <a:ext cx="1495167" cy="888889"/>
          </a:xfrm>
          <a:prstGeom prst="strip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400" dirty="0" smtClean="0"/>
              <a:t>CA</a:t>
            </a:r>
            <a:r>
              <a:rPr lang="zh-CN" altLang="en-US" sz="1400" dirty="0" smtClean="0"/>
              <a:t>签名</a:t>
            </a:r>
            <a:endParaRPr lang="en-US" altLang="zh-CN" sz="1400" dirty="0" smtClean="0"/>
          </a:p>
          <a:p>
            <a:pPr algn="ctr"/>
            <a:r>
              <a:rPr lang="zh-CN" altLang="en-US" sz="1400" dirty="0" smtClean="0"/>
              <a:t>加盖时间戳</a:t>
            </a:r>
            <a:endParaRPr lang="zh-CN" altLang="en-US" sz="1400" dirty="0"/>
          </a:p>
        </p:txBody>
      </p:sp>
      <p:sp>
        <p:nvSpPr>
          <p:cNvPr id="10" name="圆角矩形 9"/>
          <p:cNvSpPr/>
          <p:nvPr/>
        </p:nvSpPr>
        <p:spPr>
          <a:xfrm>
            <a:off x="3680401" y="1574814"/>
            <a:ext cx="1322769" cy="58076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600" dirty="0" smtClean="0"/>
              <a:t>开户数据</a:t>
            </a:r>
            <a:r>
              <a:rPr lang="en-US" altLang="zh-CN" sz="1600" dirty="0" smtClean="0"/>
              <a:t>Hash</a:t>
            </a:r>
            <a:endParaRPr lang="zh-CN" altLang="en-US" sz="1600" dirty="0"/>
          </a:p>
        </p:txBody>
      </p:sp>
      <p:sp>
        <p:nvSpPr>
          <p:cNvPr id="11" name="圆角矩形 10"/>
          <p:cNvSpPr/>
          <p:nvPr/>
        </p:nvSpPr>
        <p:spPr>
          <a:xfrm>
            <a:off x="4489768" y="2411996"/>
            <a:ext cx="1322769" cy="58076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600" dirty="0" smtClean="0"/>
              <a:t>操作员数据</a:t>
            </a:r>
            <a:r>
              <a:rPr lang="en-US" altLang="zh-CN" sz="1600" dirty="0" smtClean="0"/>
              <a:t>Hash</a:t>
            </a:r>
            <a:endParaRPr lang="zh-CN" altLang="en-US" sz="1600" dirty="0"/>
          </a:p>
        </p:txBody>
      </p:sp>
      <p:sp>
        <p:nvSpPr>
          <p:cNvPr id="12" name="圆角矩形 11"/>
          <p:cNvSpPr/>
          <p:nvPr/>
        </p:nvSpPr>
        <p:spPr>
          <a:xfrm>
            <a:off x="5317375" y="3242978"/>
            <a:ext cx="1322769" cy="58076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600" dirty="0" smtClean="0"/>
              <a:t>签约流程数据</a:t>
            </a:r>
            <a:r>
              <a:rPr lang="en-US" altLang="zh-CN" sz="1600" dirty="0" smtClean="0"/>
              <a:t>Hash</a:t>
            </a:r>
            <a:endParaRPr lang="zh-CN" altLang="en-US" sz="1600" dirty="0"/>
          </a:p>
        </p:txBody>
      </p:sp>
      <p:sp>
        <p:nvSpPr>
          <p:cNvPr id="13" name="圆角矩形 12"/>
          <p:cNvSpPr/>
          <p:nvPr/>
        </p:nvSpPr>
        <p:spPr>
          <a:xfrm>
            <a:off x="6151157" y="4049274"/>
            <a:ext cx="1322769" cy="58076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600" dirty="0" smtClean="0"/>
              <a:t>风险测评数据</a:t>
            </a:r>
            <a:r>
              <a:rPr lang="en-US" altLang="zh-CN" sz="1600" dirty="0" smtClean="0"/>
              <a:t>Hash</a:t>
            </a:r>
            <a:endParaRPr lang="zh-CN" altLang="en-US" sz="1600" dirty="0"/>
          </a:p>
        </p:txBody>
      </p:sp>
      <p:sp>
        <p:nvSpPr>
          <p:cNvPr id="14" name="圆角矩形 13"/>
          <p:cNvSpPr/>
          <p:nvPr/>
        </p:nvSpPr>
        <p:spPr>
          <a:xfrm>
            <a:off x="7071735" y="4837072"/>
            <a:ext cx="1322769" cy="58076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600" dirty="0" smtClean="0"/>
              <a:t>投资确认数据</a:t>
            </a:r>
            <a:r>
              <a:rPr lang="en-US" altLang="zh-CN" sz="1600" dirty="0" smtClean="0"/>
              <a:t>Hash</a:t>
            </a:r>
            <a:endParaRPr lang="zh-CN" altLang="en-US" sz="1600" dirty="0"/>
          </a:p>
        </p:txBody>
      </p:sp>
      <p:sp>
        <p:nvSpPr>
          <p:cNvPr id="15" name="圆角矩形 14"/>
          <p:cNvSpPr/>
          <p:nvPr/>
        </p:nvSpPr>
        <p:spPr>
          <a:xfrm>
            <a:off x="7899935" y="5646433"/>
            <a:ext cx="1322769" cy="58076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600" dirty="0" smtClean="0"/>
              <a:t>支付数据</a:t>
            </a:r>
            <a:r>
              <a:rPr lang="en-US" altLang="zh-CN" sz="1600" dirty="0" smtClean="0"/>
              <a:t>Hash</a:t>
            </a:r>
            <a:endParaRPr lang="zh-CN" altLang="en-US" sz="1600" dirty="0"/>
          </a:p>
        </p:txBody>
      </p:sp>
      <p:sp>
        <p:nvSpPr>
          <p:cNvPr id="16" name="直角上箭头 15"/>
          <p:cNvSpPr/>
          <p:nvPr/>
        </p:nvSpPr>
        <p:spPr>
          <a:xfrm rot="16200000">
            <a:off x="5107981" y="1661105"/>
            <a:ext cx="685947" cy="723168"/>
          </a:xfrm>
          <a:prstGeom prst="bentUpArrow">
            <a:avLst/>
          </a:prstGeom>
        </p:spPr>
        <p:style>
          <a:lnRef idx="2">
            <a:schemeClr val="accent3"/>
          </a:lnRef>
          <a:fillRef idx="1">
            <a:schemeClr val="lt1"/>
          </a:fillRef>
          <a:effectRef idx="0">
            <a:schemeClr val="accent3"/>
          </a:effectRef>
          <a:fontRef idx="minor">
            <a:schemeClr val="dk1"/>
          </a:fontRef>
        </p:style>
        <p:txBody>
          <a:bodyPr vert="eaVert" rtlCol="0" anchor="ctr"/>
          <a:lstStyle/>
          <a:p>
            <a:pPr algn="ctr"/>
            <a:endParaRPr lang="zh-CN" altLang="en-US" sz="1200" dirty="0"/>
          </a:p>
        </p:txBody>
      </p:sp>
      <p:sp>
        <p:nvSpPr>
          <p:cNvPr id="17" name="文本框 16"/>
          <p:cNvSpPr txBox="1"/>
          <p:nvPr/>
        </p:nvSpPr>
        <p:spPr>
          <a:xfrm>
            <a:off x="5070833" y="1702323"/>
            <a:ext cx="952066" cy="457200"/>
          </a:xfrm>
          <a:prstGeom prst="rect">
            <a:avLst/>
          </a:prstGeom>
          <a:noFill/>
        </p:spPr>
        <p:txBody>
          <a:bodyPr wrap="square" rtlCol="0">
            <a:spAutoFit/>
          </a:bodyPr>
          <a:lstStyle/>
          <a:p>
            <a:r>
              <a:rPr lang="zh-CN" altLang="en-US" sz="1200" dirty="0" smtClean="0"/>
              <a:t>包含上一个</a:t>
            </a:r>
            <a:r>
              <a:rPr lang="en-US" altLang="zh-CN" sz="1200" dirty="0" smtClean="0"/>
              <a:t>Hash</a:t>
            </a:r>
            <a:r>
              <a:rPr lang="zh-CN" altLang="en-US" sz="1200" dirty="0" smtClean="0"/>
              <a:t>内容</a:t>
            </a:r>
            <a:endParaRPr lang="zh-CN" altLang="en-US" sz="1200" dirty="0"/>
          </a:p>
        </p:txBody>
      </p:sp>
      <p:sp>
        <p:nvSpPr>
          <p:cNvPr id="18" name="直角上箭头 17"/>
          <p:cNvSpPr/>
          <p:nvPr/>
        </p:nvSpPr>
        <p:spPr>
          <a:xfrm rot="16200000">
            <a:off x="5848359" y="2487315"/>
            <a:ext cx="685947" cy="723168"/>
          </a:xfrm>
          <a:prstGeom prst="bentUpArrow">
            <a:avLst/>
          </a:prstGeom>
        </p:spPr>
        <p:style>
          <a:lnRef idx="2">
            <a:schemeClr val="accent3"/>
          </a:lnRef>
          <a:fillRef idx="1">
            <a:schemeClr val="lt1"/>
          </a:fillRef>
          <a:effectRef idx="0">
            <a:schemeClr val="accent3"/>
          </a:effectRef>
          <a:fontRef idx="minor">
            <a:schemeClr val="dk1"/>
          </a:fontRef>
        </p:style>
        <p:txBody>
          <a:bodyPr vert="eaVert" rtlCol="0" anchor="ctr"/>
          <a:lstStyle/>
          <a:p>
            <a:pPr algn="ctr"/>
            <a:endParaRPr lang="zh-CN" altLang="en-US" sz="1200" dirty="0"/>
          </a:p>
        </p:txBody>
      </p:sp>
      <p:sp>
        <p:nvSpPr>
          <p:cNvPr id="19" name="文本框 18"/>
          <p:cNvSpPr txBox="1"/>
          <p:nvPr/>
        </p:nvSpPr>
        <p:spPr>
          <a:xfrm>
            <a:off x="5811211" y="2528533"/>
            <a:ext cx="952066" cy="457200"/>
          </a:xfrm>
          <a:prstGeom prst="rect">
            <a:avLst/>
          </a:prstGeom>
          <a:noFill/>
        </p:spPr>
        <p:txBody>
          <a:bodyPr wrap="square" rtlCol="0">
            <a:spAutoFit/>
          </a:bodyPr>
          <a:lstStyle/>
          <a:p>
            <a:r>
              <a:rPr lang="zh-CN" altLang="en-US" sz="1200" dirty="0" smtClean="0"/>
              <a:t>包含上一个</a:t>
            </a:r>
            <a:r>
              <a:rPr lang="en-US" altLang="zh-CN" sz="1200" dirty="0" smtClean="0"/>
              <a:t>Hash</a:t>
            </a:r>
            <a:r>
              <a:rPr lang="zh-CN" altLang="en-US" sz="1200" dirty="0" smtClean="0"/>
              <a:t>内容</a:t>
            </a:r>
            <a:endParaRPr lang="zh-CN" altLang="en-US" sz="1200" dirty="0"/>
          </a:p>
        </p:txBody>
      </p:sp>
      <p:sp>
        <p:nvSpPr>
          <p:cNvPr id="20" name="直角上箭头 19"/>
          <p:cNvSpPr/>
          <p:nvPr/>
        </p:nvSpPr>
        <p:spPr>
          <a:xfrm rot="16200000">
            <a:off x="6690588" y="3286490"/>
            <a:ext cx="685947" cy="723168"/>
          </a:xfrm>
          <a:prstGeom prst="bentUpArrow">
            <a:avLst/>
          </a:prstGeom>
        </p:spPr>
        <p:style>
          <a:lnRef idx="2">
            <a:schemeClr val="accent3"/>
          </a:lnRef>
          <a:fillRef idx="1">
            <a:schemeClr val="lt1"/>
          </a:fillRef>
          <a:effectRef idx="0">
            <a:schemeClr val="accent3"/>
          </a:effectRef>
          <a:fontRef idx="minor">
            <a:schemeClr val="dk1"/>
          </a:fontRef>
        </p:style>
        <p:txBody>
          <a:bodyPr vert="eaVert" rtlCol="0" anchor="ctr"/>
          <a:lstStyle/>
          <a:p>
            <a:pPr algn="ctr"/>
            <a:endParaRPr lang="zh-CN" altLang="en-US" sz="1200" dirty="0"/>
          </a:p>
        </p:txBody>
      </p:sp>
      <p:sp>
        <p:nvSpPr>
          <p:cNvPr id="21" name="文本框 20"/>
          <p:cNvSpPr txBox="1"/>
          <p:nvPr/>
        </p:nvSpPr>
        <p:spPr>
          <a:xfrm>
            <a:off x="6653440" y="3327708"/>
            <a:ext cx="952066" cy="457200"/>
          </a:xfrm>
          <a:prstGeom prst="rect">
            <a:avLst/>
          </a:prstGeom>
          <a:noFill/>
        </p:spPr>
        <p:txBody>
          <a:bodyPr wrap="square" rtlCol="0">
            <a:spAutoFit/>
          </a:bodyPr>
          <a:lstStyle/>
          <a:p>
            <a:r>
              <a:rPr lang="zh-CN" altLang="en-US" sz="1200" dirty="0" smtClean="0"/>
              <a:t>包含上一个</a:t>
            </a:r>
            <a:r>
              <a:rPr lang="en-US" altLang="zh-CN" sz="1200" dirty="0" smtClean="0"/>
              <a:t>Hash</a:t>
            </a:r>
            <a:r>
              <a:rPr lang="zh-CN" altLang="en-US" sz="1200" dirty="0" smtClean="0"/>
              <a:t>内容</a:t>
            </a:r>
            <a:endParaRPr lang="zh-CN" altLang="en-US" sz="1200" dirty="0"/>
          </a:p>
        </p:txBody>
      </p:sp>
      <p:sp>
        <p:nvSpPr>
          <p:cNvPr id="22" name="直角上箭头 21"/>
          <p:cNvSpPr/>
          <p:nvPr/>
        </p:nvSpPr>
        <p:spPr>
          <a:xfrm rot="16200000">
            <a:off x="7559907" y="4089147"/>
            <a:ext cx="685947" cy="723168"/>
          </a:xfrm>
          <a:prstGeom prst="bentUpArrow">
            <a:avLst/>
          </a:prstGeom>
        </p:spPr>
        <p:style>
          <a:lnRef idx="2">
            <a:schemeClr val="accent3"/>
          </a:lnRef>
          <a:fillRef idx="1">
            <a:schemeClr val="lt1"/>
          </a:fillRef>
          <a:effectRef idx="0">
            <a:schemeClr val="accent3"/>
          </a:effectRef>
          <a:fontRef idx="minor">
            <a:schemeClr val="dk1"/>
          </a:fontRef>
        </p:style>
        <p:txBody>
          <a:bodyPr vert="eaVert" rtlCol="0" anchor="ctr"/>
          <a:lstStyle/>
          <a:p>
            <a:pPr algn="ctr"/>
            <a:endParaRPr lang="zh-CN" altLang="en-US" sz="1200" dirty="0"/>
          </a:p>
        </p:txBody>
      </p:sp>
      <p:sp>
        <p:nvSpPr>
          <p:cNvPr id="23" name="文本框 22"/>
          <p:cNvSpPr txBox="1"/>
          <p:nvPr/>
        </p:nvSpPr>
        <p:spPr>
          <a:xfrm>
            <a:off x="7522759" y="4130365"/>
            <a:ext cx="952066" cy="457200"/>
          </a:xfrm>
          <a:prstGeom prst="rect">
            <a:avLst/>
          </a:prstGeom>
          <a:noFill/>
        </p:spPr>
        <p:txBody>
          <a:bodyPr wrap="square" rtlCol="0">
            <a:spAutoFit/>
          </a:bodyPr>
          <a:lstStyle/>
          <a:p>
            <a:r>
              <a:rPr lang="zh-CN" altLang="en-US" sz="1200" dirty="0" smtClean="0"/>
              <a:t>包含上一个</a:t>
            </a:r>
            <a:r>
              <a:rPr lang="en-US" altLang="zh-CN" sz="1200" dirty="0" smtClean="0"/>
              <a:t>Hash</a:t>
            </a:r>
            <a:r>
              <a:rPr lang="zh-CN" altLang="en-US" sz="1200" dirty="0" smtClean="0"/>
              <a:t>内容</a:t>
            </a:r>
            <a:endParaRPr lang="zh-CN" altLang="en-US" sz="1200" dirty="0"/>
          </a:p>
        </p:txBody>
      </p:sp>
      <p:sp>
        <p:nvSpPr>
          <p:cNvPr id="24" name="直角上箭头 23"/>
          <p:cNvSpPr/>
          <p:nvPr/>
        </p:nvSpPr>
        <p:spPr>
          <a:xfrm rot="16200000">
            <a:off x="8431652" y="4914412"/>
            <a:ext cx="685947" cy="723168"/>
          </a:xfrm>
          <a:prstGeom prst="bentUpArrow">
            <a:avLst/>
          </a:prstGeom>
        </p:spPr>
        <p:style>
          <a:lnRef idx="2">
            <a:schemeClr val="accent3"/>
          </a:lnRef>
          <a:fillRef idx="1">
            <a:schemeClr val="lt1"/>
          </a:fillRef>
          <a:effectRef idx="0">
            <a:schemeClr val="accent3"/>
          </a:effectRef>
          <a:fontRef idx="minor">
            <a:schemeClr val="dk1"/>
          </a:fontRef>
        </p:style>
        <p:txBody>
          <a:bodyPr vert="eaVert" rtlCol="0" anchor="ctr"/>
          <a:lstStyle/>
          <a:p>
            <a:pPr algn="ctr"/>
            <a:endParaRPr lang="zh-CN" altLang="en-US" sz="1200" dirty="0"/>
          </a:p>
        </p:txBody>
      </p:sp>
      <p:sp>
        <p:nvSpPr>
          <p:cNvPr id="25" name="文本框 24"/>
          <p:cNvSpPr txBox="1"/>
          <p:nvPr/>
        </p:nvSpPr>
        <p:spPr>
          <a:xfrm>
            <a:off x="8394504" y="4955630"/>
            <a:ext cx="952066" cy="457200"/>
          </a:xfrm>
          <a:prstGeom prst="rect">
            <a:avLst/>
          </a:prstGeom>
          <a:noFill/>
        </p:spPr>
        <p:txBody>
          <a:bodyPr wrap="square" rtlCol="0">
            <a:spAutoFit/>
          </a:bodyPr>
          <a:lstStyle/>
          <a:p>
            <a:r>
              <a:rPr lang="zh-CN" altLang="en-US" sz="1200" dirty="0" smtClean="0"/>
              <a:t>包含上一个</a:t>
            </a:r>
            <a:r>
              <a:rPr lang="en-US" altLang="zh-CN" sz="1200" dirty="0" smtClean="0"/>
              <a:t>Hash</a:t>
            </a:r>
            <a:r>
              <a:rPr lang="zh-CN" altLang="en-US" sz="1200" dirty="0" smtClean="0"/>
              <a:t>内容</a:t>
            </a:r>
            <a:endParaRPr lang="zh-CN" altLang="en-US" sz="1200" dirty="0"/>
          </a:p>
        </p:txBody>
      </p:sp>
      <p:sp>
        <p:nvSpPr>
          <p:cNvPr id="26" name="文本框 25"/>
          <p:cNvSpPr txBox="1"/>
          <p:nvPr/>
        </p:nvSpPr>
        <p:spPr>
          <a:xfrm>
            <a:off x="9655089" y="1977087"/>
            <a:ext cx="582161" cy="3693319"/>
          </a:xfrm>
          <a:prstGeom prst="rect">
            <a:avLst/>
          </a:prstGeom>
          <a:noFill/>
        </p:spPr>
        <p:txBody>
          <a:bodyPr vert="horz" wrap="square" rtlCol="0">
            <a:spAutoFit/>
          </a:bodyPr>
          <a:lstStyle/>
          <a:p>
            <a:r>
              <a:rPr lang="zh-CN" altLang="en-US" dirty="0" smtClean="0"/>
              <a:t>向区块链分布式网络同步广播</a:t>
            </a:r>
            <a:endParaRPr lang="zh-CN" altLang="en-US" dirty="0"/>
          </a:p>
        </p:txBody>
      </p:sp>
      <p:cxnSp>
        <p:nvCxnSpPr>
          <p:cNvPr id="27" name="直接箭头连接符 26"/>
          <p:cNvCxnSpPr/>
          <p:nvPr/>
        </p:nvCxnSpPr>
        <p:spPr>
          <a:xfrm>
            <a:off x="6064958" y="1933155"/>
            <a:ext cx="49802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6714235" y="2696187"/>
            <a:ext cx="43126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1" idx="3"/>
          </p:cNvCxnSpPr>
          <p:nvPr/>
        </p:nvCxnSpPr>
        <p:spPr>
          <a:xfrm>
            <a:off x="7604871" y="3556001"/>
            <a:ext cx="3425924" cy="7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3" idx="3"/>
          </p:cNvCxnSpPr>
          <p:nvPr/>
        </p:nvCxnSpPr>
        <p:spPr>
          <a:xfrm flipV="1">
            <a:off x="8474190" y="4344108"/>
            <a:ext cx="2570366" cy="14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5" idx="3"/>
          </p:cNvCxnSpPr>
          <p:nvPr/>
        </p:nvCxnSpPr>
        <p:spPr>
          <a:xfrm flipV="1">
            <a:off x="9346570" y="5184557"/>
            <a:ext cx="16986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9389519" y="5943965"/>
            <a:ext cx="1655672" cy="7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398132" y="1580989"/>
            <a:ext cx="1220082" cy="64255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smtClean="0"/>
              <a:t>开户数据</a:t>
            </a:r>
            <a:endParaRPr lang="zh-CN" altLang="en-US" dirty="0"/>
          </a:p>
        </p:txBody>
      </p:sp>
      <p:sp>
        <p:nvSpPr>
          <p:cNvPr id="34" name="圆角矩形 33"/>
          <p:cNvSpPr/>
          <p:nvPr/>
        </p:nvSpPr>
        <p:spPr>
          <a:xfrm>
            <a:off x="1239562" y="2374911"/>
            <a:ext cx="1220082" cy="64255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lvl="0"/>
            <a:r>
              <a:rPr lang="zh-CN" altLang="en-US" dirty="0" smtClean="0"/>
              <a:t>操作员数据</a:t>
            </a:r>
            <a:endParaRPr lang="zh-CN" altLang="en-US" dirty="0"/>
          </a:p>
        </p:txBody>
      </p:sp>
      <p:sp>
        <p:nvSpPr>
          <p:cNvPr id="35" name="圆角矩形 34"/>
          <p:cNvSpPr/>
          <p:nvPr/>
        </p:nvSpPr>
        <p:spPr>
          <a:xfrm>
            <a:off x="2194716" y="3181195"/>
            <a:ext cx="1220082" cy="64255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lvl="0"/>
            <a:r>
              <a:rPr lang="zh-CN" altLang="en-US" smtClean="0"/>
              <a:t>签约流程数据</a:t>
            </a:r>
            <a:r>
              <a:rPr lang="en-US" altLang="zh-CN" smtClean="0"/>
              <a:t>	</a:t>
            </a:r>
            <a:endParaRPr lang="zh-CN" altLang="en-US" dirty="0"/>
          </a:p>
        </p:txBody>
      </p:sp>
      <p:sp>
        <p:nvSpPr>
          <p:cNvPr id="36" name="圆角矩形 35"/>
          <p:cNvSpPr/>
          <p:nvPr/>
        </p:nvSpPr>
        <p:spPr>
          <a:xfrm>
            <a:off x="2995691" y="3981307"/>
            <a:ext cx="1220082" cy="64255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lvl="0"/>
            <a:r>
              <a:rPr lang="zh-CN" altLang="en-US" smtClean="0"/>
              <a:t>风险测评数据</a:t>
            </a:r>
            <a:endParaRPr lang="zh-CN" altLang="en-US" dirty="0"/>
          </a:p>
        </p:txBody>
      </p:sp>
      <p:sp>
        <p:nvSpPr>
          <p:cNvPr id="37" name="圆角矩形 36"/>
          <p:cNvSpPr/>
          <p:nvPr/>
        </p:nvSpPr>
        <p:spPr>
          <a:xfrm>
            <a:off x="3838100" y="4774743"/>
            <a:ext cx="1220082" cy="64255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lvl="0"/>
            <a:r>
              <a:rPr lang="zh-CN" altLang="en-US" smtClean="0"/>
              <a:t>投资确认数据</a:t>
            </a:r>
            <a:endParaRPr lang="zh-CN" altLang="en-US" dirty="0"/>
          </a:p>
        </p:txBody>
      </p:sp>
      <p:sp>
        <p:nvSpPr>
          <p:cNvPr id="38" name="圆角矩形 37"/>
          <p:cNvSpPr/>
          <p:nvPr/>
        </p:nvSpPr>
        <p:spPr>
          <a:xfrm>
            <a:off x="4799778" y="5590549"/>
            <a:ext cx="1220082" cy="64255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lvl="0"/>
            <a:r>
              <a:rPr lang="zh-CN" altLang="en-US" smtClean="0"/>
              <a:t>支付数据</a:t>
            </a:r>
            <a:endParaRPr lang="zh-CN" altLang="en-US" dirty="0"/>
          </a:p>
        </p:txBody>
      </p:sp>
      <p:sp>
        <p:nvSpPr>
          <p:cNvPr id="39" name="直角上箭头 38"/>
          <p:cNvSpPr/>
          <p:nvPr/>
        </p:nvSpPr>
        <p:spPr>
          <a:xfrm rot="5400000">
            <a:off x="583314" y="2240413"/>
            <a:ext cx="558140" cy="653468"/>
          </a:xfrm>
          <a:prstGeom prst="ben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40" name="直角上箭头 39"/>
          <p:cNvSpPr/>
          <p:nvPr/>
        </p:nvSpPr>
        <p:spPr>
          <a:xfrm rot="5400000">
            <a:off x="1483732" y="3056050"/>
            <a:ext cx="558140" cy="653468"/>
          </a:xfrm>
          <a:prstGeom prst="ben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41" name="直角上箭头 40"/>
          <p:cNvSpPr/>
          <p:nvPr/>
        </p:nvSpPr>
        <p:spPr>
          <a:xfrm rot="5400000">
            <a:off x="2335686" y="3896562"/>
            <a:ext cx="558140" cy="653468"/>
          </a:xfrm>
          <a:prstGeom prst="ben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42" name="直角上箭头 41"/>
          <p:cNvSpPr/>
          <p:nvPr/>
        </p:nvSpPr>
        <p:spPr>
          <a:xfrm rot="5400000">
            <a:off x="3156002" y="4628896"/>
            <a:ext cx="558140" cy="653468"/>
          </a:xfrm>
          <a:prstGeom prst="ben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43" name="直角上箭头 42"/>
          <p:cNvSpPr/>
          <p:nvPr/>
        </p:nvSpPr>
        <p:spPr>
          <a:xfrm rot="5400000">
            <a:off x="4070227" y="5431445"/>
            <a:ext cx="558140" cy="653468"/>
          </a:xfrm>
          <a:prstGeom prst="bentUp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pic>
        <p:nvPicPr>
          <p:cNvPr id="44" name="图片 43"/>
          <p:cNvPicPr>
            <a:picLocks noChangeAspect="1"/>
          </p:cNvPicPr>
          <p:nvPr/>
        </p:nvPicPr>
        <p:blipFill>
          <a:blip r:embed="rId3"/>
          <a:stretch>
            <a:fillRect/>
          </a:stretch>
        </p:blipFill>
        <p:spPr>
          <a:xfrm>
            <a:off x="11235460" y="1150098"/>
            <a:ext cx="504825" cy="5457190"/>
          </a:xfrm>
          <a:prstGeom prst="rect">
            <a:avLst/>
          </a:prstGeom>
        </p:spPr>
      </p:pic>
      <p:sp>
        <p:nvSpPr>
          <p:cNvPr id="45" name="虚尾箭头 44"/>
          <p:cNvSpPr/>
          <p:nvPr/>
        </p:nvSpPr>
        <p:spPr>
          <a:xfrm>
            <a:off x="3611747" y="3111556"/>
            <a:ext cx="1495167" cy="888889"/>
          </a:xfrm>
          <a:prstGeom prst="strip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400" dirty="0" smtClean="0"/>
              <a:t>CA</a:t>
            </a:r>
            <a:r>
              <a:rPr lang="zh-CN" altLang="en-US" sz="1400" dirty="0" smtClean="0"/>
              <a:t>签名</a:t>
            </a:r>
            <a:endParaRPr lang="en-US" altLang="zh-CN" sz="1400" dirty="0" smtClean="0"/>
          </a:p>
          <a:p>
            <a:pPr algn="ctr"/>
            <a:r>
              <a:rPr lang="zh-CN" altLang="en-US" sz="1400" dirty="0" smtClean="0"/>
              <a:t>加盖时间戳</a:t>
            </a:r>
            <a:endParaRPr lang="zh-CN" altLang="en-US" sz="1400" dirty="0"/>
          </a:p>
        </p:txBody>
      </p:sp>
      <p:sp>
        <p:nvSpPr>
          <p:cNvPr id="46" name="虚尾箭头 45"/>
          <p:cNvSpPr/>
          <p:nvPr/>
        </p:nvSpPr>
        <p:spPr>
          <a:xfrm>
            <a:off x="4519219" y="3895213"/>
            <a:ext cx="1495167" cy="888889"/>
          </a:xfrm>
          <a:prstGeom prst="strip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400" dirty="0" smtClean="0"/>
              <a:t>CA</a:t>
            </a:r>
            <a:r>
              <a:rPr lang="zh-CN" altLang="en-US" sz="1400" dirty="0" smtClean="0"/>
              <a:t>签名</a:t>
            </a:r>
            <a:endParaRPr lang="en-US" altLang="zh-CN" sz="1400" dirty="0" smtClean="0"/>
          </a:p>
          <a:p>
            <a:pPr algn="ctr"/>
            <a:r>
              <a:rPr lang="zh-CN" altLang="en-US" sz="1400" dirty="0" smtClean="0"/>
              <a:t>加盖时间戳</a:t>
            </a:r>
            <a:endParaRPr lang="zh-CN" altLang="en-US" sz="1400" dirty="0"/>
          </a:p>
        </p:txBody>
      </p:sp>
      <p:sp>
        <p:nvSpPr>
          <p:cNvPr id="47" name="虚尾箭头 46"/>
          <p:cNvSpPr/>
          <p:nvPr/>
        </p:nvSpPr>
        <p:spPr>
          <a:xfrm>
            <a:off x="5413839" y="4690620"/>
            <a:ext cx="1495167" cy="888889"/>
          </a:xfrm>
          <a:prstGeom prst="strip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400" dirty="0" smtClean="0"/>
              <a:t>CA</a:t>
            </a:r>
            <a:r>
              <a:rPr lang="zh-CN" altLang="en-US" sz="1400" dirty="0" smtClean="0"/>
              <a:t>签名</a:t>
            </a:r>
            <a:endParaRPr lang="en-US" altLang="zh-CN" sz="1400" dirty="0" smtClean="0"/>
          </a:p>
          <a:p>
            <a:pPr algn="ctr"/>
            <a:r>
              <a:rPr lang="zh-CN" altLang="en-US" sz="1400" dirty="0" smtClean="0"/>
              <a:t>加盖时间戳</a:t>
            </a:r>
            <a:endParaRPr lang="zh-CN" altLang="en-US" sz="1400" dirty="0"/>
          </a:p>
        </p:txBody>
      </p:sp>
      <p:sp>
        <p:nvSpPr>
          <p:cNvPr id="48" name="虚尾箭头 47"/>
          <p:cNvSpPr/>
          <p:nvPr/>
        </p:nvSpPr>
        <p:spPr>
          <a:xfrm>
            <a:off x="6194408" y="5506668"/>
            <a:ext cx="1495167" cy="888889"/>
          </a:xfrm>
          <a:prstGeom prst="strip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400" dirty="0" smtClean="0"/>
              <a:t>CA</a:t>
            </a:r>
            <a:r>
              <a:rPr lang="zh-CN" altLang="en-US" sz="1400" dirty="0" smtClean="0"/>
              <a:t>签名</a:t>
            </a:r>
            <a:endParaRPr lang="en-US" altLang="zh-CN" sz="1400" dirty="0" smtClean="0"/>
          </a:p>
          <a:p>
            <a:pPr algn="ctr"/>
            <a:r>
              <a:rPr lang="zh-CN" altLang="en-US" sz="1400" dirty="0" smtClean="0"/>
              <a:t>加盖时间戳</a:t>
            </a:r>
            <a:endParaRPr lang="zh-CN" altLang="en-US" sz="1400" dirty="0"/>
          </a:p>
        </p:txBody>
      </p:sp>
      <p:sp>
        <p:nvSpPr>
          <p:cNvPr id="49" name="虚尾箭头 48"/>
          <p:cNvSpPr/>
          <p:nvPr/>
        </p:nvSpPr>
        <p:spPr>
          <a:xfrm>
            <a:off x="1904559" y="1442896"/>
            <a:ext cx="1495167" cy="888889"/>
          </a:xfrm>
          <a:prstGeom prst="strip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400" dirty="0" smtClean="0"/>
              <a:t>CA</a:t>
            </a:r>
            <a:r>
              <a:rPr lang="zh-CN" altLang="en-US" sz="1400" dirty="0" smtClean="0"/>
              <a:t>签名</a:t>
            </a:r>
            <a:endParaRPr lang="en-US" altLang="zh-CN" sz="1400" dirty="0" smtClean="0"/>
          </a:p>
          <a:p>
            <a:pPr algn="ctr"/>
            <a:r>
              <a:rPr lang="zh-CN" altLang="en-US" sz="1400" dirty="0" smtClean="0"/>
              <a:t>加盖时间戳</a:t>
            </a:r>
            <a:endParaRPr lang="zh-CN" altLang="en-US" sz="1400" dirty="0"/>
          </a:p>
        </p:txBody>
      </p:sp>
      <p:cxnSp>
        <p:nvCxnSpPr>
          <p:cNvPr id="50" name="直接连接符 49"/>
          <p:cNvCxnSpPr/>
          <p:nvPr/>
        </p:nvCxnSpPr>
        <p:spPr>
          <a:xfrm>
            <a:off x="842645" y="775335"/>
            <a:ext cx="104521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9865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825625"/>
            <a:ext cx="8052072" cy="4351338"/>
          </a:xfrm>
        </p:spPr>
        <p:txBody>
          <a:bodyPr>
            <a:normAutofit/>
          </a:bodyPr>
          <a:lstStyle/>
          <a:p>
            <a:r>
              <a:rPr lang="zh-CN" altLang="zh-CN"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将数据存储在币基（</a:t>
            </a:r>
            <a:r>
              <a:rPr lang="en-US" altLang="zh-CN" dirty="0" err="1">
                <a:latin typeface="微软雅黑" panose="020B0503020204020204" pitchFamily="34" charset="-122"/>
                <a:ea typeface="微软雅黑" panose="020B0503020204020204" pitchFamily="34" charset="-122"/>
              </a:rPr>
              <a:t>Coinbase</a:t>
            </a:r>
            <a:r>
              <a:rPr lang="zh-CN" altLang="zh-CN" dirty="0">
                <a:latin typeface="微软雅黑" panose="020B0503020204020204" pitchFamily="34" charset="-122"/>
                <a:ea typeface="微软雅黑" panose="020B0503020204020204" pitchFamily="34" charset="-122"/>
              </a:rPr>
              <a:t>）交易中</a:t>
            </a:r>
            <a:r>
              <a:rPr lang="zh-CN" altLang="zh-CN"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lvl="1"/>
            <a:r>
              <a:rPr lang="zh-CN"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rPr>
              <a:t>优点</a:t>
            </a:r>
            <a:r>
              <a:rPr lang="zh-CN" altLang="en-US" sz="22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rPr>
              <a:t>可存储</a:t>
            </a:r>
            <a:r>
              <a:rPr lang="zh-CN" altLang="zh-CN" sz="2200" dirty="0">
                <a:solidFill>
                  <a:schemeClr val="tx1">
                    <a:lumMod val="65000"/>
                    <a:lumOff val="35000"/>
                  </a:schemeClr>
                </a:solidFill>
                <a:latin typeface="微软雅黑" panose="020B0503020204020204" pitchFamily="34" charset="-122"/>
                <a:ea typeface="微软雅黑" panose="020B0503020204020204" pitchFamily="34" charset="-122"/>
              </a:rPr>
              <a:t>不超过</a:t>
            </a:r>
            <a:r>
              <a:rPr lang="en-US" altLang="zh-CN" sz="2200" dirty="0">
                <a:solidFill>
                  <a:schemeClr val="tx1">
                    <a:lumMod val="65000"/>
                    <a:lumOff val="35000"/>
                  </a:schemeClr>
                </a:solidFill>
                <a:latin typeface="微软雅黑" panose="020B0503020204020204" pitchFamily="34" charset="-122"/>
                <a:ea typeface="微软雅黑" panose="020B0503020204020204" pitchFamily="34" charset="-122"/>
              </a:rPr>
              <a:t>100</a:t>
            </a:r>
            <a:r>
              <a:rPr lang="zh-CN" altLang="zh-CN" sz="2200" dirty="0">
                <a:solidFill>
                  <a:schemeClr val="tx1">
                    <a:lumMod val="65000"/>
                    <a:lumOff val="35000"/>
                  </a:schemeClr>
                </a:solidFill>
                <a:latin typeface="微软雅黑" panose="020B0503020204020204" pitchFamily="34" charset="-122"/>
                <a:ea typeface="微软雅黑" panose="020B0503020204020204" pitchFamily="34" charset="-122"/>
              </a:rPr>
              <a:t>个</a:t>
            </a:r>
            <a:r>
              <a:rPr lang="zh-CN"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rPr>
              <a:t>字节任意数据</a:t>
            </a:r>
            <a:r>
              <a:rPr lang="zh-CN" altLang="en-US" sz="22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lvl="1"/>
            <a:r>
              <a:rPr lang="zh-CN"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rPr>
              <a:t>缺点</a:t>
            </a:r>
            <a:r>
              <a:rPr lang="zh-CN" altLang="en-US" sz="2200" dirty="0" smtClean="0">
                <a:solidFill>
                  <a:schemeClr val="tx1">
                    <a:lumMod val="65000"/>
                    <a:lumOff val="35000"/>
                  </a:schemeClr>
                </a:solidFill>
                <a:latin typeface="微软雅黑" panose="020B0503020204020204" pitchFamily="34" charset="-122"/>
                <a:ea typeface="微软雅黑" panose="020B0503020204020204" pitchFamily="34" charset="-122"/>
              </a:rPr>
              <a:t>：存储者必须消耗算力挖得区块。</a:t>
            </a:r>
            <a:endParaRPr lang="zh-CN" altLang="zh-CN" sz="2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zh-CN" altLang="zh-CN" dirty="0" smtClean="0">
                <a:latin typeface="微软雅黑" panose="020B0503020204020204" pitchFamily="34" charset="-122"/>
                <a:ea typeface="微软雅黑" panose="020B0503020204020204" pitchFamily="34" charset="-122"/>
              </a:rPr>
              <a:t>将</a:t>
            </a:r>
            <a:r>
              <a:rPr lang="zh-CN" altLang="zh-CN" dirty="0">
                <a:latin typeface="微软雅黑" panose="020B0503020204020204" pitchFamily="34" charset="-122"/>
                <a:ea typeface="微软雅黑" panose="020B0503020204020204" pitchFamily="34" charset="-122"/>
              </a:rPr>
              <a:t>数据</a:t>
            </a:r>
            <a:r>
              <a:rPr lang="en-US" altLang="zh-CN" dirty="0">
                <a:latin typeface="微软雅黑" panose="020B0503020204020204" pitchFamily="34" charset="-122"/>
                <a:ea typeface="微软雅黑" panose="020B0503020204020204" pitchFamily="34" charset="-122"/>
              </a:rPr>
              <a:t>Hash</a:t>
            </a:r>
            <a:r>
              <a:rPr lang="zh-CN" altLang="zh-CN" dirty="0">
                <a:latin typeface="微软雅黑" panose="020B0503020204020204" pitchFamily="34" charset="-122"/>
                <a:ea typeface="微软雅黑" panose="020B0503020204020204" pitchFamily="34" charset="-122"/>
              </a:rPr>
              <a:t>并编码为比特币</a:t>
            </a:r>
            <a:r>
              <a:rPr lang="zh-CN" altLang="zh-CN" dirty="0" smtClean="0">
                <a:latin typeface="微软雅黑" panose="020B0503020204020204" pitchFamily="34" charset="-122"/>
                <a:ea typeface="微软雅黑" panose="020B0503020204020204" pitchFamily="34" charset="-122"/>
              </a:rPr>
              <a:t>输出</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lvl="1"/>
            <a:r>
              <a:rPr lang="zh-CN"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rPr>
              <a:t>设置</a:t>
            </a:r>
            <a:r>
              <a:rPr lang="zh-CN" altLang="zh-CN" sz="2200" dirty="0">
                <a:solidFill>
                  <a:schemeClr val="tx1">
                    <a:lumMod val="65000"/>
                    <a:lumOff val="35000"/>
                  </a:schemeClr>
                </a:solidFill>
                <a:latin typeface="微软雅黑" panose="020B0503020204020204" pitchFamily="34" charset="-122"/>
                <a:ea typeface="微软雅黑" panose="020B0503020204020204" pitchFamily="34" charset="-122"/>
              </a:rPr>
              <a:t>输出脚本的第一个操作为</a:t>
            </a:r>
            <a:r>
              <a:rPr lang="en-US"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rPr>
              <a:t>OP_RETURN</a:t>
            </a:r>
            <a:r>
              <a:rPr lang="zh-CN" altLang="en-US" sz="22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lvl="1"/>
            <a:r>
              <a:rPr lang="zh-CN"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rPr>
              <a:t>构造</a:t>
            </a:r>
            <a:r>
              <a:rPr lang="zh-CN" altLang="zh-CN" sz="2200" dirty="0">
                <a:solidFill>
                  <a:schemeClr val="tx1">
                    <a:lumMod val="65000"/>
                    <a:lumOff val="35000"/>
                  </a:schemeClr>
                </a:solidFill>
                <a:latin typeface="微软雅黑" panose="020B0503020204020204" pitchFamily="34" charset="-122"/>
                <a:ea typeface="微软雅黑" panose="020B0503020204020204" pitchFamily="34" charset="-122"/>
              </a:rPr>
              <a:t>一笔交易广播到比特币网络上</a:t>
            </a:r>
            <a:r>
              <a:rPr lang="zh-CN"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lvl="1"/>
            <a:r>
              <a:rPr lang="zh-CN"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rPr>
              <a:t>优点</a:t>
            </a:r>
            <a:r>
              <a:rPr lang="zh-CN" altLang="en-US" sz="22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rPr>
              <a:t>非</a:t>
            </a:r>
            <a:r>
              <a:rPr lang="zh-CN" altLang="zh-CN" sz="2200" dirty="0">
                <a:solidFill>
                  <a:schemeClr val="tx1">
                    <a:lumMod val="65000"/>
                    <a:lumOff val="35000"/>
                  </a:schemeClr>
                </a:solidFill>
                <a:latin typeface="微软雅黑" panose="020B0503020204020204" pitchFamily="34" charset="-122"/>
                <a:ea typeface="微软雅黑" panose="020B0503020204020204" pitchFamily="34" charset="-122"/>
              </a:rPr>
              <a:t>区块创建者也能存储</a:t>
            </a:r>
            <a:r>
              <a:rPr lang="zh-CN"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rPr>
              <a:t>数据</a:t>
            </a:r>
            <a:r>
              <a:rPr lang="zh-CN" altLang="en-US" sz="22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lvl="1"/>
            <a:r>
              <a:rPr lang="zh-CN"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rPr>
              <a:t>缺点</a:t>
            </a:r>
            <a:r>
              <a:rPr lang="zh-CN" altLang="en-US" sz="22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rPr>
              <a:t>存储数据</a:t>
            </a:r>
            <a:r>
              <a:rPr lang="zh-CN" altLang="zh-CN" sz="2200" dirty="0">
                <a:solidFill>
                  <a:schemeClr val="tx1">
                    <a:lumMod val="65000"/>
                    <a:lumOff val="35000"/>
                  </a:schemeClr>
                </a:solidFill>
                <a:latin typeface="微软雅黑" panose="020B0503020204020204" pitchFamily="34" charset="-122"/>
                <a:ea typeface="微软雅黑" panose="020B0503020204020204" pitchFamily="34" charset="-122"/>
              </a:rPr>
              <a:t>极其有限</a:t>
            </a:r>
            <a:r>
              <a:rPr lang="zh-CN"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rPr>
              <a:t>，频繁发送易</a:t>
            </a:r>
            <a:r>
              <a:rPr lang="zh-CN" altLang="en-US" sz="2200" dirty="0" smtClean="0">
                <a:solidFill>
                  <a:schemeClr val="tx1">
                    <a:lumMod val="65000"/>
                    <a:lumOff val="35000"/>
                  </a:schemeClr>
                </a:solidFill>
                <a:latin typeface="微软雅黑" panose="020B0503020204020204" pitchFamily="34" charset="-122"/>
                <a:ea typeface="微软雅黑" panose="020B0503020204020204" pitchFamily="34" charset="-122"/>
              </a:rPr>
              <a:t>堵塞网络</a:t>
            </a:r>
            <a:r>
              <a:rPr lang="zh-CN" altLang="zh-CN" sz="22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zh-CN" sz="2200"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zh-CN" sz="2600" dirty="0">
                <a:latin typeface="微软雅黑" panose="020B0503020204020204" pitchFamily="34" charset="-122"/>
                <a:ea typeface="微软雅黑" panose="020B0503020204020204" pitchFamily="34" charset="-122"/>
              </a:rPr>
              <a:t>保全</a:t>
            </a:r>
            <a:r>
              <a:rPr lang="zh-CN" altLang="zh-CN" sz="2600" dirty="0" smtClean="0">
                <a:latin typeface="微软雅黑" panose="020B0503020204020204" pitchFamily="34" charset="-122"/>
                <a:ea typeface="微软雅黑" panose="020B0503020204020204" pitchFamily="34" charset="-122"/>
              </a:rPr>
              <a:t>网</a:t>
            </a:r>
            <a:r>
              <a:rPr lang="zh-CN" altLang="en-US" sz="2600" dirty="0" smtClean="0">
                <a:latin typeface="微软雅黑" panose="020B0503020204020204" pitchFamily="34" charset="-122"/>
                <a:ea typeface="微软雅黑" panose="020B0503020204020204" pitchFamily="34" charset="-122"/>
              </a:rPr>
              <a:t>的区块链数据保全技术，则进一步实现了任意数据的区块链即时存储</a:t>
            </a:r>
            <a:r>
              <a:rPr lang="zh-CN" altLang="zh-CN" sz="2600" dirty="0" smtClean="0">
                <a:latin typeface="微软雅黑" panose="020B0503020204020204" pitchFamily="34" charset="-122"/>
                <a:ea typeface="微软雅黑" panose="020B0503020204020204" pitchFamily="34" charset="-122"/>
              </a:rPr>
              <a:t>。</a:t>
            </a:r>
            <a:endParaRPr lang="en-GB" sz="2600" dirty="0">
              <a:latin typeface="微软雅黑" panose="020B0503020204020204" pitchFamily="34" charset="-122"/>
              <a:ea typeface="微软雅黑" panose="020B0503020204020204" pitchFamily="34" charset="-122"/>
            </a:endParaRPr>
          </a:p>
        </p:txBody>
      </p:sp>
      <p:pic>
        <p:nvPicPr>
          <p:cNvPr id="1026" name="Picture 2" descr="http://www.howitworksmedia.com/wp-content/uploads/2014/06/04-300x16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272" y="1825625"/>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stretch>
            <a:fillRect/>
          </a:stretch>
        </p:blipFill>
        <p:spPr>
          <a:xfrm>
            <a:off x="8890272" y="4001294"/>
            <a:ext cx="2857500" cy="2145801"/>
          </a:xfrm>
          <a:prstGeom prst="rect">
            <a:avLst/>
          </a:prstGeom>
        </p:spPr>
      </p:pic>
      <p:sp>
        <p:nvSpPr>
          <p:cNvPr id="6" name="文本框 5"/>
          <p:cNvSpPr txBox="1"/>
          <p:nvPr/>
        </p:nvSpPr>
        <p:spPr>
          <a:xfrm>
            <a:off x="697230" y="189865"/>
            <a:ext cx="3430747" cy="523220"/>
          </a:xfrm>
          <a:prstGeom prst="rect">
            <a:avLst/>
          </a:prstGeom>
          <a:noFill/>
        </p:spPr>
        <p:txBody>
          <a:bodyPr wrap="none" rtlCol="0" anchor="t">
            <a:spAutoFit/>
          </a:bodyPr>
          <a:lstStyle/>
          <a:p>
            <a:pPr algn="l"/>
            <a:r>
              <a:rPr lang="zh-CN" altLang="en-US" sz="2800" b="1" dirty="0" smtClean="0">
                <a:solidFill>
                  <a:srgbClr val="1177DF"/>
                </a:solidFill>
                <a:latin typeface="黑体" panose="02010609060101010101" charset="-122"/>
                <a:ea typeface="黑体" panose="02010609060101010101" charset="-122"/>
                <a:sym typeface="+mn-ea"/>
              </a:rPr>
              <a:t>传统区块链数据存储</a:t>
            </a:r>
          </a:p>
        </p:txBody>
      </p:sp>
      <p:sp>
        <p:nvSpPr>
          <p:cNvPr id="7" name="矩形 6"/>
          <p:cNvSpPr/>
          <p:nvPr/>
        </p:nvSpPr>
        <p:spPr>
          <a:xfrm>
            <a:off x="1270" y="121920"/>
            <a:ext cx="12954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842645" y="775335"/>
            <a:ext cx="104521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81610" y="121285"/>
            <a:ext cx="341630" cy="653415"/>
          </a:xfrm>
          <a:prstGeom prst="rect">
            <a:avLst/>
          </a:prstGeom>
          <a:solidFill>
            <a:srgbClr val="1358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602915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diagram160230_6"/>
  <p:tag name="KSO_WM_SLIDE_INDEX" val="6"/>
  <p:tag name="KSO_WM_SLIDE_ITEM_CNT" val="6"/>
  <p:tag name="KSO_WM_SLIDE_LAYOUT" val="l_g"/>
  <p:tag name="KSO_WM_SLIDE_LAYOUT_CNT" val="1_1"/>
  <p:tag name="KSO_WM_SLIDE_TYPE" val="text"/>
  <p:tag name="KSO_WM_BEAUTIFY_FLAG" val="#wm#"/>
  <p:tag name="KSO_WM_SLIDE_POSITION" val="120*70"/>
  <p:tag name="KSO_WM_SLIDE_SIZE" val="720*389"/>
  <p:tag name="KSO_WM_TEMPLATE_CATEGORY" val="diagram"/>
  <p:tag name="KSO_WM_TEMPLATE_INDEX" val="160230"/>
  <p:tag name="KSO_WM_DIAGRAM_GROUP_CODE" val="l1-1"/>
  <p:tag name="KSO_WM_TAG_VERSION" val="1.0"/>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30"/>
  <p:tag name="KSO_WM_UNIT_TYPE" val="l_i"/>
  <p:tag name="KSO_WM_UNIT_INDEX" val="1_6"/>
  <p:tag name="KSO_WM_UNIT_ID" val="261*l_i*1_6"/>
  <p:tag name="KSO_WM_UNIT_CLEAR" val="1"/>
  <p:tag name="KSO_WM_UNIT_LAYERLEVEL" val="1_1"/>
  <p:tag name="KSO_WM_BEAUTIFY_FLAG" val="#wm#"/>
  <p:tag name="KSO_WM_DIAGRAM_GROUP_CODE" val="l1-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30"/>
  <p:tag name="KSO_WM_UNIT_TYPE" val="l_h_f"/>
  <p:tag name="KSO_WM_UNIT_INDEX" val="1_4_1"/>
  <p:tag name="KSO_WM_UNIT_ID" val="261*l_h_f*1_4_1"/>
  <p:tag name="KSO_WM_UNIT_CLEAR" val="1"/>
  <p:tag name="KSO_WM_UNIT_LAYERLEVEL" val="1_1_1"/>
  <p:tag name="KSO_WM_UNIT_VALUE" val="27"/>
  <p:tag name="KSO_WM_UNIT_HIGHLIGHT" val="0"/>
  <p:tag name="KSO_WM_UNIT_COMPATIBLE" val="0"/>
  <p:tag name="KSO_WM_BEAUTIFY_FLAG" val="#wm#"/>
  <p:tag name="KSO_WM_UNIT_PRESET_TEXT_INDEX" val="4"/>
  <p:tag name="KSO_WM_UNIT_PRESET_TEXT_LEN" val="18"/>
  <p:tag name="KSO_WM_DIAGRAM_GROUP_CODE" val="l1-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30"/>
  <p:tag name="KSO_WM_UNIT_TYPE" val="l_i"/>
  <p:tag name="KSO_WM_UNIT_INDEX" val="1_7"/>
  <p:tag name="KSO_WM_UNIT_ID" val="261*l_i*1_7"/>
  <p:tag name="KSO_WM_UNIT_CLEAR" val="1"/>
  <p:tag name="KSO_WM_UNIT_LAYERLEVEL" val="1_1"/>
  <p:tag name="KSO_WM_BEAUTIFY_FLAG" val="#wm#"/>
  <p:tag name="KSO_WM_DIAGRAM_GROUP_CODE" val="l1-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30"/>
  <p:tag name="KSO_WM_UNIT_TYPE" val="l_i"/>
  <p:tag name="KSO_WM_UNIT_INDEX" val="1_8"/>
  <p:tag name="KSO_WM_UNIT_ID" val="261*l_i*1_8"/>
  <p:tag name="KSO_WM_UNIT_CLEAR" val="1"/>
  <p:tag name="KSO_WM_UNIT_LAYERLEVEL" val="1_1"/>
  <p:tag name="KSO_WM_BEAUTIFY_FLAG" val="#wm#"/>
  <p:tag name="KSO_WM_DIAGRAM_GROUP_CODE" val="l1-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30"/>
  <p:tag name="KSO_WM_UNIT_TYPE" val="l_h_f"/>
  <p:tag name="KSO_WM_UNIT_INDEX" val="1_5_1"/>
  <p:tag name="KSO_WM_UNIT_ID" val="261*l_h_f*1_5_1"/>
  <p:tag name="KSO_WM_UNIT_CLEAR" val="1"/>
  <p:tag name="KSO_WM_UNIT_LAYERLEVEL" val="1_1_1"/>
  <p:tag name="KSO_WM_UNIT_VALUE" val="27"/>
  <p:tag name="KSO_WM_UNIT_HIGHLIGHT" val="0"/>
  <p:tag name="KSO_WM_UNIT_COMPATIBLE" val="0"/>
  <p:tag name="KSO_WM_BEAUTIFY_FLAG" val="#wm#"/>
  <p:tag name="KSO_WM_UNIT_PRESET_TEXT_INDEX" val="4"/>
  <p:tag name="KSO_WM_UNIT_PRESET_TEXT_LEN" val="18"/>
  <p:tag name="KSO_WM_DIAGRAM_GROUP_CODE" val="l1-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30"/>
  <p:tag name="KSO_WM_UNIT_TYPE" val="l_i"/>
  <p:tag name="KSO_WM_UNIT_INDEX" val="1_9"/>
  <p:tag name="KSO_WM_UNIT_ID" val="261*l_i*1_9"/>
  <p:tag name="KSO_WM_UNIT_CLEAR" val="1"/>
  <p:tag name="KSO_WM_UNIT_LAYERLEVEL" val="1_1"/>
  <p:tag name="KSO_WM_BEAUTIFY_FLAG" val="#wm#"/>
  <p:tag name="KSO_WM_DIAGRAM_GROUP_CODE" val="l1-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30"/>
  <p:tag name="KSO_WM_UNIT_TYPE" val="l_i"/>
  <p:tag name="KSO_WM_UNIT_INDEX" val="1_10"/>
  <p:tag name="KSO_WM_UNIT_ID" val="261*l_i*1_10"/>
  <p:tag name="KSO_WM_UNIT_CLEAR" val="1"/>
  <p:tag name="KSO_WM_UNIT_LAYERLEVEL" val="1_1"/>
  <p:tag name="KSO_WM_BEAUTIFY_FLAG" val="#wm#"/>
  <p:tag name="KSO_WM_DIAGRAM_GROUP_CODE" val="l1-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30"/>
  <p:tag name="KSO_WM_UNIT_TYPE" val="l_h_f"/>
  <p:tag name="KSO_WM_UNIT_INDEX" val="1_6_1"/>
  <p:tag name="KSO_WM_UNIT_ID" val="261*l_h_f*1_6_1"/>
  <p:tag name="KSO_WM_UNIT_CLEAR" val="1"/>
  <p:tag name="KSO_WM_UNIT_LAYERLEVEL" val="1_1_1"/>
  <p:tag name="KSO_WM_UNIT_VALUE" val="27"/>
  <p:tag name="KSO_WM_UNIT_HIGHLIGHT" val="0"/>
  <p:tag name="KSO_WM_UNIT_COMPATIBLE" val="0"/>
  <p:tag name="KSO_WM_BEAUTIFY_FLAG" val="#wm#"/>
  <p:tag name="KSO_WM_UNIT_PRESET_TEXT_INDEX" val="4"/>
  <p:tag name="KSO_WM_UNIT_PRESET_TEXT_LEN" val="18"/>
  <p:tag name="KSO_WM_DIAGRAM_GROUP_CODE" val="l1-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30"/>
  <p:tag name="KSO_WM_UNIT_TYPE" val="l_i"/>
  <p:tag name="KSO_WM_UNIT_INDEX" val="1_11"/>
  <p:tag name="KSO_WM_UNIT_ID" val="261*l_i*1_11"/>
  <p:tag name="KSO_WM_UNIT_CLEAR" val="1"/>
  <p:tag name="KSO_WM_UNIT_LAYERLEVEL" val="1_1"/>
  <p:tag name="KSO_WM_BEAUTIFY_FLAG" val="#wm#"/>
  <p:tag name="KSO_WM_DIAGRAM_GROUP_CODE" val="l1-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30"/>
  <p:tag name="KSO_WM_UNIT_TYPE" val="l_i"/>
  <p:tag name="KSO_WM_UNIT_INDEX" val="1_12"/>
  <p:tag name="KSO_WM_UNIT_ID" val="261*l_i*1_12"/>
  <p:tag name="KSO_WM_UNIT_CLEAR" val="1"/>
  <p:tag name="KSO_WM_UNIT_LAYERLEVEL" val="1_1"/>
  <p:tag name="KSO_WM_BEAUTIFY_FLAG" val="#wm#"/>
  <p:tag name="KSO_WM_DIAGRAM_GROUP_CODE" val="l1-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30"/>
  <p:tag name="KSO_WM_UNIT_TYPE" val="l_h_f"/>
  <p:tag name="KSO_WM_UNIT_INDEX" val="1_1_1"/>
  <p:tag name="KSO_WM_UNIT_ID" val="261*l_h_f*1_1_1"/>
  <p:tag name="KSO_WM_UNIT_CLEAR" val="1"/>
  <p:tag name="KSO_WM_UNIT_LAYERLEVEL" val="1_1_1"/>
  <p:tag name="KSO_WM_UNIT_VALUE" val="27"/>
  <p:tag name="KSO_WM_UNIT_HIGHLIGHT" val="0"/>
  <p:tag name="KSO_WM_UNIT_COMPATIBLE" val="0"/>
  <p:tag name="KSO_WM_BEAUTIFY_FLAG" val="#wm#"/>
  <p:tag name="KSO_WM_UNIT_PRESET_TEXT_INDEX" val="4"/>
  <p:tag name="KSO_WM_UNIT_PRESET_TEXT_LEN" val="18"/>
  <p:tag name="KSO_WM_DIAGRAM_GROUP_CODE" val="l1-1"/>
</p:tagLst>
</file>

<file path=ppt/tags/tag20.xml><?xml version="1.0" encoding="utf-8"?>
<p:tagLst xmlns:a="http://schemas.openxmlformats.org/drawingml/2006/main" xmlns:r="http://schemas.openxmlformats.org/officeDocument/2006/relationships" xmlns:p="http://schemas.openxmlformats.org/presentationml/2006/main">
  <p:tag name="KSO_WM_SLIDE_ID" val="custom13_11"/>
  <p:tag name="KSO_WM_SLIDE_INDEX" val="11"/>
  <p:tag name="KSO_WM_SLIDE_LAYOUT" val="a_n"/>
  <p:tag name="KSO_WM_SLIDE_LAYOUT_CNT" val="1_1"/>
  <p:tag name="KSO_WM_SLIDE_TYPE" val="text"/>
  <p:tag name="KSO_WM_BEAUTIFY_FLAG" val="#wm#"/>
  <p:tag name="KSO_WM_SLIDE_POSITION" val="4*112"/>
  <p:tag name="KSO_WM_SLIDE_SIZE" val="712*392"/>
  <p:tag name="KSO_WM_SLIDE_ITEM_CNT" val="4"/>
  <p:tag name="KSO_WM_TEMPLATE_CATEGORY" val="custom"/>
  <p:tag name="KSO_WM_TEMPLATE_INDEX" val="13"/>
  <p:tag name="KSO_WM_TAG_VERSION" val="1.0"/>
  <p:tag name="KSO_WM_DIAGRAM_GROUP_CODE" val="n1-3"/>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11*a*1"/>
  <p:tag name="KSO_WM_UNIT_TYPE" val="a"/>
  <p:tag name="KSO_WM_UNIT_INDEX" val="1"/>
  <p:tag name="KSO_WM_UNIT_CLEAR" val="1"/>
  <p:tag name="KSO_WM_UNIT_LAYERLEVEL" val="1"/>
  <p:tag name="KSO_WM_UNIT_VALUE" val="27"/>
  <p:tag name="KSO_WM_UNIT_ISCONTENTSTITLE" val="0"/>
  <p:tag name="KSO_WM_UNIT_HIGHLIGHT" val="0"/>
  <p:tag name="KSO_WM_UNIT_COMPATIBLE" val="0"/>
  <p:tag name="KSO_WM_UNIT_PRESET_TEXT_INDEX" val="0"/>
  <p:tag name="KSO_WM_UNIT_PRESET_TEXT_LEN" val="9"/>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3_11*i*0"/>
  <p:tag name="KSO_WM_TEMPLATE_CATEGORY" val="custom"/>
  <p:tag name="KSO_WM_TEMPLATE_INDEX" val="13"/>
  <p:tag name="KSO_WM_UNIT_INDEX" val="0"/>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11*n_h_f*1_1_1"/>
  <p:tag name="KSO_WM_UNIT_TYPE" val="n_h_f"/>
  <p:tag name="KSO_WM_UNIT_INDEX" val="1_1_1"/>
  <p:tag name="KSO_WM_UNIT_CLEAR" val="1"/>
  <p:tag name="KSO_WM_UNIT_LAYERLEVEL" val="1_1_1"/>
  <p:tag name="KSO_WM_UNIT_VALUE" val="36"/>
  <p:tag name="KSO_WM_UNIT_HIGHLIGHT" val="0"/>
  <p:tag name="KSO_WM_UNIT_COMPATIBLE" val="0"/>
  <p:tag name="KSO_WM_UNIT_PRESET_TEXT_INDEX" val="2"/>
  <p:tag name="KSO_WM_UNIT_PRESET_TEXT_LEN" val="10"/>
  <p:tag name="KSO_WM_DIAGRAM_GROUP_CODE" val="n1-3"/>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11*n_i*1_5"/>
  <p:tag name="KSO_WM_UNIT_TYPE" val="n_i"/>
  <p:tag name="KSO_WM_UNIT_INDEX" val="1_5"/>
  <p:tag name="KSO_WM_UNIT_CLEAR" val="1"/>
  <p:tag name="KSO_WM_UNIT_LAYERLEVEL" val="1_1"/>
  <p:tag name="KSO_WM_DIAGRAM_GROUP_CODE" val="n1-3"/>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11*n_i*1_6"/>
  <p:tag name="KSO_WM_UNIT_TYPE" val="n_i"/>
  <p:tag name="KSO_WM_UNIT_INDEX" val="1_6"/>
  <p:tag name="KSO_WM_UNIT_CLEAR" val="1"/>
  <p:tag name="KSO_WM_UNIT_LAYERLEVEL" val="1_1"/>
  <p:tag name="KSO_WM_DIAGRAM_GROUP_CODE" val="n1-3"/>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11*n_i*1_7"/>
  <p:tag name="KSO_WM_UNIT_TYPE" val="n_i"/>
  <p:tag name="KSO_WM_UNIT_INDEX" val="1_7"/>
  <p:tag name="KSO_WM_UNIT_CLEAR" val="1"/>
  <p:tag name="KSO_WM_UNIT_LAYERLEVEL" val="1_1"/>
  <p:tag name="KSO_WM_DIAGRAM_GROUP_CODE" val="n1-3"/>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11*n_i*1_8"/>
  <p:tag name="KSO_WM_UNIT_TYPE" val="n_i"/>
  <p:tag name="KSO_WM_UNIT_INDEX" val="1_8"/>
  <p:tag name="KSO_WM_UNIT_CLEAR" val="1"/>
  <p:tag name="KSO_WM_UNIT_LAYERLEVEL" val="1_1"/>
  <p:tag name="KSO_WM_DIAGRAM_GROUP_CODE" val="n1-3"/>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11*n_h_h_a*1_2_1_1"/>
  <p:tag name="KSO_WM_UNIT_TYPE" val="n_h_h_a"/>
  <p:tag name="KSO_WM_UNIT_INDEX" val="1_2_1_1"/>
  <p:tag name="KSO_WM_UNIT_CLEAR" val="1"/>
  <p:tag name="KSO_WM_UNIT_LAYERLEVEL" val="1_1_1_1"/>
  <p:tag name="KSO_WM_UNIT_VALUE" val="8"/>
  <p:tag name="KSO_WM_UNIT_HIGHLIGHT" val="0"/>
  <p:tag name="KSO_WM_UNIT_COMPATIBLE" val="0"/>
  <p:tag name="KSO_WM_DIAGRAM_GROUP_CODE" val="n1-3"/>
  <p:tag name="KSO_WM_UNIT_PRESET_TEXT" val="在此编辑标题A"/>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11*n_h_h_a*1_2_2_1"/>
  <p:tag name="KSO_WM_UNIT_TYPE" val="n_h_h_a"/>
  <p:tag name="KSO_WM_UNIT_INDEX" val="1_2_2_1"/>
  <p:tag name="KSO_WM_UNIT_CLEAR" val="1"/>
  <p:tag name="KSO_WM_UNIT_LAYERLEVEL" val="1_1_1_1"/>
  <p:tag name="KSO_WM_UNIT_VALUE" val="8"/>
  <p:tag name="KSO_WM_UNIT_HIGHLIGHT" val="0"/>
  <p:tag name="KSO_WM_UNIT_COMPATIBLE" val="0"/>
  <p:tag name="KSO_WM_DIAGRAM_GROUP_CODE" val="n1-3"/>
  <p:tag name="KSO_WM_UNIT_PRESET_TEXT" val="在此编辑标题B"/>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30"/>
  <p:tag name="KSO_WM_UNIT_TYPE" val="l_i"/>
  <p:tag name="KSO_WM_UNIT_INDEX" val="1_1"/>
  <p:tag name="KSO_WM_UNIT_ID" val="261*l_i*1_1"/>
  <p:tag name="KSO_WM_UNIT_CLEAR" val="1"/>
  <p:tag name="KSO_WM_UNIT_LAYERLEVEL" val="1_1"/>
  <p:tag name="KSO_WM_BEAUTIFY_FLAG" val="#wm#"/>
  <p:tag name="KSO_WM_DIAGRAM_GROUP_CODE" val="l1-1"/>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11*n_h_h_a*1_2_3_1"/>
  <p:tag name="KSO_WM_UNIT_TYPE" val="n_h_h_a"/>
  <p:tag name="KSO_WM_UNIT_INDEX" val="1_2_3_1"/>
  <p:tag name="KSO_WM_UNIT_CLEAR" val="1"/>
  <p:tag name="KSO_WM_UNIT_LAYERLEVEL" val="1_1_1_1"/>
  <p:tag name="KSO_WM_UNIT_VALUE" val="8"/>
  <p:tag name="KSO_WM_UNIT_HIGHLIGHT" val="0"/>
  <p:tag name="KSO_WM_UNIT_COMPATIBLE" val="0"/>
  <p:tag name="KSO_WM_DIAGRAM_GROUP_CODE" val="n1-3"/>
  <p:tag name="KSO_WM_UNIT_PRESET_TEXT" val="在此编辑标题C"/>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11*n_h_h_a*1_2_4_1"/>
  <p:tag name="KSO_WM_UNIT_TYPE" val="n_h_h_a"/>
  <p:tag name="KSO_WM_UNIT_INDEX" val="1_2_4_1"/>
  <p:tag name="KSO_WM_UNIT_CLEAR" val="1"/>
  <p:tag name="KSO_WM_UNIT_LAYERLEVEL" val="1_1_1_1"/>
  <p:tag name="KSO_WM_UNIT_VALUE" val="8"/>
  <p:tag name="KSO_WM_UNIT_HIGHLIGHT" val="0"/>
  <p:tag name="KSO_WM_UNIT_COMPATIBLE" val="0"/>
  <p:tag name="KSO_WM_DIAGRAM_GROUP_CODE" val="n1-3"/>
  <p:tag name="KSO_WM_UNIT_PRESET_TEXT" val="在此编辑标题D"/>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11*n_i*1_1"/>
  <p:tag name="KSO_WM_UNIT_TYPE" val="n_i"/>
  <p:tag name="KSO_WM_UNIT_INDEX" val="1_1"/>
  <p:tag name="KSO_WM_UNIT_CLEAR" val="1"/>
  <p:tag name="KSO_WM_UNIT_LAYERLEVEL" val="1_1"/>
  <p:tag name="KSO_WM_DIAGRAM_GROUP_CODE" val="n1-3"/>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11*n_i*1_2"/>
  <p:tag name="KSO_WM_UNIT_TYPE" val="n_i"/>
  <p:tag name="KSO_WM_UNIT_INDEX" val="1_2"/>
  <p:tag name="KSO_WM_UNIT_CLEAR" val="1"/>
  <p:tag name="KSO_WM_UNIT_LAYERLEVEL" val="1_1"/>
  <p:tag name="KSO_WM_DIAGRAM_GROUP_CODE" val="n1-3"/>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11*n_i*1_3"/>
  <p:tag name="KSO_WM_UNIT_TYPE" val="n_i"/>
  <p:tag name="KSO_WM_UNIT_INDEX" val="1_3"/>
  <p:tag name="KSO_WM_UNIT_CLEAR" val="1"/>
  <p:tag name="KSO_WM_UNIT_LAYERLEVEL" val="1_1"/>
  <p:tag name="KSO_WM_DIAGRAM_GROUP_CODE" val="n1-3"/>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11*n_i*1_4"/>
  <p:tag name="KSO_WM_UNIT_TYPE" val="n_i"/>
  <p:tag name="KSO_WM_UNIT_INDEX" val="1_4"/>
  <p:tag name="KSO_WM_UNIT_CLEAR" val="1"/>
  <p:tag name="KSO_WM_UNIT_LAYERLEVEL" val="1_1"/>
  <p:tag name="KSO_WM_DIAGRAM_GROUP_CODE" val="n1-3"/>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SLIDE_ID" val="custom13_11"/>
  <p:tag name="KSO_WM_SLIDE_INDEX" val="11"/>
  <p:tag name="KSO_WM_SLIDE_LAYOUT" val="a_n"/>
  <p:tag name="KSO_WM_SLIDE_LAYOUT_CNT" val="1_1"/>
  <p:tag name="KSO_WM_SLIDE_TYPE" val="text"/>
  <p:tag name="KSO_WM_BEAUTIFY_FLAG" val="#wm#"/>
  <p:tag name="KSO_WM_SLIDE_POSITION" val="4*112"/>
  <p:tag name="KSO_WM_SLIDE_SIZE" val="712*392"/>
  <p:tag name="KSO_WM_SLIDE_ITEM_CNT" val="4"/>
  <p:tag name="KSO_WM_TEMPLATE_CATEGORY" val="custom"/>
  <p:tag name="KSO_WM_TEMPLATE_INDEX" val="13"/>
  <p:tag name="KSO_WM_TAG_VERSION" val="1.0"/>
  <p:tag name="KSO_WM_DIAGRAM_GROUP_CODE" val="n1-3"/>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11*a*1"/>
  <p:tag name="KSO_WM_UNIT_TYPE" val="a"/>
  <p:tag name="KSO_WM_UNIT_INDEX" val="1"/>
  <p:tag name="KSO_WM_UNIT_CLEAR" val="1"/>
  <p:tag name="KSO_WM_UNIT_LAYERLEVEL" val="1"/>
  <p:tag name="KSO_WM_UNIT_VALUE" val="27"/>
  <p:tag name="KSO_WM_UNIT_ISCONTENTSTITLE" val="0"/>
  <p:tag name="KSO_WM_UNIT_HIGHLIGHT" val="0"/>
  <p:tag name="KSO_WM_UNIT_COMPATIBLE" val="0"/>
  <p:tag name="KSO_WM_UNIT_PRESET_TEXT_INDEX" val="0"/>
  <p:tag name="KSO_WM_UNIT_PRESET_TEXT_LEN" val="9"/>
</p:tagLst>
</file>

<file path=ppt/tags/tag38.xml><?xml version="1.0" encoding="utf-8"?>
<p:tagLst xmlns:a="http://schemas.openxmlformats.org/drawingml/2006/main" xmlns:r="http://schemas.openxmlformats.org/officeDocument/2006/relationships" xmlns:p="http://schemas.openxmlformats.org/presentationml/2006/main">
  <p:tag name="KSO_WM_SLIDE_ID" val="custom13_11"/>
  <p:tag name="KSO_WM_SLIDE_INDEX" val="11"/>
  <p:tag name="KSO_WM_SLIDE_LAYOUT" val="a_n"/>
  <p:tag name="KSO_WM_SLIDE_LAYOUT_CNT" val="1_1"/>
  <p:tag name="KSO_WM_SLIDE_TYPE" val="text"/>
  <p:tag name="KSO_WM_BEAUTIFY_FLAG" val="#wm#"/>
  <p:tag name="KSO_WM_SLIDE_POSITION" val="4*112"/>
  <p:tag name="KSO_WM_SLIDE_SIZE" val="712*392"/>
  <p:tag name="KSO_WM_SLIDE_ITEM_CNT" val="4"/>
  <p:tag name="KSO_WM_TEMPLATE_CATEGORY" val="custom"/>
  <p:tag name="KSO_WM_TEMPLATE_INDEX" val="13"/>
  <p:tag name="KSO_WM_TAG_VERSION" val="1.0"/>
  <p:tag name="KSO_WM_DIAGRAM_GROUP_CODE" val="n1-3"/>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11*a*1"/>
  <p:tag name="KSO_WM_UNIT_TYPE" val="a"/>
  <p:tag name="KSO_WM_UNIT_INDEX" val="1"/>
  <p:tag name="KSO_WM_UNIT_CLEAR" val="1"/>
  <p:tag name="KSO_WM_UNIT_LAYERLEVEL" val="1"/>
  <p:tag name="KSO_WM_UNIT_VALUE" val="27"/>
  <p:tag name="KSO_WM_UNIT_ISCONTENTSTITLE" val="0"/>
  <p:tag name="KSO_WM_UNIT_HIGHLIGHT" val="0"/>
  <p:tag name="KSO_WM_UNIT_COMPATIBLE" val="0"/>
  <p:tag name="KSO_WM_UNIT_PRESET_TEXT_INDEX" val="0"/>
  <p:tag name="KSO_WM_UNIT_PRESET_TEXT_LEN" val="9"/>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30"/>
  <p:tag name="KSO_WM_UNIT_TYPE" val="l_i"/>
  <p:tag name="KSO_WM_UNIT_INDEX" val="1_2"/>
  <p:tag name="KSO_WM_UNIT_ID" val="261*l_i*1_2"/>
  <p:tag name="KSO_WM_UNIT_CLEAR" val="1"/>
  <p:tag name="KSO_WM_UNIT_LAYERLEVEL" val="1_1"/>
  <p:tag name="KSO_WM_BEAUTIFY_FLAG" val="#wm#"/>
  <p:tag name="KSO_WM_DIAGRAM_GROUP_CODE" val="l1-1"/>
</p:tagLst>
</file>

<file path=ppt/tags/tag40.xml><?xml version="1.0" encoding="utf-8"?>
<p:tagLst xmlns:a="http://schemas.openxmlformats.org/drawingml/2006/main" xmlns:r="http://schemas.openxmlformats.org/officeDocument/2006/relationships" xmlns:p="http://schemas.openxmlformats.org/presentationml/2006/main">
  <p:tag name="KSO_WM_SLIDE_ID" val="custom13_7"/>
  <p:tag name="KSO_WM_SLIDE_INDEX" val="7"/>
  <p:tag name="KSO_WM_SLIDE_LAYOUT" val="a_n"/>
  <p:tag name="KSO_WM_SLIDE_LAYOUT_CNT" val="1_1"/>
  <p:tag name="KSO_WM_SLIDE_TYPE" val="text"/>
  <p:tag name="KSO_WM_BEAUTIFY_FLAG" val="#wm#"/>
  <p:tag name="KSO_WM_SLIDE_POSITION" val="49*55"/>
  <p:tag name="KSO_WM_SLIDE_SIZE" val="641*431"/>
  <p:tag name="KSO_WM_SLIDE_ITEM_CNT" val="3"/>
  <p:tag name="KSO_WM_TEMPLATE_CATEGORY" val="custom"/>
  <p:tag name="KSO_WM_TEMPLATE_INDEX" val="13"/>
  <p:tag name="KSO_WM_TAG_VERSION" val="1.0"/>
  <p:tag name="KSO_WM_DIAGRAM_GROUP_CODE" val="n1-1"/>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7*a*1"/>
  <p:tag name="KSO_WM_UNIT_TYPE" val="a"/>
  <p:tag name="KSO_WM_UNIT_INDEX" val="1"/>
  <p:tag name="KSO_WM_UNIT_CLEAR" val="1"/>
  <p:tag name="KSO_WM_UNIT_LAYERLEVEL" val="1"/>
  <p:tag name="KSO_WM_UNIT_VALUE" val="18"/>
  <p:tag name="KSO_WM_UNIT_ISCONTENTSTITLE" val="0"/>
  <p:tag name="KSO_WM_UNIT_HIGHLIGHT" val="0"/>
  <p:tag name="KSO_WM_UNIT_COMPATIBLE" val="0"/>
  <p:tag name="KSO_WM_UNIT_PRESET_TEXT_INDEX" val="0"/>
  <p:tag name="KSO_WM_UNIT_PRESET_TEXT_LEN" val="9"/>
</p:tagLst>
</file>

<file path=ppt/tags/tag42.xml><?xml version="1.0" encoding="utf-8"?>
<p:tagLst xmlns:a="http://schemas.openxmlformats.org/drawingml/2006/main" xmlns:r="http://schemas.openxmlformats.org/officeDocument/2006/relationships" xmlns:p="http://schemas.openxmlformats.org/presentationml/2006/main">
  <p:tag name="KSO_WM_SLIDE_ID" val="custom13_7"/>
  <p:tag name="KSO_WM_SLIDE_INDEX" val="7"/>
  <p:tag name="KSO_WM_SLIDE_LAYOUT" val="a_n"/>
  <p:tag name="KSO_WM_SLIDE_LAYOUT_CNT" val="1_1"/>
  <p:tag name="KSO_WM_SLIDE_TYPE" val="text"/>
  <p:tag name="KSO_WM_BEAUTIFY_FLAG" val="#wm#"/>
  <p:tag name="KSO_WM_SLIDE_POSITION" val="49*55"/>
  <p:tag name="KSO_WM_SLIDE_SIZE" val="641*431"/>
  <p:tag name="KSO_WM_SLIDE_ITEM_CNT" val="3"/>
  <p:tag name="KSO_WM_TEMPLATE_CATEGORY" val="custom"/>
  <p:tag name="KSO_WM_TEMPLATE_INDEX" val="13"/>
  <p:tag name="KSO_WM_TAG_VERSION" val="1.0"/>
  <p:tag name="KSO_WM_DIAGRAM_GROUP_CODE" val="n1-1"/>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7*a*1"/>
  <p:tag name="KSO_WM_UNIT_TYPE" val="a"/>
  <p:tag name="KSO_WM_UNIT_INDEX" val="1"/>
  <p:tag name="KSO_WM_UNIT_CLEAR" val="1"/>
  <p:tag name="KSO_WM_UNIT_LAYERLEVEL" val="1"/>
  <p:tag name="KSO_WM_UNIT_VALUE" val="18"/>
  <p:tag name="KSO_WM_UNIT_ISCONTENTSTITLE" val="0"/>
  <p:tag name="KSO_WM_UNIT_HIGHLIGHT" val="0"/>
  <p:tag name="KSO_WM_UNIT_COMPATIBLE" val="0"/>
  <p:tag name="KSO_WM_UNIT_PRESET_TEXT_INDEX" val="0"/>
  <p:tag name="KSO_WM_UNIT_PRESET_TEXT_LEN" val="9"/>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9*n_h_h_f*1_2_3_1"/>
  <p:tag name="KSO_WM_UNIT_TYPE" val="n_h_h_f"/>
  <p:tag name="KSO_WM_UNIT_INDEX" val="1_2_3_1"/>
  <p:tag name="KSO_WM_UNIT_CLEAR" val="1"/>
  <p:tag name="KSO_WM_UNIT_LAYERLEVEL" val="1_1_1_1"/>
  <p:tag name="KSO_WM_UNIT_VALUE" val="32"/>
  <p:tag name="KSO_WM_UNIT_HIGHLIGHT" val="0"/>
  <p:tag name="KSO_WM_UNIT_COMPATIBLE" val="0"/>
  <p:tag name="KSO_WM_UNIT_PRESET_TEXT_INDEX" val="2"/>
  <p:tag name="KSO_WM_UNIT_PRESET_TEXT_LEN" val="20"/>
  <p:tag name="KSO_WM_DIAGRAM_GROUP_CODE" val="n1-2"/>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9*n_h_f*1_1_1"/>
  <p:tag name="KSO_WM_UNIT_TYPE" val="n_h_f"/>
  <p:tag name="KSO_WM_UNIT_INDEX" val="1_1_1"/>
  <p:tag name="KSO_WM_UNIT_CLEAR" val="1"/>
  <p:tag name="KSO_WM_UNIT_LAYERLEVEL" val="1_1_1"/>
  <p:tag name="KSO_WM_UNIT_VALUE" val="40"/>
  <p:tag name="KSO_WM_UNIT_HIGHLIGHT" val="0"/>
  <p:tag name="KSO_WM_UNIT_COMPATIBLE" val="0"/>
  <p:tag name="KSO_WM_UNIT_PRESET_TEXT_INDEX" val="2"/>
  <p:tag name="KSO_WM_UNIT_PRESET_TEXT_LEN" val="10"/>
  <p:tag name="KSO_WM_DIAGRAM_GROUP_CODE" val="n1-2"/>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9*n_h_h_a*1_2_1_1"/>
  <p:tag name="KSO_WM_UNIT_TYPE" val="n_h_h_a"/>
  <p:tag name="KSO_WM_UNIT_INDEX" val="1_2_1_1"/>
  <p:tag name="KSO_WM_UNIT_CLEAR" val="1"/>
  <p:tag name="KSO_WM_UNIT_LAYERLEVEL" val="1_1_1_1"/>
  <p:tag name="KSO_WM_UNIT_VALUE" val="8"/>
  <p:tag name="KSO_WM_UNIT_HIGHLIGHT" val="0"/>
  <p:tag name="KSO_WM_UNIT_COMPATIBLE" val="0"/>
  <p:tag name="KSO_WM_DIAGRAM_GROUP_CODE" val="n1-2"/>
  <p:tag name="KSO_WM_UNIT_PRESET_TEXT" val="在此编辑标题A"/>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9*n_h_h_a*1_2_2_1"/>
  <p:tag name="KSO_WM_UNIT_TYPE" val="n_h_h_a"/>
  <p:tag name="KSO_WM_UNIT_INDEX" val="1_2_2_1"/>
  <p:tag name="KSO_WM_UNIT_CLEAR" val="1"/>
  <p:tag name="KSO_WM_UNIT_LAYERLEVEL" val="1_1_1_1"/>
  <p:tag name="KSO_WM_UNIT_VALUE" val="8"/>
  <p:tag name="KSO_WM_UNIT_HIGHLIGHT" val="0"/>
  <p:tag name="KSO_WM_UNIT_COMPATIBLE" val="0"/>
  <p:tag name="KSO_WM_DIAGRAM_GROUP_CODE" val="n1-2"/>
  <p:tag name="KSO_WM_UNIT_PRESET_TEXT" val="在此编辑标题B"/>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9*n_h_h_a*1_2_3_1"/>
  <p:tag name="KSO_WM_UNIT_TYPE" val="n_h_h_a"/>
  <p:tag name="KSO_WM_UNIT_INDEX" val="1_2_3_1"/>
  <p:tag name="KSO_WM_UNIT_CLEAR" val="1"/>
  <p:tag name="KSO_WM_UNIT_LAYERLEVEL" val="1_1_1_1"/>
  <p:tag name="KSO_WM_UNIT_VALUE" val="8"/>
  <p:tag name="KSO_WM_UNIT_HIGHLIGHT" val="0"/>
  <p:tag name="KSO_WM_UNIT_COMPATIBLE" val="0"/>
  <p:tag name="KSO_WM_DIAGRAM_GROUP_CODE" val="n1-2"/>
  <p:tag name="KSO_WM_UNIT_PRESET_TEXT" val="在此编辑标题C"/>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9*n_i*1_1"/>
  <p:tag name="KSO_WM_UNIT_TYPE" val="n_i"/>
  <p:tag name="KSO_WM_UNIT_INDEX" val="1_1"/>
  <p:tag name="KSO_WM_UNIT_CLEAR" val="1"/>
  <p:tag name="KSO_WM_UNIT_LAYERLEVEL" val="1_1"/>
  <p:tag name="KSO_WM_DIAGRAM_GROUP_CODE" val="n1-2"/>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30"/>
  <p:tag name="KSO_WM_UNIT_TYPE" val="l_h_f"/>
  <p:tag name="KSO_WM_UNIT_INDEX" val="1_2_1"/>
  <p:tag name="KSO_WM_UNIT_ID" val="261*l_h_f*1_2_1"/>
  <p:tag name="KSO_WM_UNIT_CLEAR" val="1"/>
  <p:tag name="KSO_WM_UNIT_LAYERLEVEL" val="1_1_1"/>
  <p:tag name="KSO_WM_UNIT_VALUE" val="27"/>
  <p:tag name="KSO_WM_UNIT_HIGHLIGHT" val="0"/>
  <p:tag name="KSO_WM_UNIT_COMPATIBLE" val="0"/>
  <p:tag name="KSO_WM_BEAUTIFY_FLAG" val="#wm#"/>
  <p:tag name="KSO_WM_UNIT_PRESET_TEXT_INDEX" val="4"/>
  <p:tag name="KSO_WM_UNIT_PRESET_TEXT_LEN" val="18"/>
  <p:tag name="KSO_WM_DIAGRAM_GROUP_CODE" val="l1-1"/>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9*n_i*1_2"/>
  <p:tag name="KSO_WM_UNIT_TYPE" val="n_i"/>
  <p:tag name="KSO_WM_UNIT_INDEX" val="1_2"/>
  <p:tag name="KSO_WM_UNIT_CLEAR" val="1"/>
  <p:tag name="KSO_WM_UNIT_LAYERLEVEL" val="1_1"/>
  <p:tag name="KSO_WM_DIAGRAM_GROUP_CODE" val="n1-2"/>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9*n_i*1_3"/>
  <p:tag name="KSO_WM_UNIT_TYPE" val="n_i"/>
  <p:tag name="KSO_WM_UNIT_INDEX" val="1_3"/>
  <p:tag name="KSO_WM_UNIT_CLEAR" val="1"/>
  <p:tag name="KSO_WM_UNIT_LAYERLEVEL" val="1_1"/>
  <p:tag name="KSO_WM_DIAGRAM_GROUP_CODE" val="n1-2"/>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9*n_i*1_4"/>
  <p:tag name="KSO_WM_UNIT_TYPE" val="n_i"/>
  <p:tag name="KSO_WM_UNIT_INDEX" val="1_4"/>
  <p:tag name="KSO_WM_UNIT_CLEAR" val="1"/>
  <p:tag name="KSO_WM_UNIT_LAYERLEVEL" val="1_1"/>
  <p:tag name="KSO_WM_DIAGRAM_GROUP_CODE" val="n1-2"/>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9*n_i*1_5"/>
  <p:tag name="KSO_WM_UNIT_TYPE" val="n_i"/>
  <p:tag name="KSO_WM_UNIT_INDEX" val="1_5"/>
  <p:tag name="KSO_WM_UNIT_CLEAR" val="1"/>
  <p:tag name="KSO_WM_UNIT_LAYERLEVEL" val="1_1"/>
  <p:tag name="KSO_WM_DIAGRAM_GROUP_CODE" val="n1-2"/>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9*n_i*1_6"/>
  <p:tag name="KSO_WM_UNIT_TYPE" val="n_i"/>
  <p:tag name="KSO_WM_UNIT_INDEX" val="1_6"/>
  <p:tag name="KSO_WM_UNIT_CLEAR" val="1"/>
  <p:tag name="KSO_WM_UNIT_LAYERLEVEL" val="1_1"/>
  <p:tag name="KSO_WM_DIAGRAM_GROUP_CODE" val="n1-2"/>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9*n_i*1_8"/>
  <p:tag name="KSO_WM_UNIT_TYPE" val="n_i"/>
  <p:tag name="KSO_WM_UNIT_INDEX" val="1_8"/>
  <p:tag name="KSO_WM_UNIT_CLEAR" val="1"/>
  <p:tag name="KSO_WM_UNIT_LAYERLEVEL" val="1_1"/>
  <p:tag name="KSO_WM_DIAGRAM_GROUP_CODE" val="n1-2"/>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
  <p:tag name="KSO_WM_UNIT_ID" val="custom13_9*n_i*1_9"/>
  <p:tag name="KSO_WM_UNIT_TYPE" val="n_i"/>
  <p:tag name="KSO_WM_UNIT_INDEX" val="1_9"/>
  <p:tag name="KSO_WM_UNIT_CLEAR" val="1"/>
  <p:tag name="KSO_WM_UNIT_LAYERLEVEL" val="1_1"/>
  <p:tag name="KSO_WM_DIAGRAM_GROUP_CODE" val="n1-2"/>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30"/>
  <p:tag name="KSO_WM_UNIT_TYPE" val="l_i"/>
  <p:tag name="KSO_WM_UNIT_INDEX" val="1_3"/>
  <p:tag name="KSO_WM_UNIT_ID" val="261*l_i*1_3"/>
  <p:tag name="KSO_WM_UNIT_CLEAR" val="1"/>
  <p:tag name="KSO_WM_UNIT_LAYERLEVEL" val="1_1"/>
  <p:tag name="KSO_WM_BEAUTIFY_FLAG" val="#wm#"/>
  <p:tag name="KSO_WM_DIAGRAM_GROUP_CODE" val="l1-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30"/>
  <p:tag name="KSO_WM_UNIT_TYPE" val="l_i"/>
  <p:tag name="KSO_WM_UNIT_INDEX" val="1_4"/>
  <p:tag name="KSO_WM_UNIT_ID" val="261*l_i*1_4"/>
  <p:tag name="KSO_WM_UNIT_CLEAR" val="1"/>
  <p:tag name="KSO_WM_UNIT_LAYERLEVEL" val="1_1"/>
  <p:tag name="KSO_WM_BEAUTIFY_FLAG" val="#wm#"/>
  <p:tag name="KSO_WM_DIAGRAM_GROUP_CODE" val="l1-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30"/>
  <p:tag name="KSO_WM_UNIT_TYPE" val="l_h_f"/>
  <p:tag name="KSO_WM_UNIT_INDEX" val="1_3_1"/>
  <p:tag name="KSO_WM_UNIT_ID" val="261*l_h_f*1_3_1"/>
  <p:tag name="KSO_WM_UNIT_CLEAR" val="1"/>
  <p:tag name="KSO_WM_UNIT_LAYERLEVEL" val="1_1_1"/>
  <p:tag name="KSO_WM_UNIT_VALUE" val="27"/>
  <p:tag name="KSO_WM_UNIT_HIGHLIGHT" val="0"/>
  <p:tag name="KSO_WM_UNIT_COMPATIBLE" val="0"/>
  <p:tag name="KSO_WM_BEAUTIFY_FLAG" val="#wm#"/>
  <p:tag name="KSO_WM_UNIT_PRESET_TEXT_INDEX" val="4"/>
  <p:tag name="KSO_WM_UNIT_PRESET_TEXT_LEN" val="18"/>
  <p:tag name="KSO_WM_DIAGRAM_GROUP_CODE" val="l1-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30"/>
  <p:tag name="KSO_WM_UNIT_TYPE" val="l_i"/>
  <p:tag name="KSO_WM_UNIT_INDEX" val="1_5"/>
  <p:tag name="KSO_WM_UNIT_ID" val="261*l_i*1_5"/>
  <p:tag name="KSO_WM_UNIT_CLEAR" val="1"/>
  <p:tag name="KSO_WM_UNIT_LAYERLEVEL" val="1_1"/>
  <p:tag name="KSO_WM_BEAUTIFY_FLAG" val="#wm#"/>
  <p:tag name="KSO_WM_DIAGRAM_GROUP_CODE" val="l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335</TotalTime>
  <Words>4729</Words>
  <Application>Microsoft Office PowerPoint</Application>
  <PresentationFormat>宽屏</PresentationFormat>
  <Paragraphs>495</Paragraphs>
  <Slides>49</Slides>
  <Notes>20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49</vt:i4>
      </vt:variant>
    </vt:vector>
  </HeadingPairs>
  <TitlesOfParts>
    <vt:vector size="61" baseType="lpstr">
      <vt:lpstr>Adobe 黑体 Std R</vt:lpstr>
      <vt:lpstr>黑体</vt:lpstr>
      <vt:lpstr>华文行楷</vt:lpstr>
      <vt:lpstr>宋体</vt:lpstr>
      <vt:lpstr>微软雅黑</vt:lpstr>
      <vt:lpstr>Arial</vt:lpstr>
      <vt:lpstr>Calibri</vt:lpstr>
      <vt:lpstr>Calibri Light</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发行兑换机制</vt:lpstr>
      <vt:lpstr>通兑平台运营</vt:lpstr>
      <vt:lpstr>用户积分行为分析</vt:lpstr>
      <vt:lpstr>汇率加盟机制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俞学劢</dc:creator>
  <cp:lastModifiedBy>俞学劢</cp:lastModifiedBy>
  <cp:revision>43</cp:revision>
  <dcterms:created xsi:type="dcterms:W3CDTF">2017-01-06T09:28:16Z</dcterms:created>
  <dcterms:modified xsi:type="dcterms:W3CDTF">2017-01-06T15:15:14Z</dcterms:modified>
</cp:coreProperties>
</file>